
<file path=[Content_Types].xml><?xml version="1.0" encoding="utf-8"?>
<Types xmlns="http://schemas.openxmlformats.org/package/2006/content-types">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61" r:id="rId4"/>
    <p:sldId id="258" r:id="rId5"/>
    <p:sldId id="274" r:id="rId6"/>
    <p:sldId id="259" r:id="rId7"/>
    <p:sldId id="275" r:id="rId8"/>
    <p:sldId id="262" r:id="rId9"/>
    <p:sldId id="263" r:id="rId10"/>
    <p:sldId id="264" r:id="rId11"/>
    <p:sldId id="265" r:id="rId12"/>
    <p:sldId id="267" r:id="rId13"/>
    <p:sldId id="266" r:id="rId14"/>
    <p:sldId id="268" r:id="rId15"/>
    <p:sldId id="269" r:id="rId16"/>
    <p:sldId id="270" r:id="rId17"/>
    <p:sldId id="271" r:id="rId18"/>
    <p:sldId id="272" r:id="rId19"/>
    <p:sldId id="273" r:id="rId20"/>
    <p:sldId id="260" r:id="rId21"/>
  </p:sldIdLst>
  <p:sldSz cx="9144000" cy="6858000" type="screen4x3"/>
  <p:notesSz cx="6858000" cy="9144000"/>
  <p:defaultTextStyle>
    <a:defPPr>
      <a:defRPr lang="bg-B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066" autoAdjust="0"/>
  </p:normalViewPr>
  <p:slideViewPr>
    <p:cSldViewPr>
      <p:cViewPr varScale="1">
        <p:scale>
          <a:sx n="53" d="100"/>
          <a:sy n="53" d="100"/>
        </p:scale>
        <p:origin x="-1171"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C1DE3D8-6382-4DB1-A5AE-EEDD6FB62287}" type="datetimeFigureOut">
              <a:rPr lang="bg-BG" smtClean="0"/>
              <a:t>6.4.2014 г.</a:t>
            </a:fld>
            <a:endParaRPr lang="bg-B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bg-B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bg-BG"/>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D0F3C09-A19A-4263-A674-2E7096D23B50}" type="slidenum">
              <a:rPr lang="bg-BG" smtClean="0"/>
              <a:t>‹#›</a:t>
            </a:fld>
            <a:endParaRPr lang="bg-BG"/>
          </a:p>
        </p:txBody>
      </p:sp>
    </p:spTree>
    <p:extLst>
      <p:ext uri="{BB962C8B-B14F-4D97-AF65-F5344CB8AC3E}">
        <p14:creationId xmlns:p14="http://schemas.microsoft.com/office/powerpoint/2010/main" val="3151769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DE2E30-8EA4-4A70-89FF-E052E82EE98E}" type="slidenum">
              <a:rPr lang="en-US" altLang="bg-BG"/>
              <a:pPr/>
              <a:t>3</a:t>
            </a:fld>
            <a:endParaRPr lang="en-US" altLang="bg-BG"/>
          </a:p>
        </p:txBody>
      </p:sp>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p:txBody>
          <a:bodyPr/>
          <a:lstStyle/>
          <a:p>
            <a:pPr>
              <a:spcBef>
                <a:spcPct val="0"/>
              </a:spcBef>
              <a:spcAft>
                <a:spcPct val="35000"/>
              </a:spcAft>
            </a:pPr>
            <a:r>
              <a:rPr lang="en-US" altLang="bg-BG" b="1"/>
              <a:t>The negotiations guiding principles can be outlined as follows:</a:t>
            </a:r>
          </a:p>
          <a:p>
            <a:pPr>
              <a:spcBef>
                <a:spcPct val="0"/>
              </a:spcBef>
              <a:spcAft>
                <a:spcPct val="35000"/>
              </a:spcAft>
            </a:pPr>
            <a:endParaRPr lang="en-US" altLang="bg-BG" b="1"/>
          </a:p>
          <a:p>
            <a:r>
              <a:rPr lang="en-US" altLang="bg-BG" b="1"/>
              <a:t>Transposition of all the EU legislation, the so called acquis into the national legislation must take place by the date of accession, at the latest. By this date (the accession date) the administration has to be prepared to take the heavy task for implementing and enforcing the transposed legislation.</a:t>
            </a:r>
          </a:p>
          <a:p>
            <a:endParaRPr lang="en-US" altLang="bg-BG" b="1"/>
          </a:p>
          <a:p>
            <a:r>
              <a:rPr lang="en-US" altLang="bg-BG" b="1"/>
              <a:t>-  Negotiation of transitional periods (TP).</a:t>
            </a:r>
          </a:p>
          <a:p>
            <a:r>
              <a:rPr lang="en-US" altLang="bg-BG" b="1"/>
              <a:t>TP is a possibility to agree not to implement certain piece of legislation from the date of the ascension. Usually it is applied to the so called “heavy directives” which require a lot of financial recourses. In the field of environment this legislation is related to the large investments for landfills, waste water treatment plants, industrial pollution prevention, etc. The transitioal periods vary from country to country. Also the candidate countries are not all granted with the TP for the same directives.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0D6D182-605E-4305-8C22-30C5A56C008A}" type="slidenum">
              <a:rPr lang="en-US" altLang="bg-BG"/>
              <a:pPr/>
              <a:t>5</a:t>
            </a:fld>
            <a:endParaRPr lang="en-US" altLang="bg-BG"/>
          </a:p>
        </p:txBody>
      </p:sp>
      <p:sp>
        <p:nvSpPr>
          <p:cNvPr id="365570" name="Rectangle 2"/>
          <p:cNvSpPr>
            <a:spLocks noGrp="1" noRot="1" noChangeAspect="1" noChangeArrowheads="1" noTextEdit="1"/>
          </p:cNvSpPr>
          <p:nvPr>
            <p:ph type="sldImg"/>
          </p:nvPr>
        </p:nvSpPr>
        <p:spPr>
          <a:ln/>
        </p:spPr>
      </p:sp>
      <p:sp>
        <p:nvSpPr>
          <p:cNvPr id="365571" name="Rectangle 3"/>
          <p:cNvSpPr>
            <a:spLocks noGrp="1" noChangeArrowheads="1"/>
          </p:cNvSpPr>
          <p:nvPr>
            <p:ph type="body" idx="1"/>
          </p:nvPr>
        </p:nvSpPr>
        <p:spPr>
          <a:xfrm>
            <a:off x="685480" y="4343144"/>
            <a:ext cx="5487041" cy="4115019"/>
          </a:xfrm>
        </p:spPr>
        <p:txBody>
          <a:bodyPr/>
          <a:lstStyle/>
          <a:p>
            <a:pPr algn="just">
              <a:lnSpc>
                <a:spcPct val="80000"/>
              </a:lnSpc>
              <a:spcBef>
                <a:spcPct val="10000"/>
              </a:spcBef>
            </a:pPr>
            <a:r>
              <a:rPr lang="bg-BG" altLang="bg-BG"/>
              <a:t>Чл. 105 от Конституцията, Важна е координацията между НС и МС</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0F6CBD7-45CF-4015-B3CF-D4B17B594ABA}" type="slidenum">
              <a:rPr lang="en-US" altLang="bg-BG"/>
              <a:pPr/>
              <a:t>13</a:t>
            </a:fld>
            <a:endParaRPr lang="en-US" altLang="bg-BG"/>
          </a:p>
        </p:txBody>
      </p:sp>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p:txBody>
          <a:bodyPr/>
          <a:lstStyle/>
          <a:p>
            <a:endParaRPr lang="en-US" altLang="bg-BG" b="1"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F6A49B2-F427-4012-A3AF-9C7D177C2A62}" type="slidenum">
              <a:rPr lang="en-US" altLang="bg-BG"/>
              <a:pPr/>
              <a:t>14</a:t>
            </a:fld>
            <a:endParaRPr lang="en-US" altLang="bg-BG"/>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p:txBody>
          <a:bodyPr/>
          <a:lstStyle/>
          <a:p>
            <a:r>
              <a:rPr lang="en-US" altLang="bg-BG" sz="1000" b="1">
                <a:latin typeface="Comic Sans MS" pitchFamily="66" charset="0"/>
              </a:rPr>
              <a:t>The EU legislation has to be transposed into the national legal system by the date of accession. </a:t>
            </a:r>
          </a:p>
          <a:p>
            <a:r>
              <a:rPr lang="en-US" altLang="bg-BG" sz="1000" b="1">
                <a:latin typeface="Comic Sans MS" pitchFamily="66" charset="0"/>
              </a:rPr>
              <a:t>EU environmental legislation is one of the Union`s heaviest and most detailed areas of the acquis with more than 200 legal acts.</a:t>
            </a:r>
          </a:p>
          <a:p>
            <a:endParaRPr lang="en-US" altLang="bg-BG" sz="1000" b="1">
              <a:latin typeface="Comic Sans MS" pitchFamily="66" charset="0"/>
            </a:endParaRPr>
          </a:p>
          <a:p>
            <a:r>
              <a:rPr lang="en-US" altLang="bg-BG" sz="1000" b="1">
                <a:latin typeface="Comic Sans MS" pitchFamily="66" charset="0"/>
              </a:rPr>
              <a:t>Directives must not only be transposed but also be effectively enforced in MS at all levels.</a:t>
            </a:r>
          </a:p>
          <a:p>
            <a:endParaRPr lang="en-US" altLang="bg-BG" sz="1000" b="1">
              <a:latin typeface="Comic Sans MS" pitchFamily="66" charset="0"/>
            </a:endParaRPr>
          </a:p>
          <a:p>
            <a:r>
              <a:rPr lang="en-US" altLang="bg-BG" sz="1000" b="1">
                <a:latin typeface="Comic Sans MS" pitchFamily="66" charset="0"/>
              </a:rPr>
              <a:t>After the accession the European commission has the obligation to ensure the proper application of EC law and in case of non compliance an infringement procedure against the country can be launched by the Commission. </a:t>
            </a:r>
          </a:p>
          <a:p>
            <a:r>
              <a:rPr lang="en-US" altLang="bg-BG" sz="1000" b="1">
                <a:latin typeface="Comic Sans MS" pitchFamily="66" charset="0"/>
              </a:rPr>
              <a:t>Environment is the area where the Commission initiates approximately 1/3 of the infringement procedures against member states. </a:t>
            </a:r>
          </a:p>
          <a:p>
            <a:endParaRPr lang="en-US" altLang="bg-BG" sz="1000" b="1">
              <a:latin typeface="Comic Sans MS" pitchFamily="66" charset="0"/>
            </a:endParaRPr>
          </a:p>
          <a:p>
            <a:endParaRPr lang="en-US" altLang="bg-BG" sz="1000" b="1">
              <a:latin typeface="Comic Sans MS" pitchFamily="66" charset="0"/>
            </a:endParaRPr>
          </a:p>
          <a:p>
            <a:r>
              <a:rPr lang="en-US" altLang="bg-BG" sz="1000" b="1"/>
              <a:t>For example at the end of 2013 there were 353 open cases against MS in the field of environment.</a:t>
            </a:r>
          </a:p>
          <a:p>
            <a:r>
              <a:rPr lang="en-US" altLang="bg-BG" sz="1000" b="1"/>
              <a:t>They were distributed as follows:</a:t>
            </a:r>
          </a:p>
          <a:p>
            <a:endParaRPr lang="en-US" altLang="bg-BG" sz="1000">
              <a:latin typeface="Comic Sans MS" pitchFamily="66"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DF6685C-A87E-4C08-9C58-4270B4C87325}" type="slidenum">
              <a:rPr lang="en-US" altLang="bg-BG"/>
              <a:pPr/>
              <a:t>15</a:t>
            </a:fld>
            <a:endParaRPr lang="en-US" altLang="bg-BG"/>
          </a:p>
        </p:txBody>
      </p:sp>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p:txBody>
          <a:bodyPr/>
          <a:lstStyle/>
          <a:p>
            <a:endParaRPr lang="en-US" altLang="bg-BG"/>
          </a:p>
          <a:p>
            <a:r>
              <a:rPr lang="en-US" altLang="bg-BG" b="1"/>
              <a:t>Preparation for the EU membership requires the institutions to be arranged in a way to meet the enormous amount of work – transposition and implementation of the EU legislation.</a:t>
            </a:r>
          </a:p>
          <a:p>
            <a:r>
              <a:rPr lang="en-US" altLang="bg-BG" b="1"/>
              <a:t>Candidate countries must demonstrate a proper institutional arrangements in order to meet the requirements stemming from the environmental acquis.</a:t>
            </a:r>
          </a:p>
          <a:p>
            <a:endParaRPr lang="en-US" altLang="bg-BG" b="1"/>
          </a:p>
          <a:p>
            <a:r>
              <a:rPr lang="en-US" altLang="bg-BG" b="1"/>
              <a:t>Appropriate institutional mechanisms for involving the public need to be created. In the field of environment the European Commission very much insists on including all the stakeholders in the decision making process – NGOs, citizens, private sector, etc.</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A651778-32CF-462D-A2A0-B4399A4DF10F}" type="slidenum">
              <a:rPr lang="en-US" altLang="bg-BG"/>
              <a:pPr/>
              <a:t>18</a:t>
            </a:fld>
            <a:endParaRPr lang="en-US" altLang="bg-BG"/>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pPr>
              <a:lnSpc>
                <a:spcPct val="80000"/>
              </a:lnSpc>
            </a:pPr>
            <a:r>
              <a:rPr lang="en-US" altLang="bg-BG" sz="900" b="1" dirty="0"/>
              <a:t>I. Now we finally come to the third major challenge of the EU accession process in the field of environment – the financial.</a:t>
            </a:r>
          </a:p>
          <a:p>
            <a:pPr>
              <a:lnSpc>
                <a:spcPct val="80000"/>
              </a:lnSpc>
            </a:pPr>
            <a:endParaRPr lang="en-US" altLang="bg-BG" sz="900" b="1" dirty="0"/>
          </a:p>
          <a:p>
            <a:pPr>
              <a:lnSpc>
                <a:spcPct val="80000"/>
              </a:lnSpc>
            </a:pPr>
            <a:r>
              <a:rPr lang="en-US" altLang="bg-BG" sz="900" b="1" dirty="0"/>
              <a:t>This can turn into major benefit of the accession process if properly managed but it can also create major problems if the country doesn`t have the right mechanisms and institutional arrangements to absorb this financial assistance.</a:t>
            </a:r>
          </a:p>
          <a:p>
            <a:pPr>
              <a:lnSpc>
                <a:spcPct val="80000"/>
              </a:lnSpc>
            </a:pPr>
            <a:endParaRPr lang="en-US" altLang="bg-BG" sz="900" b="1" dirty="0"/>
          </a:p>
          <a:p>
            <a:pPr>
              <a:lnSpc>
                <a:spcPct val="80000"/>
              </a:lnSpc>
            </a:pPr>
            <a:r>
              <a:rPr lang="en-US" altLang="bg-BG" sz="900" b="1" dirty="0"/>
              <a:t>During the period of Bulgaria`s negotiations process ISPA was the main pre accession fund in the field of environment and transport. Its main objective was to </a:t>
            </a:r>
            <a:r>
              <a:rPr lang="bg-BG" altLang="ja-JP" sz="900" b="1" dirty="0"/>
              <a:t>speed up the coordination of the two sectors in the accession countries with current European legislation within seven years </a:t>
            </a:r>
            <a:r>
              <a:rPr lang="bg-BG" altLang="bg-BG" sz="900" b="1" dirty="0"/>
              <a:t>(2000-2006).</a:t>
            </a:r>
            <a:endParaRPr lang="en-US" altLang="bg-BG" sz="900" b="1" dirty="0"/>
          </a:p>
          <a:p>
            <a:pPr>
              <a:lnSpc>
                <a:spcPct val="80000"/>
              </a:lnSpc>
            </a:pPr>
            <a:endParaRPr lang="en-US" altLang="bg-BG" sz="900" b="1" dirty="0"/>
          </a:p>
          <a:p>
            <a:pPr>
              <a:lnSpc>
                <a:spcPct val="80000"/>
              </a:lnSpc>
            </a:pPr>
            <a:r>
              <a:rPr lang="bg-BG" altLang="ja-JP" sz="900" b="1" dirty="0"/>
              <a:t>The annual quota for the Republic of Bulgaria of the total annual budget of the program was between 8-12%, which was equivalent to 80-120 million euro per year for the entire program</a:t>
            </a:r>
            <a:r>
              <a:rPr lang="en-US" altLang="ja-JP" sz="900" b="1" dirty="0"/>
              <a:t>.</a:t>
            </a:r>
          </a:p>
          <a:p>
            <a:pPr>
              <a:lnSpc>
                <a:spcPct val="80000"/>
              </a:lnSpc>
            </a:pPr>
            <a:endParaRPr lang="en-US" altLang="bg-BG" sz="900" b="1" dirty="0"/>
          </a:p>
          <a:p>
            <a:pPr>
              <a:lnSpc>
                <a:spcPct val="80000"/>
              </a:lnSpc>
            </a:pPr>
            <a:endParaRPr lang="en-US" altLang="bg-BG" sz="900" b="1" dirty="0"/>
          </a:p>
          <a:p>
            <a:pPr>
              <a:lnSpc>
                <a:spcPct val="80000"/>
              </a:lnSpc>
            </a:pPr>
            <a:r>
              <a:rPr lang="en-US" altLang="bg-BG" sz="900" b="1" dirty="0"/>
              <a:t>II. The implementation commitments </a:t>
            </a:r>
            <a:r>
              <a:rPr lang="bg-BG" altLang="bg-BG" sz="900" b="1" dirty="0"/>
              <a:t>in the field of  environment after the accession are achieved mainly by financing from the structural and cohesion funds through the Operational Programme "Environment”</a:t>
            </a:r>
          </a:p>
          <a:p>
            <a:pPr>
              <a:lnSpc>
                <a:spcPct val="80000"/>
              </a:lnSpc>
            </a:pPr>
            <a:endParaRPr lang="bg-BG" altLang="bg-BG" sz="900" b="1" dirty="0"/>
          </a:p>
          <a:p>
            <a:pPr>
              <a:lnSpc>
                <a:spcPct val="80000"/>
              </a:lnSpc>
            </a:pPr>
            <a:r>
              <a:rPr lang="bg-BG" altLang="bg-BG" sz="900" b="1" dirty="0"/>
              <a:t> </a:t>
            </a:r>
            <a:r>
              <a:rPr lang="en-US" altLang="bg-BG" sz="900" b="1" dirty="0"/>
              <a:t>SPECIFIC OBJECTIVES of the program</a:t>
            </a:r>
          </a:p>
          <a:p>
            <a:pPr>
              <a:lnSpc>
                <a:spcPct val="80000"/>
              </a:lnSpc>
              <a:buFontTx/>
              <a:buChar char="•"/>
            </a:pPr>
            <a:r>
              <a:rPr lang="en-US" altLang="bg-BG" sz="900" b="1" dirty="0"/>
              <a:t> Protection and improvement of the condition of water resources - 1 027 366 273 euro</a:t>
            </a:r>
          </a:p>
          <a:p>
            <a:pPr>
              <a:lnSpc>
                <a:spcPct val="80000"/>
              </a:lnSpc>
              <a:buFontTx/>
              <a:buChar char="•"/>
            </a:pPr>
            <a:r>
              <a:rPr lang="en-US" altLang="bg-BG" sz="900" b="1" dirty="0"/>
              <a:t>Improvement of waste management and soil protection - 311 732 038 euro</a:t>
            </a:r>
          </a:p>
          <a:p>
            <a:pPr>
              <a:lnSpc>
                <a:spcPct val="80000"/>
              </a:lnSpc>
              <a:buFontTx/>
              <a:buChar char="•"/>
            </a:pPr>
            <a:r>
              <a:rPr lang="en-US" altLang="bg-BG" sz="900" b="1" dirty="0"/>
              <a:t> Preservation of biodiversity and nature protection - 87 811 841 euro</a:t>
            </a:r>
          </a:p>
          <a:p>
            <a:pPr>
              <a:lnSpc>
                <a:spcPct val="80000"/>
              </a:lnSpc>
              <a:buFontTx/>
              <a:buChar char="•"/>
            </a:pPr>
            <a:endParaRPr lang="en-US" altLang="bg-BG" sz="900" b="1" dirty="0"/>
          </a:p>
          <a:p>
            <a:pPr>
              <a:lnSpc>
                <a:spcPct val="80000"/>
              </a:lnSpc>
            </a:pPr>
            <a:r>
              <a:rPr lang="bg-BG" altLang="bg-BG" sz="900" b="1" dirty="0"/>
              <a:t>Investments supported by the program are aimed at fulfiling the requirements of heavy Directives in the field of environmental infrastructure construction in the " water" and " waste“ sectors.</a:t>
            </a:r>
            <a:endParaRPr lang="en-US" altLang="bg-BG" sz="900" b="1" dirty="0"/>
          </a:p>
          <a:p>
            <a:pPr>
              <a:lnSpc>
                <a:spcPct val="80000"/>
              </a:lnSpc>
            </a:pPr>
            <a:r>
              <a:rPr lang="bg-BG" altLang="bg-BG" sz="900" b="1" dirty="0"/>
              <a:t>During the programming period 2007 - 2013 for the environment Bulgaria has been allocated 1.8 billion euros (including the national cofinancing). Up to date over 50 % of these funds have been utilized.</a:t>
            </a:r>
          </a:p>
          <a:p>
            <a:pPr>
              <a:lnSpc>
                <a:spcPct val="80000"/>
              </a:lnSpc>
            </a:pPr>
            <a:endParaRPr lang="bg-BG" altLang="bg-BG" sz="900" b="1" dirty="0"/>
          </a:p>
          <a:p>
            <a:pPr>
              <a:lnSpc>
                <a:spcPct val="80000"/>
              </a:lnSpc>
            </a:pPr>
            <a:r>
              <a:rPr lang="bg-BG" altLang="bg-BG" sz="900" b="1" dirty="0"/>
              <a:t>During the next programming period 2014-2020 the country was awarded 1.49 billion for environment.</a:t>
            </a:r>
          </a:p>
          <a:p>
            <a:pPr>
              <a:lnSpc>
                <a:spcPct val="80000"/>
              </a:lnSpc>
            </a:pPr>
            <a:endParaRPr lang="en-US" altLang="bg-BG" sz="900" b="1"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bg-BG"/>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bg-BG"/>
          </a:p>
        </p:txBody>
      </p:sp>
      <p:sp>
        <p:nvSpPr>
          <p:cNvPr id="4" name="Date Placeholder 3"/>
          <p:cNvSpPr>
            <a:spLocks noGrp="1"/>
          </p:cNvSpPr>
          <p:nvPr>
            <p:ph type="dt" sz="half" idx="10"/>
          </p:nvPr>
        </p:nvSpPr>
        <p:spPr/>
        <p:txBody>
          <a:bodyPr/>
          <a:lstStyle/>
          <a:p>
            <a:fld id="{D1E29DE0-F2E6-4F15-AC4F-D6E17262821B}" type="datetimeFigureOut">
              <a:rPr lang="bg-BG" smtClean="0"/>
              <a:t>6.4.2014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573CEF64-DCA5-4BC2-8634-5BE0D007D480}" type="slidenum">
              <a:rPr lang="bg-BG" smtClean="0"/>
              <a:t>‹#›</a:t>
            </a:fld>
            <a:endParaRPr lang="bg-BG"/>
          </a:p>
        </p:txBody>
      </p:sp>
    </p:spTree>
    <p:extLst>
      <p:ext uri="{BB962C8B-B14F-4D97-AF65-F5344CB8AC3E}">
        <p14:creationId xmlns:p14="http://schemas.microsoft.com/office/powerpoint/2010/main" val="30262616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Date Placeholder 3"/>
          <p:cNvSpPr>
            <a:spLocks noGrp="1"/>
          </p:cNvSpPr>
          <p:nvPr>
            <p:ph type="dt" sz="half" idx="10"/>
          </p:nvPr>
        </p:nvSpPr>
        <p:spPr/>
        <p:txBody>
          <a:bodyPr/>
          <a:lstStyle/>
          <a:p>
            <a:fld id="{D1E29DE0-F2E6-4F15-AC4F-D6E17262821B}" type="datetimeFigureOut">
              <a:rPr lang="bg-BG" smtClean="0"/>
              <a:t>6.4.2014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573CEF64-DCA5-4BC2-8634-5BE0D007D480}" type="slidenum">
              <a:rPr lang="bg-BG" smtClean="0"/>
              <a:t>‹#›</a:t>
            </a:fld>
            <a:endParaRPr lang="bg-BG"/>
          </a:p>
        </p:txBody>
      </p:sp>
    </p:spTree>
    <p:extLst>
      <p:ext uri="{BB962C8B-B14F-4D97-AF65-F5344CB8AC3E}">
        <p14:creationId xmlns:p14="http://schemas.microsoft.com/office/powerpoint/2010/main" val="26229442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bg-BG"/>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Date Placeholder 3"/>
          <p:cNvSpPr>
            <a:spLocks noGrp="1"/>
          </p:cNvSpPr>
          <p:nvPr>
            <p:ph type="dt" sz="half" idx="10"/>
          </p:nvPr>
        </p:nvSpPr>
        <p:spPr/>
        <p:txBody>
          <a:bodyPr/>
          <a:lstStyle/>
          <a:p>
            <a:fld id="{D1E29DE0-F2E6-4F15-AC4F-D6E17262821B}" type="datetimeFigureOut">
              <a:rPr lang="bg-BG" smtClean="0"/>
              <a:t>6.4.2014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573CEF64-DCA5-4BC2-8634-5BE0D007D480}" type="slidenum">
              <a:rPr lang="bg-BG" smtClean="0"/>
              <a:t>‹#›</a:t>
            </a:fld>
            <a:endParaRPr lang="bg-BG"/>
          </a:p>
        </p:txBody>
      </p:sp>
    </p:spTree>
    <p:extLst>
      <p:ext uri="{BB962C8B-B14F-4D97-AF65-F5344CB8AC3E}">
        <p14:creationId xmlns:p14="http://schemas.microsoft.com/office/powerpoint/2010/main" val="8004126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bg-BG"/>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a:xfrm>
            <a:off x="457200" y="6243638"/>
            <a:ext cx="2133600" cy="457200"/>
          </a:xfrm>
        </p:spPr>
        <p:txBody>
          <a:bodyPr/>
          <a:lstStyle>
            <a:lvl1pPr>
              <a:defRPr/>
            </a:lvl1pPr>
          </a:lstStyle>
          <a:p>
            <a:endParaRPr lang="bg-BG" altLang="bg-BG"/>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bg-BG" altLang="bg-BG"/>
          </a:p>
        </p:txBody>
      </p:sp>
      <p:sp>
        <p:nvSpPr>
          <p:cNvPr id="7" name="Slide Number Placeholder 6"/>
          <p:cNvSpPr>
            <a:spLocks noGrp="1"/>
          </p:cNvSpPr>
          <p:nvPr>
            <p:ph type="sldNum" sz="quarter" idx="12"/>
          </p:nvPr>
        </p:nvSpPr>
        <p:spPr>
          <a:xfrm>
            <a:off x="6553200" y="6243638"/>
            <a:ext cx="2133600" cy="457200"/>
          </a:xfrm>
        </p:spPr>
        <p:txBody>
          <a:bodyPr/>
          <a:lstStyle>
            <a:lvl1pPr>
              <a:defRPr/>
            </a:lvl1pPr>
          </a:lstStyle>
          <a:p>
            <a:fld id="{BD781152-605B-4825-A4DF-C5A7CF28346F}" type="slidenum">
              <a:rPr lang="bg-BG" altLang="bg-BG"/>
              <a:pPr/>
              <a:t>‹#›</a:t>
            </a:fld>
            <a:endParaRPr lang="bg-BG" altLang="bg-BG"/>
          </a:p>
        </p:txBody>
      </p:sp>
    </p:spTree>
    <p:extLst>
      <p:ext uri="{BB962C8B-B14F-4D97-AF65-F5344CB8AC3E}">
        <p14:creationId xmlns:p14="http://schemas.microsoft.com/office/powerpoint/2010/main" val="41456199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bg-BG"/>
          </a:p>
        </p:txBody>
      </p:sp>
      <p:sp>
        <p:nvSpPr>
          <p:cNvPr id="3" name="Table Placeholder 2"/>
          <p:cNvSpPr>
            <a:spLocks noGrp="1"/>
          </p:cNvSpPr>
          <p:nvPr>
            <p:ph type="tbl" idx="1"/>
          </p:nvPr>
        </p:nvSpPr>
        <p:spPr>
          <a:xfrm>
            <a:off x="457200" y="1600200"/>
            <a:ext cx="8229600" cy="4530725"/>
          </a:xfrm>
        </p:spPr>
        <p:txBody>
          <a:bodyPr/>
          <a:lstStyle/>
          <a:p>
            <a:endParaRPr lang="bg-BG"/>
          </a:p>
        </p:txBody>
      </p:sp>
      <p:sp>
        <p:nvSpPr>
          <p:cNvPr id="4" name="Date Placeholder 3"/>
          <p:cNvSpPr>
            <a:spLocks noGrp="1"/>
          </p:cNvSpPr>
          <p:nvPr>
            <p:ph type="dt" sz="half" idx="10"/>
          </p:nvPr>
        </p:nvSpPr>
        <p:spPr>
          <a:xfrm>
            <a:off x="457200" y="6243638"/>
            <a:ext cx="2133600" cy="457200"/>
          </a:xfrm>
        </p:spPr>
        <p:txBody>
          <a:bodyPr/>
          <a:lstStyle>
            <a:lvl1pPr>
              <a:defRPr/>
            </a:lvl1pPr>
          </a:lstStyle>
          <a:p>
            <a:endParaRPr lang="bg-BG" altLang="bg-BG"/>
          </a:p>
        </p:txBody>
      </p:sp>
      <p:sp>
        <p:nvSpPr>
          <p:cNvPr id="5" name="Footer Placeholder 4"/>
          <p:cNvSpPr>
            <a:spLocks noGrp="1"/>
          </p:cNvSpPr>
          <p:nvPr>
            <p:ph type="ftr" sz="quarter" idx="11"/>
          </p:nvPr>
        </p:nvSpPr>
        <p:spPr>
          <a:xfrm>
            <a:off x="3124200" y="6248400"/>
            <a:ext cx="2895600" cy="457200"/>
          </a:xfrm>
        </p:spPr>
        <p:txBody>
          <a:bodyPr/>
          <a:lstStyle>
            <a:lvl1pPr>
              <a:defRPr/>
            </a:lvl1pPr>
          </a:lstStyle>
          <a:p>
            <a:endParaRPr lang="bg-BG" altLang="bg-BG"/>
          </a:p>
        </p:txBody>
      </p:sp>
      <p:sp>
        <p:nvSpPr>
          <p:cNvPr id="6" name="Slide Number Placeholder 5"/>
          <p:cNvSpPr>
            <a:spLocks noGrp="1"/>
          </p:cNvSpPr>
          <p:nvPr>
            <p:ph type="sldNum" sz="quarter" idx="12"/>
          </p:nvPr>
        </p:nvSpPr>
        <p:spPr>
          <a:xfrm>
            <a:off x="6553200" y="6243638"/>
            <a:ext cx="2133600" cy="457200"/>
          </a:xfrm>
        </p:spPr>
        <p:txBody>
          <a:bodyPr/>
          <a:lstStyle>
            <a:lvl1pPr>
              <a:defRPr/>
            </a:lvl1pPr>
          </a:lstStyle>
          <a:p>
            <a:fld id="{2691C898-AC50-4A25-BF27-FAED7C53431B}" type="slidenum">
              <a:rPr lang="bg-BG" altLang="bg-BG"/>
              <a:pPr/>
              <a:t>‹#›</a:t>
            </a:fld>
            <a:endParaRPr lang="bg-BG" altLang="bg-BG"/>
          </a:p>
        </p:txBody>
      </p:sp>
    </p:spTree>
    <p:extLst>
      <p:ext uri="{BB962C8B-B14F-4D97-AF65-F5344CB8AC3E}">
        <p14:creationId xmlns:p14="http://schemas.microsoft.com/office/powerpoint/2010/main" val="29651936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a:t>Click to edit Master title style</a:t>
            </a:r>
            <a:endParaRPr lang="bg-BG"/>
          </a:p>
        </p:txBody>
      </p:sp>
      <p:sp>
        <p:nvSpPr>
          <p:cNvPr id="3" name="SmartArt Placeholder 2"/>
          <p:cNvSpPr>
            <a:spLocks noGrp="1"/>
          </p:cNvSpPr>
          <p:nvPr>
            <p:ph type="dgm" idx="1"/>
          </p:nvPr>
        </p:nvSpPr>
        <p:spPr>
          <a:xfrm>
            <a:off x="457200" y="1600200"/>
            <a:ext cx="8229600" cy="4530725"/>
          </a:xfrm>
        </p:spPr>
        <p:txBody>
          <a:bodyPr/>
          <a:lstStyle/>
          <a:p>
            <a:endParaRPr lang="bg-BG"/>
          </a:p>
        </p:txBody>
      </p:sp>
      <p:sp>
        <p:nvSpPr>
          <p:cNvPr id="4" name="Date Placeholder 3"/>
          <p:cNvSpPr>
            <a:spLocks noGrp="1"/>
          </p:cNvSpPr>
          <p:nvPr>
            <p:ph type="dt" sz="half" idx="10"/>
          </p:nvPr>
        </p:nvSpPr>
        <p:spPr>
          <a:xfrm>
            <a:off x="457200" y="6243638"/>
            <a:ext cx="2133600" cy="457200"/>
          </a:xfrm>
        </p:spPr>
        <p:txBody>
          <a:bodyPr/>
          <a:lstStyle>
            <a:lvl1pPr>
              <a:defRPr/>
            </a:lvl1pPr>
          </a:lstStyle>
          <a:p>
            <a:endParaRPr lang="bg-BG" altLang="en-US"/>
          </a:p>
        </p:txBody>
      </p:sp>
      <p:sp>
        <p:nvSpPr>
          <p:cNvPr id="5" name="Footer Placeholder 4"/>
          <p:cNvSpPr>
            <a:spLocks noGrp="1"/>
          </p:cNvSpPr>
          <p:nvPr>
            <p:ph type="ftr" sz="quarter" idx="11"/>
          </p:nvPr>
        </p:nvSpPr>
        <p:spPr>
          <a:xfrm>
            <a:off x="3124200" y="6248400"/>
            <a:ext cx="2895600" cy="457200"/>
          </a:xfrm>
        </p:spPr>
        <p:txBody>
          <a:bodyPr/>
          <a:lstStyle>
            <a:lvl1pPr>
              <a:defRPr/>
            </a:lvl1pPr>
          </a:lstStyle>
          <a:p>
            <a:endParaRPr lang="bg-BG" altLang="en-US"/>
          </a:p>
        </p:txBody>
      </p:sp>
      <p:sp>
        <p:nvSpPr>
          <p:cNvPr id="6" name="Slide Number Placeholder 5"/>
          <p:cNvSpPr>
            <a:spLocks noGrp="1"/>
          </p:cNvSpPr>
          <p:nvPr>
            <p:ph type="sldNum" sz="quarter" idx="12"/>
          </p:nvPr>
        </p:nvSpPr>
        <p:spPr>
          <a:xfrm>
            <a:off x="6553200" y="6243638"/>
            <a:ext cx="2133600" cy="457200"/>
          </a:xfrm>
        </p:spPr>
        <p:txBody>
          <a:bodyPr/>
          <a:lstStyle>
            <a:lvl1pPr>
              <a:defRPr/>
            </a:lvl1pPr>
          </a:lstStyle>
          <a:p>
            <a:fld id="{3EB5127B-B5B7-4DA2-B459-920EC4EE344F}" type="slidenum">
              <a:rPr lang="bg-BG" altLang="en-US"/>
              <a:pPr/>
              <a:t>‹#›</a:t>
            </a:fld>
            <a:endParaRPr lang="bg-BG" altLang="en-US"/>
          </a:p>
        </p:txBody>
      </p:sp>
    </p:spTree>
    <p:extLst>
      <p:ext uri="{BB962C8B-B14F-4D97-AF65-F5344CB8AC3E}">
        <p14:creationId xmlns:p14="http://schemas.microsoft.com/office/powerpoint/2010/main" val="12193697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Date Placeholder 3"/>
          <p:cNvSpPr>
            <a:spLocks noGrp="1"/>
          </p:cNvSpPr>
          <p:nvPr>
            <p:ph type="dt" sz="half" idx="10"/>
          </p:nvPr>
        </p:nvSpPr>
        <p:spPr/>
        <p:txBody>
          <a:bodyPr/>
          <a:lstStyle/>
          <a:p>
            <a:fld id="{D1E29DE0-F2E6-4F15-AC4F-D6E17262821B}" type="datetimeFigureOut">
              <a:rPr lang="bg-BG" smtClean="0"/>
              <a:t>6.4.2014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573CEF64-DCA5-4BC2-8634-5BE0D007D480}" type="slidenum">
              <a:rPr lang="bg-BG" smtClean="0"/>
              <a:t>‹#›</a:t>
            </a:fld>
            <a:endParaRPr lang="bg-BG"/>
          </a:p>
        </p:txBody>
      </p:sp>
    </p:spTree>
    <p:extLst>
      <p:ext uri="{BB962C8B-B14F-4D97-AF65-F5344CB8AC3E}">
        <p14:creationId xmlns:p14="http://schemas.microsoft.com/office/powerpoint/2010/main" val="24226808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bg-BG"/>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E29DE0-F2E6-4F15-AC4F-D6E17262821B}" type="datetimeFigureOut">
              <a:rPr lang="bg-BG" smtClean="0"/>
              <a:t>6.4.2014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573CEF64-DCA5-4BC2-8634-5BE0D007D480}" type="slidenum">
              <a:rPr lang="bg-BG" smtClean="0"/>
              <a:t>‹#›</a:t>
            </a:fld>
            <a:endParaRPr lang="bg-BG"/>
          </a:p>
        </p:txBody>
      </p:sp>
    </p:spTree>
    <p:extLst>
      <p:ext uri="{BB962C8B-B14F-4D97-AF65-F5344CB8AC3E}">
        <p14:creationId xmlns:p14="http://schemas.microsoft.com/office/powerpoint/2010/main" val="866213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p:txBody>
          <a:bodyPr/>
          <a:lstStyle/>
          <a:p>
            <a:fld id="{D1E29DE0-F2E6-4F15-AC4F-D6E17262821B}" type="datetimeFigureOut">
              <a:rPr lang="bg-BG" smtClean="0"/>
              <a:t>6.4.2014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573CEF64-DCA5-4BC2-8634-5BE0D007D480}" type="slidenum">
              <a:rPr lang="bg-BG" smtClean="0"/>
              <a:t>‹#›</a:t>
            </a:fld>
            <a:endParaRPr lang="bg-BG"/>
          </a:p>
        </p:txBody>
      </p:sp>
    </p:spTree>
    <p:extLst>
      <p:ext uri="{BB962C8B-B14F-4D97-AF65-F5344CB8AC3E}">
        <p14:creationId xmlns:p14="http://schemas.microsoft.com/office/powerpoint/2010/main" val="4290472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bg-BG"/>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7" name="Date Placeholder 6"/>
          <p:cNvSpPr>
            <a:spLocks noGrp="1"/>
          </p:cNvSpPr>
          <p:nvPr>
            <p:ph type="dt" sz="half" idx="10"/>
          </p:nvPr>
        </p:nvSpPr>
        <p:spPr/>
        <p:txBody>
          <a:bodyPr/>
          <a:lstStyle/>
          <a:p>
            <a:fld id="{D1E29DE0-F2E6-4F15-AC4F-D6E17262821B}" type="datetimeFigureOut">
              <a:rPr lang="bg-BG" smtClean="0"/>
              <a:t>6.4.2014 г.</a:t>
            </a:fld>
            <a:endParaRPr lang="bg-BG"/>
          </a:p>
        </p:txBody>
      </p:sp>
      <p:sp>
        <p:nvSpPr>
          <p:cNvPr id="8" name="Footer Placeholder 7"/>
          <p:cNvSpPr>
            <a:spLocks noGrp="1"/>
          </p:cNvSpPr>
          <p:nvPr>
            <p:ph type="ftr" sz="quarter" idx="11"/>
          </p:nvPr>
        </p:nvSpPr>
        <p:spPr/>
        <p:txBody>
          <a:bodyPr/>
          <a:lstStyle/>
          <a:p>
            <a:endParaRPr lang="bg-BG"/>
          </a:p>
        </p:txBody>
      </p:sp>
      <p:sp>
        <p:nvSpPr>
          <p:cNvPr id="9" name="Slide Number Placeholder 8"/>
          <p:cNvSpPr>
            <a:spLocks noGrp="1"/>
          </p:cNvSpPr>
          <p:nvPr>
            <p:ph type="sldNum" sz="quarter" idx="12"/>
          </p:nvPr>
        </p:nvSpPr>
        <p:spPr/>
        <p:txBody>
          <a:bodyPr/>
          <a:lstStyle/>
          <a:p>
            <a:fld id="{573CEF64-DCA5-4BC2-8634-5BE0D007D480}" type="slidenum">
              <a:rPr lang="bg-BG" smtClean="0"/>
              <a:t>‹#›</a:t>
            </a:fld>
            <a:endParaRPr lang="bg-BG"/>
          </a:p>
        </p:txBody>
      </p:sp>
    </p:spTree>
    <p:extLst>
      <p:ext uri="{BB962C8B-B14F-4D97-AF65-F5344CB8AC3E}">
        <p14:creationId xmlns:p14="http://schemas.microsoft.com/office/powerpoint/2010/main" val="24172526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Date Placeholder 2"/>
          <p:cNvSpPr>
            <a:spLocks noGrp="1"/>
          </p:cNvSpPr>
          <p:nvPr>
            <p:ph type="dt" sz="half" idx="10"/>
          </p:nvPr>
        </p:nvSpPr>
        <p:spPr/>
        <p:txBody>
          <a:bodyPr/>
          <a:lstStyle/>
          <a:p>
            <a:fld id="{D1E29DE0-F2E6-4F15-AC4F-D6E17262821B}" type="datetimeFigureOut">
              <a:rPr lang="bg-BG" smtClean="0"/>
              <a:t>6.4.2014 г.</a:t>
            </a:fld>
            <a:endParaRPr lang="bg-BG"/>
          </a:p>
        </p:txBody>
      </p:sp>
      <p:sp>
        <p:nvSpPr>
          <p:cNvPr id="4" name="Footer Placeholder 3"/>
          <p:cNvSpPr>
            <a:spLocks noGrp="1"/>
          </p:cNvSpPr>
          <p:nvPr>
            <p:ph type="ftr" sz="quarter" idx="11"/>
          </p:nvPr>
        </p:nvSpPr>
        <p:spPr/>
        <p:txBody>
          <a:bodyPr/>
          <a:lstStyle/>
          <a:p>
            <a:endParaRPr lang="bg-BG"/>
          </a:p>
        </p:txBody>
      </p:sp>
      <p:sp>
        <p:nvSpPr>
          <p:cNvPr id="5" name="Slide Number Placeholder 4"/>
          <p:cNvSpPr>
            <a:spLocks noGrp="1"/>
          </p:cNvSpPr>
          <p:nvPr>
            <p:ph type="sldNum" sz="quarter" idx="12"/>
          </p:nvPr>
        </p:nvSpPr>
        <p:spPr/>
        <p:txBody>
          <a:bodyPr/>
          <a:lstStyle/>
          <a:p>
            <a:fld id="{573CEF64-DCA5-4BC2-8634-5BE0D007D480}" type="slidenum">
              <a:rPr lang="bg-BG" smtClean="0"/>
              <a:t>‹#›</a:t>
            </a:fld>
            <a:endParaRPr lang="bg-BG"/>
          </a:p>
        </p:txBody>
      </p:sp>
    </p:spTree>
    <p:extLst>
      <p:ext uri="{BB962C8B-B14F-4D97-AF65-F5344CB8AC3E}">
        <p14:creationId xmlns:p14="http://schemas.microsoft.com/office/powerpoint/2010/main" val="549296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E29DE0-F2E6-4F15-AC4F-D6E17262821B}" type="datetimeFigureOut">
              <a:rPr lang="bg-BG" smtClean="0"/>
              <a:t>6.4.2014 г.</a:t>
            </a:fld>
            <a:endParaRPr lang="bg-BG"/>
          </a:p>
        </p:txBody>
      </p:sp>
      <p:sp>
        <p:nvSpPr>
          <p:cNvPr id="3" name="Footer Placeholder 2"/>
          <p:cNvSpPr>
            <a:spLocks noGrp="1"/>
          </p:cNvSpPr>
          <p:nvPr>
            <p:ph type="ftr" sz="quarter" idx="11"/>
          </p:nvPr>
        </p:nvSpPr>
        <p:spPr/>
        <p:txBody>
          <a:bodyPr/>
          <a:lstStyle/>
          <a:p>
            <a:endParaRPr lang="bg-BG"/>
          </a:p>
        </p:txBody>
      </p:sp>
      <p:sp>
        <p:nvSpPr>
          <p:cNvPr id="4" name="Slide Number Placeholder 3"/>
          <p:cNvSpPr>
            <a:spLocks noGrp="1"/>
          </p:cNvSpPr>
          <p:nvPr>
            <p:ph type="sldNum" sz="quarter" idx="12"/>
          </p:nvPr>
        </p:nvSpPr>
        <p:spPr/>
        <p:txBody>
          <a:bodyPr/>
          <a:lstStyle/>
          <a:p>
            <a:fld id="{573CEF64-DCA5-4BC2-8634-5BE0D007D480}" type="slidenum">
              <a:rPr lang="bg-BG" smtClean="0"/>
              <a:t>‹#›</a:t>
            </a:fld>
            <a:endParaRPr lang="bg-BG"/>
          </a:p>
        </p:txBody>
      </p:sp>
    </p:spTree>
    <p:extLst>
      <p:ext uri="{BB962C8B-B14F-4D97-AF65-F5344CB8AC3E}">
        <p14:creationId xmlns:p14="http://schemas.microsoft.com/office/powerpoint/2010/main" val="12356251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bg-BG"/>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E29DE0-F2E6-4F15-AC4F-D6E17262821B}" type="datetimeFigureOut">
              <a:rPr lang="bg-BG" smtClean="0"/>
              <a:t>6.4.2014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573CEF64-DCA5-4BC2-8634-5BE0D007D480}" type="slidenum">
              <a:rPr lang="bg-BG" smtClean="0"/>
              <a:t>‹#›</a:t>
            </a:fld>
            <a:endParaRPr lang="bg-BG"/>
          </a:p>
        </p:txBody>
      </p:sp>
    </p:spTree>
    <p:extLst>
      <p:ext uri="{BB962C8B-B14F-4D97-AF65-F5344CB8AC3E}">
        <p14:creationId xmlns:p14="http://schemas.microsoft.com/office/powerpoint/2010/main" val="292244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bg-BG"/>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bg-BG"/>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E29DE0-F2E6-4F15-AC4F-D6E17262821B}" type="datetimeFigureOut">
              <a:rPr lang="bg-BG" smtClean="0"/>
              <a:t>6.4.2014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573CEF64-DCA5-4BC2-8634-5BE0D007D480}" type="slidenum">
              <a:rPr lang="bg-BG" smtClean="0"/>
              <a:t>‹#›</a:t>
            </a:fld>
            <a:endParaRPr lang="bg-BG"/>
          </a:p>
        </p:txBody>
      </p:sp>
    </p:spTree>
    <p:extLst>
      <p:ext uri="{BB962C8B-B14F-4D97-AF65-F5344CB8AC3E}">
        <p14:creationId xmlns:p14="http://schemas.microsoft.com/office/powerpoint/2010/main" val="11317127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bg-BG"/>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E29DE0-F2E6-4F15-AC4F-D6E17262821B}" type="datetimeFigureOut">
              <a:rPr lang="bg-BG" smtClean="0"/>
              <a:t>6.4.2014 г.</a:t>
            </a:fld>
            <a:endParaRPr lang="bg-BG"/>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bg-BG"/>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3CEF64-DCA5-4BC2-8634-5BE0D007D480}" type="slidenum">
              <a:rPr lang="bg-BG" smtClean="0"/>
              <a:t>‹#›</a:t>
            </a:fld>
            <a:endParaRPr lang="bg-BG"/>
          </a:p>
        </p:txBody>
      </p:sp>
    </p:spTree>
    <p:extLst>
      <p:ext uri="{BB962C8B-B14F-4D97-AF65-F5344CB8AC3E}">
        <p14:creationId xmlns:p14="http://schemas.microsoft.com/office/powerpoint/2010/main" val="2894421830"/>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bg-B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40769"/>
            <a:ext cx="7772400" cy="2259682"/>
          </a:xfrm>
        </p:spPr>
        <p:txBody>
          <a:bodyPr>
            <a:normAutofit fontScale="90000"/>
          </a:bodyPr>
          <a:lstStyle/>
          <a:p>
            <a:r>
              <a:rPr lang="en-GB" sz="4900" b="1" dirty="0"/>
              <a:t>Negotiations on Chapter 27 in practice</a:t>
            </a:r>
            <a:r>
              <a:rPr lang="en-GB" sz="4900" b="1" dirty="0" smtClean="0"/>
              <a:t>.</a:t>
            </a:r>
            <a:br>
              <a:rPr lang="en-GB" sz="4900" b="1" dirty="0" smtClean="0"/>
            </a:br>
            <a:r>
              <a:rPr lang="en-GB" sz="4900" b="1" dirty="0" smtClean="0"/>
              <a:t>Bulgaria’s experience</a:t>
            </a:r>
            <a:r>
              <a:rPr lang="bg-BG" dirty="0"/>
              <a:t/>
            </a:r>
            <a:br>
              <a:rPr lang="bg-BG" dirty="0"/>
            </a:br>
            <a:endParaRPr lang="bg-BG" dirty="0"/>
          </a:p>
        </p:txBody>
      </p:sp>
      <p:sp>
        <p:nvSpPr>
          <p:cNvPr id="3" name="Subtitle 2"/>
          <p:cNvSpPr>
            <a:spLocks noGrp="1"/>
          </p:cNvSpPr>
          <p:nvPr>
            <p:ph type="subTitle" idx="1"/>
          </p:nvPr>
        </p:nvSpPr>
        <p:spPr>
          <a:xfrm>
            <a:off x="1371600" y="3886200"/>
            <a:ext cx="6400800" cy="1559024"/>
          </a:xfrm>
        </p:spPr>
        <p:txBody>
          <a:bodyPr>
            <a:normAutofit fontScale="77500" lnSpcReduction="20000"/>
          </a:bodyPr>
          <a:lstStyle/>
          <a:p>
            <a:r>
              <a:rPr lang="en-US" dirty="0" err="1" smtClean="0"/>
              <a:t>Kalin</a:t>
            </a:r>
            <a:r>
              <a:rPr lang="en-US" dirty="0" smtClean="0"/>
              <a:t> </a:t>
            </a:r>
            <a:r>
              <a:rPr lang="en-US" dirty="0" err="1" smtClean="0"/>
              <a:t>Iliev</a:t>
            </a:r>
            <a:endParaRPr lang="en-US" dirty="0" smtClean="0"/>
          </a:p>
          <a:p>
            <a:r>
              <a:rPr lang="en-US" dirty="0" smtClean="0"/>
              <a:t>Director</a:t>
            </a:r>
          </a:p>
          <a:p>
            <a:r>
              <a:rPr lang="en-US" dirty="0" smtClean="0"/>
              <a:t>Ministry of Environment and Water</a:t>
            </a:r>
          </a:p>
          <a:p>
            <a:r>
              <a:rPr lang="en-US" dirty="0" smtClean="0"/>
              <a:t>Bulgaria</a:t>
            </a:r>
            <a:endParaRPr lang="bg-BG" dirty="0"/>
          </a:p>
        </p:txBody>
      </p:sp>
    </p:spTree>
    <p:extLst>
      <p:ext uri="{BB962C8B-B14F-4D97-AF65-F5344CB8AC3E}">
        <p14:creationId xmlns:p14="http://schemas.microsoft.com/office/powerpoint/2010/main" val="28100420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bg-BG" b="1" dirty="0"/>
              <a:t>Implementation </a:t>
            </a:r>
            <a:r>
              <a:rPr lang="en-US" altLang="bg-BG" b="1" dirty="0" err="1"/>
              <a:t>Programmes</a:t>
            </a:r>
            <a:endParaRPr lang="bg-BG" altLang="bg-BG" b="1" dirty="0"/>
          </a:p>
        </p:txBody>
      </p:sp>
      <p:sp>
        <p:nvSpPr>
          <p:cNvPr id="21507" name="Rectangle 3"/>
          <p:cNvSpPr>
            <a:spLocks noGrp="1" noChangeArrowheads="1"/>
          </p:cNvSpPr>
          <p:nvPr>
            <p:ph type="body" sz="half" idx="1"/>
          </p:nvPr>
        </p:nvSpPr>
        <p:spPr>
          <a:xfrm>
            <a:off x="457200" y="1700213"/>
            <a:ext cx="8362950" cy="4430712"/>
          </a:xfrm>
        </p:spPr>
        <p:txBody>
          <a:bodyPr>
            <a:normAutofit/>
          </a:bodyPr>
          <a:lstStyle/>
          <a:p>
            <a:r>
              <a:rPr lang="en-US" altLang="bg-BG" b="1" dirty="0"/>
              <a:t>Prepared for 12 Directives for which Bulgaria has requested transitional </a:t>
            </a:r>
            <a:r>
              <a:rPr lang="en-US" altLang="bg-BG" b="1" dirty="0" smtClean="0"/>
              <a:t>periods</a:t>
            </a:r>
          </a:p>
          <a:p>
            <a:pPr marL="0" indent="0">
              <a:buNone/>
            </a:pPr>
            <a:endParaRPr lang="en-US" altLang="bg-BG" b="1" dirty="0"/>
          </a:p>
          <a:p>
            <a:r>
              <a:rPr lang="en-GB" altLang="bg-BG" b="1" dirty="0"/>
              <a:t>The IPs </a:t>
            </a:r>
            <a:r>
              <a:rPr lang="en-US" altLang="bg-BG" b="1" dirty="0"/>
              <a:t>include</a:t>
            </a:r>
            <a:r>
              <a:rPr lang="en-GB" altLang="bg-BG" b="1" dirty="0"/>
              <a:t> timetables and milestones for achieving full implementation, financing strategies and plans for securing public and private investments into infrastructure and technology</a:t>
            </a:r>
            <a:r>
              <a:rPr lang="bg-BG" altLang="bg-BG" b="1" dirty="0"/>
              <a:t> </a:t>
            </a:r>
          </a:p>
        </p:txBody>
      </p:sp>
      <p:pic>
        <p:nvPicPr>
          <p:cNvPr id="21508" name="Picture 4" descr="j0239107"/>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6877050" y="5300663"/>
            <a:ext cx="1979613" cy="1317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069182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bg-BG" sz="3600" b="1" dirty="0"/>
              <a:t>Transitional periods withdrawn/reduced</a:t>
            </a:r>
            <a:endParaRPr lang="bg-BG" altLang="bg-BG" sz="3600" b="1" dirty="0"/>
          </a:p>
        </p:txBody>
      </p:sp>
      <p:sp>
        <p:nvSpPr>
          <p:cNvPr id="22531" name="Rectangle 3"/>
          <p:cNvSpPr>
            <a:spLocks noGrp="1" noChangeArrowheads="1"/>
          </p:cNvSpPr>
          <p:nvPr>
            <p:ph type="body" idx="1"/>
          </p:nvPr>
        </p:nvSpPr>
        <p:spPr/>
        <p:txBody>
          <a:bodyPr/>
          <a:lstStyle/>
          <a:p>
            <a:pPr>
              <a:lnSpc>
                <a:spcPct val="80000"/>
              </a:lnSpc>
              <a:buFont typeface="Wingdings" pitchFamily="2" charset="2"/>
              <a:buChar char="Ø"/>
            </a:pPr>
            <a:r>
              <a:rPr lang="en-US" altLang="bg-BG" sz="2800" b="1" dirty="0"/>
              <a:t>Withdrawn </a:t>
            </a:r>
          </a:p>
          <a:p>
            <a:pPr>
              <a:lnSpc>
                <a:spcPct val="80000"/>
              </a:lnSpc>
            </a:pPr>
            <a:r>
              <a:rPr lang="en-US" altLang="bg-BG" sz="2400" dirty="0"/>
              <a:t>Emissions of VOC due to the use of organic solvents in certain activities and installations (Directive 1999/13/EC)</a:t>
            </a:r>
          </a:p>
          <a:p>
            <a:pPr>
              <a:lnSpc>
                <a:spcPct val="80000"/>
              </a:lnSpc>
            </a:pPr>
            <a:r>
              <a:rPr lang="en-US" altLang="bg-BG" sz="2400" dirty="0"/>
              <a:t>Discharge of dangerous substances into surface water (Directive 76/464/EEC) </a:t>
            </a:r>
          </a:p>
          <a:p>
            <a:pPr>
              <a:lnSpc>
                <a:spcPct val="80000"/>
              </a:lnSpc>
            </a:pPr>
            <a:r>
              <a:rPr lang="en-US" altLang="bg-BG" sz="2400" dirty="0"/>
              <a:t>End-of-life vehicles (Directive 2000/53/EC)</a:t>
            </a:r>
          </a:p>
          <a:p>
            <a:pPr>
              <a:lnSpc>
                <a:spcPct val="80000"/>
              </a:lnSpc>
              <a:buFont typeface="Wingdings" pitchFamily="2" charset="2"/>
              <a:buChar char="Ø"/>
            </a:pPr>
            <a:r>
              <a:rPr lang="en-US" altLang="bg-BG" sz="2800" b="1" dirty="0"/>
              <a:t>Reduced</a:t>
            </a:r>
          </a:p>
          <a:p>
            <a:pPr>
              <a:lnSpc>
                <a:spcPct val="80000"/>
              </a:lnSpc>
            </a:pPr>
            <a:r>
              <a:rPr lang="en-US" altLang="bg-BG" sz="2400" dirty="0" err="1"/>
              <a:t>Sulphur</a:t>
            </a:r>
            <a:r>
              <a:rPr lang="en-US" altLang="bg-BG" sz="2400" dirty="0"/>
              <a:t> content for certain liquid fuels (Directive 1999/32/EC)</a:t>
            </a:r>
          </a:p>
          <a:p>
            <a:pPr>
              <a:lnSpc>
                <a:spcPct val="80000"/>
              </a:lnSpc>
            </a:pPr>
            <a:r>
              <a:rPr lang="en-US" altLang="bg-BG" sz="2400" dirty="0"/>
              <a:t>Packaging and packaging waste (Directive 94/62/EC) </a:t>
            </a:r>
          </a:p>
          <a:p>
            <a:pPr>
              <a:lnSpc>
                <a:spcPct val="80000"/>
              </a:lnSpc>
            </a:pPr>
            <a:r>
              <a:rPr lang="en-US" altLang="bg-BG" sz="2400" dirty="0"/>
              <a:t>Landfill of waste (Directive 1999/31/EC)</a:t>
            </a:r>
          </a:p>
          <a:p>
            <a:pPr>
              <a:lnSpc>
                <a:spcPct val="80000"/>
              </a:lnSpc>
            </a:pPr>
            <a:r>
              <a:rPr lang="en-US" altLang="bg-BG" sz="2400" dirty="0"/>
              <a:t>Integrated pollution prevention and control (Directive 96/61/EC)</a:t>
            </a:r>
          </a:p>
          <a:p>
            <a:pPr>
              <a:lnSpc>
                <a:spcPct val="80000"/>
              </a:lnSpc>
            </a:pPr>
            <a:endParaRPr lang="bg-BG" altLang="bg-BG" sz="2400" dirty="0"/>
          </a:p>
        </p:txBody>
      </p:sp>
    </p:spTree>
    <p:extLst>
      <p:ext uri="{BB962C8B-B14F-4D97-AF65-F5344CB8AC3E}">
        <p14:creationId xmlns:p14="http://schemas.microsoft.com/office/powerpoint/2010/main" val="3418576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bg-BG" sz="3200" b="1"/>
              <a:t>Transitional periods compared to the other new MSs</a:t>
            </a:r>
            <a:endParaRPr lang="bg-BG" altLang="bg-BG" sz="3200" b="1"/>
          </a:p>
        </p:txBody>
      </p:sp>
      <p:sp>
        <p:nvSpPr>
          <p:cNvPr id="29699" name="Rectangle 3"/>
          <p:cNvSpPr>
            <a:spLocks noGrp="1" noChangeArrowheads="1"/>
          </p:cNvSpPr>
          <p:nvPr>
            <p:ph type="body" idx="1"/>
          </p:nvPr>
        </p:nvSpPr>
        <p:spPr/>
        <p:txBody>
          <a:bodyPr/>
          <a:lstStyle/>
          <a:p>
            <a:pPr>
              <a:lnSpc>
                <a:spcPct val="90000"/>
              </a:lnSpc>
            </a:pPr>
            <a:r>
              <a:rPr lang="en-US" altLang="bg-BG" sz="2400"/>
              <a:t>Cyprus</a:t>
            </a:r>
            <a:r>
              <a:rPr lang="bg-BG" altLang="bg-BG" sz="2400"/>
              <a:t> – 4 </a:t>
            </a:r>
            <a:r>
              <a:rPr lang="en-US" altLang="bg-BG" sz="2400"/>
              <a:t>transitional periods</a:t>
            </a:r>
            <a:endParaRPr lang="bg-BG" altLang="bg-BG" sz="2400"/>
          </a:p>
          <a:p>
            <a:pPr>
              <a:lnSpc>
                <a:spcPct val="90000"/>
              </a:lnSpc>
            </a:pPr>
            <a:r>
              <a:rPr lang="en-US" altLang="bg-BG" sz="2400"/>
              <a:t>Czech republic</a:t>
            </a:r>
            <a:r>
              <a:rPr lang="bg-BG" altLang="bg-BG" sz="2400"/>
              <a:t> – 3 </a:t>
            </a:r>
            <a:r>
              <a:rPr lang="en-US" altLang="bg-BG" sz="2400"/>
              <a:t>transitional periods</a:t>
            </a:r>
            <a:endParaRPr lang="bg-BG" altLang="bg-BG" sz="2400"/>
          </a:p>
          <a:p>
            <a:pPr>
              <a:lnSpc>
                <a:spcPct val="90000"/>
              </a:lnSpc>
            </a:pPr>
            <a:r>
              <a:rPr lang="en-US" altLang="bg-BG" sz="2400"/>
              <a:t>Estonia</a:t>
            </a:r>
            <a:r>
              <a:rPr lang="bg-BG" altLang="bg-BG" sz="2400"/>
              <a:t> – 6 </a:t>
            </a:r>
            <a:r>
              <a:rPr lang="en-US" altLang="bg-BG" sz="2400"/>
              <a:t>transitional periods</a:t>
            </a:r>
            <a:endParaRPr lang="bg-BG" altLang="bg-BG" sz="2400"/>
          </a:p>
          <a:p>
            <a:pPr>
              <a:lnSpc>
                <a:spcPct val="90000"/>
              </a:lnSpc>
            </a:pPr>
            <a:r>
              <a:rPr lang="en-US" altLang="bg-BG" sz="2400"/>
              <a:t>Hungary</a:t>
            </a:r>
            <a:r>
              <a:rPr lang="bg-BG" altLang="bg-BG" sz="2400"/>
              <a:t> – 4 </a:t>
            </a:r>
            <a:r>
              <a:rPr lang="en-US" altLang="bg-BG" sz="2400"/>
              <a:t>transitional periods</a:t>
            </a:r>
            <a:endParaRPr lang="bg-BG" altLang="bg-BG" sz="2400"/>
          </a:p>
          <a:p>
            <a:pPr>
              <a:lnSpc>
                <a:spcPct val="90000"/>
              </a:lnSpc>
            </a:pPr>
            <a:r>
              <a:rPr lang="en-US" altLang="bg-BG" sz="2400"/>
              <a:t>Latvia</a:t>
            </a:r>
            <a:r>
              <a:rPr lang="bg-BG" altLang="bg-BG" sz="2400"/>
              <a:t> – 6 </a:t>
            </a:r>
            <a:r>
              <a:rPr lang="en-US" altLang="bg-BG" sz="2400"/>
              <a:t>transitional periods</a:t>
            </a:r>
            <a:endParaRPr lang="bg-BG" altLang="bg-BG" sz="2400"/>
          </a:p>
          <a:p>
            <a:pPr>
              <a:lnSpc>
                <a:spcPct val="90000"/>
              </a:lnSpc>
            </a:pPr>
            <a:r>
              <a:rPr lang="en-US" altLang="bg-BG" sz="2400"/>
              <a:t>Lithuania</a:t>
            </a:r>
            <a:r>
              <a:rPr lang="bg-BG" altLang="bg-BG" sz="2400"/>
              <a:t> - 6 </a:t>
            </a:r>
            <a:r>
              <a:rPr lang="en-US" altLang="bg-BG" sz="2400"/>
              <a:t>transitional periods</a:t>
            </a:r>
            <a:endParaRPr lang="bg-BG" altLang="bg-BG" sz="2400"/>
          </a:p>
          <a:p>
            <a:pPr>
              <a:lnSpc>
                <a:spcPct val="90000"/>
              </a:lnSpc>
            </a:pPr>
            <a:r>
              <a:rPr lang="en-US" altLang="bg-BG" sz="2400"/>
              <a:t>Malta</a:t>
            </a:r>
            <a:r>
              <a:rPr lang="bg-BG" altLang="bg-BG" sz="2400"/>
              <a:t> – 7 </a:t>
            </a:r>
            <a:r>
              <a:rPr lang="en-US" altLang="bg-BG" sz="2400"/>
              <a:t>transitional periods</a:t>
            </a:r>
            <a:endParaRPr lang="bg-BG" altLang="bg-BG" sz="2400"/>
          </a:p>
          <a:p>
            <a:pPr>
              <a:lnSpc>
                <a:spcPct val="90000"/>
              </a:lnSpc>
            </a:pPr>
            <a:r>
              <a:rPr lang="en-US" altLang="bg-BG" sz="2400"/>
              <a:t>Poland</a:t>
            </a:r>
            <a:r>
              <a:rPr lang="bg-BG" altLang="bg-BG" sz="2400"/>
              <a:t> – 10 </a:t>
            </a:r>
            <a:r>
              <a:rPr lang="en-US" altLang="bg-BG" sz="2400"/>
              <a:t>transitional periods</a:t>
            </a:r>
            <a:endParaRPr lang="bg-BG" altLang="bg-BG" sz="2400"/>
          </a:p>
          <a:p>
            <a:pPr>
              <a:lnSpc>
                <a:spcPct val="90000"/>
              </a:lnSpc>
            </a:pPr>
            <a:r>
              <a:rPr lang="en-US" altLang="bg-BG" sz="2400"/>
              <a:t>Slovakia</a:t>
            </a:r>
            <a:r>
              <a:rPr lang="bg-BG" altLang="bg-BG" sz="2400"/>
              <a:t> – 7 </a:t>
            </a:r>
            <a:r>
              <a:rPr lang="en-US" altLang="bg-BG" sz="2400"/>
              <a:t>transitional periods</a:t>
            </a:r>
            <a:endParaRPr lang="bg-BG" altLang="bg-BG" sz="2400"/>
          </a:p>
          <a:p>
            <a:pPr>
              <a:lnSpc>
                <a:spcPct val="90000"/>
              </a:lnSpc>
            </a:pPr>
            <a:r>
              <a:rPr lang="en-US" altLang="bg-BG" sz="2400"/>
              <a:t>Slovenia</a:t>
            </a:r>
            <a:r>
              <a:rPr lang="bg-BG" altLang="bg-BG" sz="2400"/>
              <a:t> – 3 </a:t>
            </a:r>
            <a:r>
              <a:rPr lang="en-US" altLang="bg-BG" sz="2400"/>
              <a:t>transitional periods</a:t>
            </a:r>
          </a:p>
          <a:p>
            <a:pPr>
              <a:lnSpc>
                <a:spcPct val="90000"/>
              </a:lnSpc>
            </a:pPr>
            <a:r>
              <a:rPr lang="en-US" altLang="bg-BG" sz="2400"/>
              <a:t>Romania – 11 transitional periods</a:t>
            </a:r>
            <a:endParaRPr lang="bg-BG" altLang="bg-BG" sz="2400"/>
          </a:p>
        </p:txBody>
      </p:sp>
    </p:spTree>
    <p:extLst>
      <p:ext uri="{BB962C8B-B14F-4D97-AF65-F5344CB8AC3E}">
        <p14:creationId xmlns:p14="http://schemas.microsoft.com/office/powerpoint/2010/main" val="7002048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normAutofit fontScale="90000"/>
          </a:bodyPr>
          <a:lstStyle/>
          <a:p>
            <a:r>
              <a:rPr lang="en-US" altLang="bg-BG" sz="4000" b="1" dirty="0">
                <a:effectLst/>
                <a:latin typeface="Times New Roman" pitchFamily="18" charset="0"/>
              </a:rPr>
              <a:t>EU Environment Policy</a:t>
            </a:r>
            <a:br>
              <a:rPr lang="en-US" altLang="bg-BG" sz="4000" b="1" dirty="0">
                <a:effectLst/>
                <a:latin typeface="Times New Roman" pitchFamily="18" charset="0"/>
              </a:rPr>
            </a:br>
            <a:r>
              <a:rPr lang="en-US" altLang="bg-BG" sz="3200" b="1" i="1" dirty="0">
                <a:effectLst/>
                <a:latin typeface="Times New Roman" pitchFamily="18" charset="0"/>
              </a:rPr>
              <a:t>The Challenge</a:t>
            </a:r>
          </a:p>
        </p:txBody>
      </p:sp>
      <p:sp>
        <p:nvSpPr>
          <p:cNvPr id="92163" name="Rectangle 3"/>
          <p:cNvSpPr>
            <a:spLocks noGrp="1" noChangeArrowheads="1"/>
          </p:cNvSpPr>
          <p:nvPr>
            <p:ph type="body" idx="1"/>
          </p:nvPr>
        </p:nvSpPr>
        <p:spPr/>
        <p:txBody>
          <a:bodyPr/>
          <a:lstStyle/>
          <a:p>
            <a:pPr algn="just"/>
            <a:endParaRPr lang="en-US" altLang="bg-BG" dirty="0"/>
          </a:p>
          <a:p>
            <a:pPr algn="just"/>
            <a:r>
              <a:rPr lang="en-US" altLang="bg-BG" b="1" dirty="0"/>
              <a:t>The adoption and implementation of EU legislation in the area of environment is a major three-fold challenge:</a:t>
            </a:r>
          </a:p>
          <a:p>
            <a:pPr lvl="1" algn="just">
              <a:buSzTx/>
            </a:pPr>
            <a:r>
              <a:rPr lang="en-US" altLang="bg-BG" sz="3200" dirty="0"/>
              <a:t>Legislative </a:t>
            </a:r>
          </a:p>
          <a:p>
            <a:pPr lvl="1" algn="just">
              <a:buSzTx/>
            </a:pPr>
            <a:r>
              <a:rPr lang="en-US" altLang="bg-BG" sz="3200" dirty="0"/>
              <a:t>Institutional</a:t>
            </a:r>
          </a:p>
          <a:p>
            <a:pPr lvl="1" algn="just">
              <a:buSzTx/>
            </a:pPr>
            <a:r>
              <a:rPr lang="en-US" altLang="bg-BG" sz="3200" dirty="0"/>
              <a:t>Financial </a:t>
            </a:r>
          </a:p>
          <a:p>
            <a:pPr algn="just"/>
            <a:endParaRPr lang="en-US" altLang="bg-BG" dirty="0"/>
          </a:p>
        </p:txBody>
      </p:sp>
      <p:pic>
        <p:nvPicPr>
          <p:cNvPr id="9216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304800"/>
            <a:ext cx="957263"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47893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en-GB" altLang="bg-BG" sz="4000" b="1" dirty="0"/>
              <a:t>Legal aspects/challenges</a:t>
            </a:r>
            <a:endParaRPr lang="en-US" altLang="bg-BG" sz="4000" b="1" dirty="0"/>
          </a:p>
        </p:txBody>
      </p:sp>
      <p:sp>
        <p:nvSpPr>
          <p:cNvPr id="76803" name="Rectangle 3"/>
          <p:cNvSpPr>
            <a:spLocks noGrp="1" noChangeArrowheads="1"/>
          </p:cNvSpPr>
          <p:nvPr>
            <p:ph type="body" idx="1"/>
          </p:nvPr>
        </p:nvSpPr>
        <p:spPr/>
        <p:txBody>
          <a:bodyPr/>
          <a:lstStyle/>
          <a:p>
            <a:pPr algn="just">
              <a:buClr>
                <a:srgbClr val="008000"/>
              </a:buClr>
              <a:buFont typeface="Wingdings" pitchFamily="2" charset="2"/>
              <a:buNone/>
            </a:pPr>
            <a:endParaRPr lang="en-US" altLang="bg-BG" dirty="0">
              <a:latin typeface="Comic Sans MS" pitchFamily="66" charset="0"/>
              <a:ea typeface="Batang" pitchFamily="18" charset="-127"/>
            </a:endParaRPr>
          </a:p>
          <a:p>
            <a:pPr algn="just">
              <a:buClr>
                <a:srgbClr val="008000"/>
              </a:buClr>
            </a:pPr>
            <a:r>
              <a:rPr lang="en-US" altLang="bg-BG" b="1" dirty="0">
                <a:ea typeface="Batang" pitchFamily="18" charset="-127"/>
              </a:rPr>
              <a:t>EU environmental </a:t>
            </a:r>
            <a:r>
              <a:rPr lang="en-US" altLang="bg-BG" b="1" dirty="0" err="1">
                <a:ea typeface="Batang" pitchFamily="18" charset="-127"/>
              </a:rPr>
              <a:t>acquis</a:t>
            </a:r>
            <a:r>
              <a:rPr lang="en-US" altLang="bg-BG" b="1" dirty="0">
                <a:ea typeface="Batang" pitchFamily="18" charset="-127"/>
              </a:rPr>
              <a:t> – over 200 pieces of legislation (directives, regulations, decisions)</a:t>
            </a:r>
          </a:p>
          <a:p>
            <a:pPr algn="just">
              <a:buClr>
                <a:srgbClr val="008000"/>
              </a:buClr>
              <a:buFont typeface="Wingdings" pitchFamily="2" charset="2"/>
              <a:buNone/>
            </a:pPr>
            <a:endParaRPr lang="en-US" altLang="bg-BG" b="1" dirty="0">
              <a:ea typeface="Batang" pitchFamily="18" charset="-127"/>
            </a:endParaRPr>
          </a:p>
          <a:p>
            <a:pPr algn="just">
              <a:buClr>
                <a:srgbClr val="008000"/>
              </a:buClr>
            </a:pPr>
            <a:r>
              <a:rPr lang="en-US" altLang="bg-BG" b="1" dirty="0">
                <a:ea typeface="Batang" pitchFamily="18" charset="-127"/>
              </a:rPr>
              <a:t>Infringement procedures</a:t>
            </a:r>
          </a:p>
          <a:p>
            <a:pPr algn="just">
              <a:buClr>
                <a:srgbClr val="008000"/>
              </a:buClr>
            </a:pPr>
            <a:endParaRPr lang="en-GB" altLang="bg-BG" b="1" dirty="0"/>
          </a:p>
          <a:p>
            <a:pPr>
              <a:buClr>
                <a:schemeClr val="tx2"/>
              </a:buClr>
            </a:pPr>
            <a:endParaRPr lang="en-GB" altLang="bg-BG" b="1" dirty="0"/>
          </a:p>
          <a:p>
            <a:pPr>
              <a:buClr>
                <a:schemeClr val="tx2"/>
              </a:buClr>
            </a:pPr>
            <a:endParaRPr lang="en-GB" altLang="bg-BG" dirty="0"/>
          </a:p>
          <a:p>
            <a:pPr>
              <a:buClr>
                <a:schemeClr val="tx2"/>
              </a:buClr>
            </a:pPr>
            <a:endParaRPr lang="en-GB" altLang="bg-BG" dirty="0"/>
          </a:p>
          <a:p>
            <a:pPr>
              <a:buClr>
                <a:schemeClr val="tx2"/>
              </a:buClr>
            </a:pPr>
            <a:endParaRPr lang="en-GB" altLang="bg-BG" dirty="0"/>
          </a:p>
        </p:txBody>
      </p:sp>
      <p:pic>
        <p:nvPicPr>
          <p:cNvPr id="7680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 y="304800"/>
            <a:ext cx="957263"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60684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noAutofit/>
          </a:bodyPr>
          <a:lstStyle/>
          <a:p>
            <a:r>
              <a:rPr lang="en-US" altLang="bg-BG" sz="3600" b="1" dirty="0">
                <a:effectLst/>
              </a:rPr>
              <a:t>EU Environment Policy</a:t>
            </a:r>
            <a:br>
              <a:rPr lang="en-US" altLang="bg-BG" sz="3600" b="1" dirty="0">
                <a:effectLst/>
              </a:rPr>
            </a:br>
            <a:r>
              <a:rPr lang="en-US" altLang="bg-BG" sz="3600" b="1" dirty="0">
                <a:effectLst/>
              </a:rPr>
              <a:t> </a:t>
            </a:r>
            <a:r>
              <a:rPr lang="en-US" altLang="bg-BG" sz="3600" b="1" i="1" dirty="0">
                <a:effectLst/>
              </a:rPr>
              <a:t>Institutional Challenges</a:t>
            </a:r>
          </a:p>
        </p:txBody>
      </p:sp>
      <p:sp>
        <p:nvSpPr>
          <p:cNvPr id="77827" name="Rectangle 3"/>
          <p:cNvSpPr>
            <a:spLocks noGrp="1" noChangeArrowheads="1"/>
          </p:cNvSpPr>
          <p:nvPr>
            <p:ph type="body" idx="1"/>
          </p:nvPr>
        </p:nvSpPr>
        <p:spPr>
          <a:xfrm>
            <a:off x="179512" y="1988840"/>
            <a:ext cx="8856984" cy="4165923"/>
          </a:xfrm>
        </p:spPr>
        <p:txBody>
          <a:bodyPr>
            <a:normAutofit lnSpcReduction="10000"/>
          </a:bodyPr>
          <a:lstStyle/>
          <a:p>
            <a:pPr algn="just"/>
            <a:r>
              <a:rPr lang="en-US" altLang="bg-BG" b="1" dirty="0"/>
              <a:t>Administrative structure – stability in central and regional administrative bodies </a:t>
            </a:r>
            <a:endParaRPr lang="en-US" altLang="bg-BG" b="1" dirty="0" smtClean="0"/>
          </a:p>
          <a:p>
            <a:pPr marL="0" indent="0" algn="just">
              <a:buNone/>
            </a:pPr>
            <a:endParaRPr lang="en-US" altLang="bg-BG" b="1" dirty="0"/>
          </a:p>
          <a:p>
            <a:pPr algn="just"/>
            <a:r>
              <a:rPr lang="en-US" altLang="bg-BG" b="1" dirty="0"/>
              <a:t>Institutional quality - inter-ministerial cooperation to be </a:t>
            </a:r>
            <a:r>
              <a:rPr lang="en-US" altLang="bg-BG" b="1" dirty="0" smtClean="0"/>
              <a:t>developed</a:t>
            </a:r>
          </a:p>
          <a:p>
            <a:pPr marL="0" indent="0" algn="just">
              <a:buNone/>
            </a:pPr>
            <a:endParaRPr lang="en-US" altLang="bg-BG" b="1" dirty="0"/>
          </a:p>
          <a:p>
            <a:pPr algn="just"/>
            <a:r>
              <a:rPr lang="en-US" altLang="bg-BG" b="1" dirty="0"/>
              <a:t>Involvement of stakeholders, including private sector, NGOs, and …  citizens</a:t>
            </a:r>
          </a:p>
          <a:p>
            <a:pPr algn="just"/>
            <a:endParaRPr lang="en-US" altLang="bg-BG" b="1" dirty="0"/>
          </a:p>
          <a:p>
            <a:pPr>
              <a:buFont typeface="Wingdings" pitchFamily="2" charset="2"/>
              <a:buNone/>
            </a:pPr>
            <a:endParaRPr lang="en-US" altLang="bg-BG" b="1" dirty="0"/>
          </a:p>
          <a:p>
            <a:pPr>
              <a:buFont typeface="Wingdings" pitchFamily="2" charset="2"/>
              <a:buNone/>
            </a:pPr>
            <a:endParaRPr lang="en-US" altLang="bg-BG" dirty="0"/>
          </a:p>
        </p:txBody>
      </p:sp>
      <p:pic>
        <p:nvPicPr>
          <p:cNvPr id="778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304800"/>
            <a:ext cx="957263"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048886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normAutofit/>
          </a:bodyPr>
          <a:lstStyle/>
          <a:p>
            <a:r>
              <a:rPr lang="en-US" altLang="bg-BG" sz="4800" b="1" dirty="0"/>
              <a:t>Administrative Capacity</a:t>
            </a:r>
            <a:endParaRPr lang="bg-BG" altLang="bg-BG" sz="4800" b="1" dirty="0"/>
          </a:p>
        </p:txBody>
      </p:sp>
      <p:sp>
        <p:nvSpPr>
          <p:cNvPr id="25603" name="Rectangle 3"/>
          <p:cNvSpPr>
            <a:spLocks noGrp="1" noChangeArrowheads="1"/>
          </p:cNvSpPr>
          <p:nvPr>
            <p:ph type="body" idx="1"/>
          </p:nvPr>
        </p:nvSpPr>
        <p:spPr/>
        <p:txBody>
          <a:bodyPr/>
          <a:lstStyle/>
          <a:p>
            <a:endParaRPr lang="en-US" altLang="bg-BG" dirty="0"/>
          </a:p>
          <a:p>
            <a:r>
              <a:rPr lang="en-US" altLang="bg-BG" sz="3600" b="1" dirty="0"/>
              <a:t>National Plan for Institutional Development and Administrative Strengthening for the Implementation/Enforcement of the Environmental Legislation and Action Plan 2002 - 2006</a:t>
            </a:r>
            <a:endParaRPr lang="bg-BG" altLang="bg-BG" sz="3600" b="1" dirty="0"/>
          </a:p>
        </p:txBody>
      </p:sp>
      <p:pic>
        <p:nvPicPr>
          <p:cNvPr id="25604" name="Picture 4" descr="j0237108"/>
          <p:cNvPicPr>
            <a:picLocks noGrp="1" noChangeAspect="1" noChangeArrowheads="1"/>
          </p:cNvPicPr>
          <p:nvPr>
            <p:ph idx="4294967295"/>
          </p:nvPr>
        </p:nvPicPr>
        <p:blipFill>
          <a:blip r:embed="rId2" cstate="print">
            <a:extLst>
              <a:ext uri="{28A0092B-C50C-407E-A947-70E740481C1C}">
                <a14:useLocalDpi xmlns:a14="http://schemas.microsoft.com/office/drawing/2010/main" val="0"/>
              </a:ext>
            </a:extLst>
          </a:blip>
          <a:srcRect/>
          <a:stretch>
            <a:fillRect/>
          </a:stretch>
        </p:blipFill>
        <p:spPr>
          <a:xfrm>
            <a:off x="5435600" y="4797425"/>
            <a:ext cx="3708400" cy="20605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4520059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normAutofit/>
          </a:bodyPr>
          <a:lstStyle/>
          <a:p>
            <a:r>
              <a:rPr lang="en-US" altLang="bg-BG" sz="4800" b="1" dirty="0"/>
              <a:t>Human Resources</a:t>
            </a:r>
            <a:endParaRPr lang="bg-BG" altLang="bg-BG" sz="4800" b="1" dirty="0"/>
          </a:p>
        </p:txBody>
      </p:sp>
      <p:graphicFrame>
        <p:nvGraphicFramePr>
          <p:cNvPr id="26689" name="Group 65"/>
          <p:cNvGraphicFramePr>
            <a:graphicFrameLocks noGrp="1"/>
          </p:cNvGraphicFramePr>
          <p:nvPr>
            <p:ph type="tbl" idx="1"/>
            <p:extLst>
              <p:ext uri="{D42A27DB-BD31-4B8C-83A1-F6EECF244321}">
                <p14:modId xmlns:p14="http://schemas.microsoft.com/office/powerpoint/2010/main" val="1194189963"/>
              </p:ext>
            </p:extLst>
          </p:nvPr>
        </p:nvGraphicFramePr>
        <p:xfrm>
          <a:off x="457200" y="1268760"/>
          <a:ext cx="8229600" cy="5328594"/>
        </p:xfrm>
        <a:graphic>
          <a:graphicData uri="http://schemas.openxmlformats.org/drawingml/2006/table">
            <a:tbl>
              <a:tblPr/>
              <a:tblGrid>
                <a:gridCol w="1646238"/>
                <a:gridCol w="1646237"/>
                <a:gridCol w="1644650"/>
                <a:gridCol w="1646238"/>
                <a:gridCol w="1646237"/>
              </a:tblGrid>
              <a:tr h="514485">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en-US" altLang="bg-BG" sz="22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2002</a:t>
                      </a:r>
                      <a:endParaRPr kumimoji="0" lang="bg-BG" altLang="bg-BG" sz="2200" b="1"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2003</a:t>
                      </a:r>
                      <a:endParaRPr kumimoji="0" lang="bg-BG" altLang="bg-BG" sz="2200" b="1"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2004</a:t>
                      </a:r>
                      <a:endParaRPr kumimoji="0" lang="bg-BG" altLang="bg-BG" sz="2200" b="1"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2005</a:t>
                      </a:r>
                      <a:endParaRPr kumimoji="0" lang="bg-BG" altLang="bg-BG" sz="2200" b="1"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485">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MOEW</a:t>
                      </a:r>
                      <a:endParaRPr kumimoji="0" lang="bg-BG" altLang="bg-BG" sz="2200" b="1"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215</a:t>
                      </a:r>
                      <a:endParaRPr kumimoji="0" lang="bg-BG"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268 (+53)</a:t>
                      </a:r>
                      <a:endParaRPr kumimoji="0" lang="bg-BG"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292 (+24)</a:t>
                      </a:r>
                      <a:endParaRPr kumimoji="0" lang="bg-BG"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362 (+70)</a:t>
                      </a:r>
                      <a:endParaRPr kumimoji="0" lang="bg-BG"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485">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1"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SEMEA</a:t>
                      </a:r>
                      <a:endParaRPr kumimoji="0" lang="bg-BG" altLang="bg-BG" sz="2200" b="1"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a:t>
                      </a:r>
                      <a:endParaRPr kumimoji="0" lang="bg-BG"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42</a:t>
                      </a:r>
                      <a:endParaRPr kumimoji="0" lang="bg-BG" altLang="bg-BG" sz="2200" b="0"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56 (+14)</a:t>
                      </a:r>
                      <a:endParaRPr kumimoji="0" lang="bg-BG"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a:t>
                      </a:r>
                      <a:endParaRPr kumimoji="0" lang="bg-BG"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485">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EEA</a:t>
                      </a:r>
                      <a:endParaRPr kumimoji="0" lang="bg-BG" altLang="bg-BG" sz="2200" b="1"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115</a:t>
                      </a:r>
                      <a:endParaRPr kumimoji="0" lang="bg-BG"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162 (+47)</a:t>
                      </a:r>
                      <a:endParaRPr kumimoji="0" lang="bg-BG"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356 (+5)</a:t>
                      </a:r>
                      <a:endParaRPr kumimoji="0" lang="bg-BG"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478 (+122)</a:t>
                      </a:r>
                      <a:endParaRPr kumimoji="0" lang="bg-BG"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485">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RIEW</a:t>
                      </a:r>
                      <a:endParaRPr kumimoji="0" lang="bg-BG" altLang="bg-BG" sz="2200" b="1"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502</a:t>
                      </a:r>
                      <a:endParaRPr kumimoji="0" lang="bg-BG"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682 (+180)</a:t>
                      </a:r>
                      <a:endParaRPr kumimoji="0" lang="bg-BG"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534 (+36)</a:t>
                      </a:r>
                      <a:endParaRPr kumimoji="0" lang="bg-BG"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684 (+150)</a:t>
                      </a:r>
                      <a:endParaRPr kumimoji="0" lang="bg-BG"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18723">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Basin Directorates</a:t>
                      </a:r>
                      <a:endParaRPr kumimoji="0" lang="bg-BG" altLang="bg-BG" sz="2200" b="1"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20</a:t>
                      </a:r>
                      <a:endParaRPr kumimoji="0" lang="bg-BG"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242 (+222)</a:t>
                      </a:r>
                      <a:endParaRPr kumimoji="0" lang="bg-BG"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237</a:t>
                      </a:r>
                      <a:endParaRPr kumimoji="0" lang="bg-BG"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245 (+8)</a:t>
                      </a:r>
                      <a:endParaRPr kumimoji="0" lang="bg-BG"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22961">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National Parks Directorates</a:t>
                      </a:r>
                      <a:endParaRPr kumimoji="0" lang="bg-BG" altLang="bg-BG" sz="2200" b="1"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175</a:t>
                      </a:r>
                      <a:endParaRPr kumimoji="0" lang="bg-BG"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175</a:t>
                      </a:r>
                      <a:endParaRPr kumimoji="0" lang="bg-BG"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191 (+16)</a:t>
                      </a:r>
                      <a:endParaRPr kumimoji="0" lang="bg-BG"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rPr>
                        <a:t>200 (+9)</a:t>
                      </a:r>
                      <a:endParaRPr kumimoji="0" lang="bg-BG" altLang="bg-BG" sz="2200" b="0"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485">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TOTAL</a:t>
                      </a:r>
                      <a:endParaRPr kumimoji="0" lang="bg-BG" altLang="bg-BG" sz="2200" b="1"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1027</a:t>
                      </a:r>
                      <a:endParaRPr kumimoji="0" lang="bg-BG" altLang="bg-BG" sz="2200" b="1"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1571 (+544)</a:t>
                      </a:r>
                      <a:endParaRPr kumimoji="0" lang="bg-BG" altLang="bg-BG" sz="2200" b="1"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1" i="0" u="none" strike="noStrike" cap="none" normalizeH="0" baseline="0" smtClean="0">
                          <a:ln>
                            <a:noFill/>
                          </a:ln>
                          <a:solidFill>
                            <a:schemeClr val="tx1"/>
                          </a:solidFill>
                          <a:effectLst>
                            <a:outerShdw blurRad="38100" dist="38100" dir="2700000" algn="tl">
                              <a:srgbClr val="000000"/>
                            </a:outerShdw>
                          </a:effectLst>
                          <a:latin typeface="Garamond" pitchFamily="18" charset="0"/>
                        </a:rPr>
                        <a:t>1666 (+95)</a:t>
                      </a:r>
                      <a:endParaRPr kumimoji="0" lang="bg-BG" altLang="bg-BG" sz="2200" b="1" i="0" u="none" strike="noStrike" cap="none" normalizeH="0" baseline="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itchFamily="2" charset="2"/>
                        <a:defRPr sz="2800">
                          <a:solidFill>
                            <a:schemeClr val="tx1"/>
                          </a:solidFill>
                          <a:effectLst>
                            <a:outerShdw blurRad="38100" dist="38100" dir="2700000" algn="tl">
                              <a:srgbClr val="000000"/>
                            </a:outerShdw>
                          </a:effectLst>
                          <a:latin typeface="Verdana" pitchFamily="34" charset="0"/>
                        </a:defRPr>
                      </a:lvl1pPr>
                      <a:lvl2pPr>
                        <a:spcBef>
                          <a:spcPct val="20000"/>
                        </a:spcBef>
                        <a:defRPr sz="2400">
                          <a:solidFill>
                            <a:schemeClr val="tx1"/>
                          </a:solidFill>
                          <a:effectLst>
                            <a:outerShdw blurRad="38100" dist="38100" dir="2700000" algn="tl">
                              <a:srgbClr val="000000"/>
                            </a:outerShdw>
                          </a:effectLst>
                          <a:latin typeface="Verdana" pitchFamily="34" charset="0"/>
                        </a:defRPr>
                      </a:lvl2pPr>
                      <a:lvl3pPr>
                        <a:spcBef>
                          <a:spcPct val="20000"/>
                        </a:spcBef>
                        <a:buClr>
                          <a:schemeClr val="tx2"/>
                        </a:buClr>
                        <a:buSzPct val="70000"/>
                        <a:buFont typeface="Wingdings" pitchFamily="2" charset="2"/>
                        <a:defRPr sz="2000">
                          <a:solidFill>
                            <a:schemeClr val="tx1"/>
                          </a:solidFill>
                          <a:effectLst>
                            <a:outerShdw blurRad="38100" dist="38100" dir="2700000" algn="tl">
                              <a:srgbClr val="000000"/>
                            </a:outerShdw>
                          </a:effectLst>
                          <a:latin typeface="Verdana" pitchFamily="34" charset="0"/>
                        </a:defRPr>
                      </a:lvl3pPr>
                      <a:lvl4pPr>
                        <a:spcBef>
                          <a:spcPct val="20000"/>
                        </a:spcBef>
                        <a:defRPr>
                          <a:solidFill>
                            <a:schemeClr val="tx1"/>
                          </a:solidFill>
                          <a:effectLst>
                            <a:outerShdw blurRad="38100" dist="38100" dir="2700000" algn="tl">
                              <a:srgbClr val="000000"/>
                            </a:outerShdw>
                          </a:effectLst>
                          <a:latin typeface="Verdana" pitchFamily="34" charset="0"/>
                        </a:defRPr>
                      </a:lvl4pPr>
                      <a:lvl5pPr>
                        <a:spcBef>
                          <a:spcPct val="20000"/>
                        </a:spcBef>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5pPr>
                      <a:lvl6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6pPr>
                      <a:lvl7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7pPr>
                      <a:lvl8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8pPr>
                      <a:lvl9pPr fontAlgn="base">
                        <a:spcBef>
                          <a:spcPct val="20000"/>
                        </a:spcBef>
                        <a:spcAft>
                          <a:spcPct val="0"/>
                        </a:spcAft>
                        <a:buClr>
                          <a:schemeClr val="folHlink"/>
                        </a:buClr>
                        <a:buSzPct val="70000"/>
                        <a:buFont typeface="Wingdings" pitchFamily="2" charset="2"/>
                        <a:defRPr>
                          <a:solidFill>
                            <a:schemeClr val="tx1"/>
                          </a:solidFill>
                          <a:effectLst>
                            <a:outerShdw blurRad="38100" dist="38100" dir="2700000" algn="tl">
                              <a:srgbClr val="000000"/>
                            </a:outerShdw>
                          </a:effectLst>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bg-BG" sz="2200" b="1"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rPr>
                        <a:t>2003(+337)</a:t>
                      </a:r>
                      <a:endParaRPr kumimoji="0" lang="bg-BG" altLang="bg-BG" sz="2200" b="1" i="0" u="none" strike="noStrike" cap="none" normalizeH="0" baseline="0" dirty="0" smtClean="0">
                        <a:ln>
                          <a:noFill/>
                        </a:ln>
                        <a:solidFill>
                          <a:schemeClr val="tx1"/>
                        </a:solidFill>
                        <a:effectLst>
                          <a:outerShdw blurRad="38100" dist="38100" dir="2700000" algn="tl">
                            <a:srgbClr val="000000"/>
                          </a:outerShdw>
                        </a:effectLst>
                        <a:latin typeface="Garamond"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6965041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noAutofit/>
          </a:bodyPr>
          <a:lstStyle/>
          <a:p>
            <a:r>
              <a:rPr lang="en-GB" altLang="bg-BG" sz="3600" b="1" dirty="0">
                <a:effectLst/>
              </a:rPr>
              <a:t>FINANCIAL CHALLENGE</a:t>
            </a:r>
            <a:br>
              <a:rPr lang="en-GB" altLang="bg-BG" sz="3600" b="1" dirty="0">
                <a:effectLst/>
              </a:rPr>
            </a:br>
            <a:r>
              <a:rPr lang="en-GB" altLang="bg-BG" sz="3200" i="1" dirty="0">
                <a:effectLst/>
              </a:rPr>
              <a:t>EFFECTIVE USE OF FUNDS</a:t>
            </a:r>
            <a:endParaRPr lang="en-US" altLang="bg-BG" sz="3200" i="1" dirty="0">
              <a:effectLst/>
            </a:endParaRPr>
          </a:p>
        </p:txBody>
      </p:sp>
      <p:sp>
        <p:nvSpPr>
          <p:cNvPr id="78851" name="Rectangle 3"/>
          <p:cNvSpPr>
            <a:spLocks noGrp="1" noChangeArrowheads="1"/>
          </p:cNvSpPr>
          <p:nvPr>
            <p:ph type="body" idx="1"/>
          </p:nvPr>
        </p:nvSpPr>
        <p:spPr/>
        <p:txBody>
          <a:bodyPr/>
          <a:lstStyle/>
          <a:p>
            <a:pPr>
              <a:spcBef>
                <a:spcPct val="5000"/>
              </a:spcBef>
              <a:spcAft>
                <a:spcPct val="30000"/>
              </a:spcAft>
              <a:buFont typeface="Wingdings" pitchFamily="2" charset="2"/>
              <a:buChar char="§"/>
            </a:pPr>
            <a:endParaRPr lang="en-US" altLang="bg-BG" dirty="0"/>
          </a:p>
          <a:p>
            <a:pPr algn="just">
              <a:spcBef>
                <a:spcPct val="5000"/>
              </a:spcBef>
              <a:spcAft>
                <a:spcPct val="30000"/>
              </a:spcAft>
              <a:buFont typeface="Wingdings" pitchFamily="2" charset="2"/>
              <a:buChar char="§"/>
            </a:pPr>
            <a:r>
              <a:rPr lang="en-US" altLang="bg-BG" b="1" dirty="0"/>
              <a:t>Pre-accession assistance - ISPA/PHARE</a:t>
            </a:r>
          </a:p>
          <a:p>
            <a:pPr algn="just">
              <a:spcBef>
                <a:spcPct val="5000"/>
              </a:spcBef>
              <a:spcAft>
                <a:spcPct val="30000"/>
              </a:spcAft>
              <a:buFont typeface="Wingdings" pitchFamily="2" charset="2"/>
              <a:buChar char="§"/>
            </a:pPr>
            <a:r>
              <a:rPr lang="en-US" altLang="bg-BG" b="1" dirty="0"/>
              <a:t>Structural and Cohesion fund – 6.7 billion euro for BG</a:t>
            </a:r>
          </a:p>
          <a:p>
            <a:pPr algn="just">
              <a:spcBef>
                <a:spcPct val="5000"/>
              </a:spcBef>
              <a:spcAft>
                <a:spcPct val="30000"/>
              </a:spcAft>
              <a:buFont typeface="Wingdings" pitchFamily="2" charset="2"/>
              <a:buChar char="§"/>
            </a:pPr>
            <a:r>
              <a:rPr lang="bg-BG" altLang="bg-BG" b="1" dirty="0"/>
              <a:t>Operational Programme "Environment“ </a:t>
            </a:r>
            <a:r>
              <a:rPr lang="en-US" altLang="bg-BG" b="1" dirty="0"/>
              <a:t>2007-2013 – 1.8 billion euro</a:t>
            </a:r>
          </a:p>
          <a:p>
            <a:pPr>
              <a:spcBef>
                <a:spcPct val="5000"/>
              </a:spcBef>
              <a:spcAft>
                <a:spcPct val="30000"/>
              </a:spcAft>
              <a:buFont typeface="Wingdings" pitchFamily="2" charset="2"/>
              <a:buChar char="§"/>
            </a:pPr>
            <a:endParaRPr lang="en-US" altLang="bg-BG" dirty="0"/>
          </a:p>
          <a:p>
            <a:pPr>
              <a:spcBef>
                <a:spcPct val="5000"/>
              </a:spcBef>
              <a:spcAft>
                <a:spcPct val="30000"/>
              </a:spcAft>
              <a:buFont typeface="Wingdings" pitchFamily="2" charset="2"/>
              <a:buChar char="§"/>
            </a:pPr>
            <a:endParaRPr lang="en-US" altLang="bg-BG" dirty="0"/>
          </a:p>
          <a:p>
            <a:pPr>
              <a:spcBef>
                <a:spcPct val="5000"/>
              </a:spcBef>
              <a:spcAft>
                <a:spcPct val="30000"/>
              </a:spcAft>
              <a:buFont typeface="Wingdings" pitchFamily="2" charset="2"/>
              <a:buChar char="§"/>
            </a:pPr>
            <a:endParaRPr lang="en-US" altLang="bg-BG" dirty="0"/>
          </a:p>
          <a:p>
            <a:pPr>
              <a:spcBef>
                <a:spcPct val="5000"/>
              </a:spcBef>
              <a:spcAft>
                <a:spcPct val="30000"/>
              </a:spcAft>
              <a:buFont typeface="Wingdings" pitchFamily="2" charset="2"/>
              <a:buChar char="§"/>
            </a:pPr>
            <a:endParaRPr lang="en-US" altLang="bg-BG" dirty="0"/>
          </a:p>
          <a:p>
            <a:pPr>
              <a:spcBef>
                <a:spcPct val="5000"/>
              </a:spcBef>
              <a:spcAft>
                <a:spcPct val="30000"/>
              </a:spcAft>
              <a:buFont typeface="Wingdings" pitchFamily="2" charset="2"/>
              <a:buChar char="§"/>
            </a:pPr>
            <a:endParaRPr lang="en-US" altLang="bg-BG" dirty="0"/>
          </a:p>
          <a:p>
            <a:pPr>
              <a:spcBef>
                <a:spcPct val="5000"/>
              </a:spcBef>
              <a:spcAft>
                <a:spcPct val="30000"/>
              </a:spcAft>
              <a:buFont typeface="Wingdings" pitchFamily="2" charset="2"/>
              <a:buChar char="§"/>
            </a:pPr>
            <a:endParaRPr lang="en-US" altLang="bg-BG" dirty="0"/>
          </a:p>
          <a:p>
            <a:pPr>
              <a:spcBef>
                <a:spcPct val="5000"/>
              </a:spcBef>
              <a:spcAft>
                <a:spcPct val="30000"/>
              </a:spcAft>
              <a:buFont typeface="Wingdings" pitchFamily="2" charset="2"/>
              <a:buChar char="§"/>
            </a:pPr>
            <a:endParaRPr lang="en-US" altLang="bg-BG" dirty="0"/>
          </a:p>
          <a:p>
            <a:pPr>
              <a:spcBef>
                <a:spcPct val="5000"/>
              </a:spcBef>
              <a:spcAft>
                <a:spcPct val="30000"/>
              </a:spcAft>
              <a:buFont typeface="Wingdings" pitchFamily="2" charset="2"/>
              <a:buChar char="§"/>
            </a:pPr>
            <a:endParaRPr lang="en-US" altLang="bg-BG" dirty="0"/>
          </a:p>
          <a:p>
            <a:pPr>
              <a:spcBef>
                <a:spcPct val="5000"/>
              </a:spcBef>
              <a:spcAft>
                <a:spcPct val="30000"/>
              </a:spcAft>
              <a:buFont typeface="Wingdings" pitchFamily="2" charset="2"/>
              <a:buNone/>
            </a:pPr>
            <a:endParaRPr lang="en-US" altLang="bg-BG" dirty="0"/>
          </a:p>
        </p:txBody>
      </p:sp>
      <p:pic>
        <p:nvPicPr>
          <p:cNvPr id="7885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304800"/>
            <a:ext cx="957263"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93247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457200" y="274638"/>
            <a:ext cx="8229600" cy="1138138"/>
          </a:xfrm>
        </p:spPr>
        <p:txBody>
          <a:bodyPr>
            <a:normAutofit/>
          </a:bodyPr>
          <a:lstStyle/>
          <a:p>
            <a:r>
              <a:rPr lang="en-US" altLang="bg-BG" sz="4000" b="1" dirty="0"/>
              <a:t>LESSONS LEARNED</a:t>
            </a:r>
          </a:p>
        </p:txBody>
      </p:sp>
      <p:sp>
        <p:nvSpPr>
          <p:cNvPr id="86019" name="Rectangle 3"/>
          <p:cNvSpPr>
            <a:spLocks noGrp="1" noChangeArrowheads="1"/>
          </p:cNvSpPr>
          <p:nvPr>
            <p:ph type="body" idx="1"/>
          </p:nvPr>
        </p:nvSpPr>
        <p:spPr>
          <a:xfrm>
            <a:off x="457200" y="1772816"/>
            <a:ext cx="8229600" cy="4353347"/>
          </a:xfrm>
        </p:spPr>
        <p:txBody>
          <a:bodyPr>
            <a:normAutofit fontScale="92500"/>
          </a:bodyPr>
          <a:lstStyle/>
          <a:p>
            <a:pPr algn="just">
              <a:lnSpc>
                <a:spcPct val="80000"/>
              </a:lnSpc>
            </a:pPr>
            <a:r>
              <a:rPr lang="en-US" altLang="bg-BG" sz="2800" b="1" dirty="0"/>
              <a:t>Always ask for more</a:t>
            </a:r>
          </a:p>
          <a:p>
            <a:pPr algn="just">
              <a:lnSpc>
                <a:spcPct val="80000"/>
              </a:lnSpc>
            </a:pPr>
            <a:r>
              <a:rPr lang="en-US" altLang="bg-BG" sz="2800" b="1" dirty="0"/>
              <a:t>Always be open and frank </a:t>
            </a:r>
          </a:p>
          <a:p>
            <a:pPr algn="just">
              <a:lnSpc>
                <a:spcPct val="80000"/>
              </a:lnSpc>
            </a:pPr>
            <a:r>
              <a:rPr lang="en-US" altLang="bg-BG" sz="2800" b="1" dirty="0"/>
              <a:t>Involve key partners (business, NGOs, other institutions) as early as possible</a:t>
            </a:r>
          </a:p>
          <a:p>
            <a:pPr algn="just">
              <a:lnSpc>
                <a:spcPct val="80000"/>
              </a:lnSpc>
            </a:pPr>
            <a:r>
              <a:rPr lang="en-US" altLang="bg-BG" sz="2800" b="1" dirty="0"/>
              <a:t>Try to avoid political influence on strictly expert issues </a:t>
            </a:r>
          </a:p>
          <a:p>
            <a:pPr algn="just">
              <a:lnSpc>
                <a:spcPct val="80000"/>
              </a:lnSpc>
            </a:pPr>
            <a:r>
              <a:rPr lang="en-US" altLang="bg-BG" sz="2800" b="1" dirty="0"/>
              <a:t>Be prepared to be under heavy pressure </a:t>
            </a:r>
          </a:p>
          <a:p>
            <a:pPr algn="just">
              <a:lnSpc>
                <a:spcPct val="80000"/>
              </a:lnSpc>
            </a:pPr>
            <a:r>
              <a:rPr lang="en-US" altLang="bg-BG" sz="2800" b="1" dirty="0"/>
              <a:t>Go to Brussels and present yourselves </a:t>
            </a:r>
          </a:p>
          <a:p>
            <a:pPr algn="just">
              <a:lnSpc>
                <a:spcPct val="80000"/>
              </a:lnSpc>
            </a:pPr>
            <a:r>
              <a:rPr lang="en-US" altLang="bg-BG" sz="2800" b="1" dirty="0"/>
              <a:t>Attract MSs and Commission to visit </a:t>
            </a:r>
            <a:r>
              <a:rPr lang="en-US" altLang="bg-BG" sz="2800" b="1" dirty="0" smtClean="0"/>
              <a:t>your country</a:t>
            </a:r>
            <a:endParaRPr lang="en-US" altLang="bg-BG" sz="2800" b="1" dirty="0"/>
          </a:p>
          <a:p>
            <a:pPr algn="just">
              <a:lnSpc>
                <a:spcPct val="80000"/>
              </a:lnSpc>
            </a:pPr>
            <a:r>
              <a:rPr lang="en-US" altLang="bg-BG" sz="2800" b="1" dirty="0"/>
              <a:t>Involve young and dedicated people in your European Integration team</a:t>
            </a:r>
          </a:p>
          <a:p>
            <a:pPr algn="just">
              <a:lnSpc>
                <a:spcPct val="80000"/>
              </a:lnSpc>
            </a:pPr>
            <a:r>
              <a:rPr lang="en-US" altLang="bg-BG" sz="2800" b="1" dirty="0"/>
              <a:t>Learn from our mistakes </a:t>
            </a:r>
          </a:p>
          <a:p>
            <a:pPr algn="just">
              <a:lnSpc>
                <a:spcPct val="80000"/>
              </a:lnSpc>
            </a:pPr>
            <a:endParaRPr lang="en-US" altLang="bg-BG" sz="2400" dirty="0"/>
          </a:p>
        </p:txBody>
      </p:sp>
      <p:pic>
        <p:nvPicPr>
          <p:cNvPr id="8602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304800"/>
            <a:ext cx="957263"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90578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bg-BG" b="1" dirty="0" smtClean="0"/>
              <a:t>THE BEGINNING</a:t>
            </a:r>
            <a:endParaRPr lang="bg-BG" b="1" dirty="0"/>
          </a:p>
        </p:txBody>
      </p:sp>
      <p:sp>
        <p:nvSpPr>
          <p:cNvPr id="3" name="Content Placeholder 2"/>
          <p:cNvSpPr>
            <a:spLocks noGrp="1"/>
          </p:cNvSpPr>
          <p:nvPr>
            <p:ph idx="1"/>
          </p:nvPr>
        </p:nvSpPr>
        <p:spPr/>
        <p:txBody>
          <a:bodyPr>
            <a:normAutofit lnSpcReduction="10000"/>
          </a:bodyPr>
          <a:lstStyle/>
          <a:p>
            <a:pPr algn="just" fontAlgn="ctr">
              <a:lnSpc>
                <a:spcPct val="90000"/>
              </a:lnSpc>
            </a:pPr>
            <a:r>
              <a:rPr lang="en-US" altLang="bg-BG" sz="3600" b="1" dirty="0" smtClean="0"/>
              <a:t>Bulgaria is a Member of the European Union since 01 January 2007</a:t>
            </a:r>
          </a:p>
          <a:p>
            <a:pPr algn="just" fontAlgn="ctr">
              <a:lnSpc>
                <a:spcPct val="90000"/>
              </a:lnSpc>
              <a:buFont typeface="Wingdings" pitchFamily="2" charset="2"/>
              <a:buNone/>
            </a:pPr>
            <a:endParaRPr lang="en-US" altLang="bg-BG" sz="3600" b="1" dirty="0" smtClean="0"/>
          </a:p>
          <a:p>
            <a:pPr algn="just" fontAlgn="ctr">
              <a:lnSpc>
                <a:spcPct val="90000"/>
              </a:lnSpc>
            </a:pPr>
            <a:r>
              <a:rPr lang="en-US" altLang="bg-BG" sz="3600" b="1" dirty="0" smtClean="0"/>
              <a:t>The actual work starts long before the accession:</a:t>
            </a:r>
          </a:p>
          <a:p>
            <a:pPr algn="just" fontAlgn="ctr">
              <a:lnSpc>
                <a:spcPct val="90000"/>
              </a:lnSpc>
              <a:buFontTx/>
              <a:buChar char="-"/>
            </a:pPr>
            <a:r>
              <a:rPr lang="en-US" altLang="bg-BG" dirty="0" smtClean="0"/>
              <a:t>association agreement (1993, entry into force 1995)</a:t>
            </a:r>
          </a:p>
          <a:p>
            <a:pPr algn="just" fontAlgn="ctr">
              <a:lnSpc>
                <a:spcPct val="90000"/>
              </a:lnSpc>
              <a:buFontTx/>
              <a:buChar char="-"/>
            </a:pPr>
            <a:r>
              <a:rPr lang="en-US" altLang="bg-BG" dirty="0" smtClean="0"/>
              <a:t>criteria </a:t>
            </a:r>
          </a:p>
          <a:p>
            <a:pPr algn="just" fontAlgn="ctr">
              <a:lnSpc>
                <a:spcPct val="90000"/>
              </a:lnSpc>
              <a:buFontTx/>
              <a:buChar char="-"/>
            </a:pPr>
            <a:r>
              <a:rPr lang="en-US" altLang="bg-BG" dirty="0" smtClean="0"/>
              <a:t>negotiations </a:t>
            </a:r>
          </a:p>
          <a:p>
            <a:endParaRPr lang="bg-BG" dirty="0"/>
          </a:p>
        </p:txBody>
      </p:sp>
    </p:spTree>
    <p:extLst>
      <p:ext uri="{BB962C8B-B14F-4D97-AF65-F5344CB8AC3E}">
        <p14:creationId xmlns:p14="http://schemas.microsoft.com/office/powerpoint/2010/main" val="5638514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6000" b="1" dirty="0" smtClean="0"/>
              <a:t>THANK YOU FOR YOUR ATTENTION!</a:t>
            </a:r>
            <a:endParaRPr lang="bg-BG" sz="6000" b="1" dirty="0"/>
          </a:p>
        </p:txBody>
      </p:sp>
    </p:spTree>
    <p:extLst>
      <p:ext uri="{BB962C8B-B14F-4D97-AF65-F5344CB8AC3E}">
        <p14:creationId xmlns:p14="http://schemas.microsoft.com/office/powerpoint/2010/main" val="7665723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normAutofit/>
          </a:bodyPr>
          <a:lstStyle/>
          <a:p>
            <a:r>
              <a:rPr lang="en-US" altLang="bg-BG" sz="3200" b="1" dirty="0">
                <a:effectLst/>
              </a:rPr>
              <a:t>NEGOTIATIONS GUIDING PRINCIPLES </a:t>
            </a:r>
            <a:br>
              <a:rPr lang="en-US" altLang="bg-BG" sz="3200" b="1" dirty="0">
                <a:effectLst/>
              </a:rPr>
            </a:br>
            <a:r>
              <a:rPr lang="en-US" altLang="bg-BG" sz="3200" b="1" dirty="0">
                <a:effectLst/>
              </a:rPr>
              <a:t>FROM RECENT ENLARGEMENTS</a:t>
            </a:r>
          </a:p>
        </p:txBody>
      </p:sp>
      <p:sp>
        <p:nvSpPr>
          <p:cNvPr id="113667" name="Rectangle 3"/>
          <p:cNvSpPr>
            <a:spLocks noGrp="1" noChangeArrowheads="1"/>
          </p:cNvSpPr>
          <p:nvPr>
            <p:ph type="body" idx="1"/>
          </p:nvPr>
        </p:nvSpPr>
        <p:spPr/>
        <p:txBody>
          <a:bodyPr/>
          <a:lstStyle/>
          <a:p>
            <a:pPr>
              <a:spcBef>
                <a:spcPct val="0"/>
              </a:spcBef>
              <a:spcAft>
                <a:spcPct val="35000"/>
              </a:spcAft>
              <a:buFont typeface="Wingdings" pitchFamily="2" charset="2"/>
              <a:buNone/>
            </a:pPr>
            <a:endParaRPr lang="en-GB" altLang="bg-BG" b="1" dirty="0"/>
          </a:p>
          <a:p>
            <a:pPr algn="just" fontAlgn="ctr">
              <a:spcBef>
                <a:spcPct val="0"/>
              </a:spcBef>
              <a:spcAft>
                <a:spcPct val="35000"/>
              </a:spcAft>
            </a:pPr>
            <a:r>
              <a:rPr lang="en-GB" altLang="bg-BG" b="1" dirty="0"/>
              <a:t>Transpose all the legislation by accession and set in place the administrative structures</a:t>
            </a:r>
          </a:p>
          <a:p>
            <a:pPr algn="just" fontAlgn="ctr">
              <a:spcBef>
                <a:spcPct val="0"/>
              </a:spcBef>
              <a:spcAft>
                <a:spcPct val="35000"/>
              </a:spcAft>
              <a:buFont typeface="Wingdings" pitchFamily="2" charset="2"/>
              <a:buNone/>
            </a:pPr>
            <a:endParaRPr lang="en-GB" altLang="bg-BG" b="1" dirty="0"/>
          </a:p>
          <a:p>
            <a:pPr algn="just" fontAlgn="ctr">
              <a:spcBef>
                <a:spcPct val="0"/>
              </a:spcBef>
              <a:spcAft>
                <a:spcPct val="35000"/>
              </a:spcAft>
            </a:pPr>
            <a:r>
              <a:rPr lang="en-US" altLang="bg-BG" b="1" dirty="0"/>
              <a:t>Transitional periods allowed for investment heavy directives</a:t>
            </a:r>
          </a:p>
        </p:txBody>
      </p:sp>
      <p:pic>
        <p:nvPicPr>
          <p:cNvPr id="11366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228600"/>
            <a:ext cx="957263"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41591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bg-BG" b="1" dirty="0" smtClean="0"/>
              <a:t>Progress of the negotiations process</a:t>
            </a:r>
            <a:endParaRPr lang="bg-BG" dirty="0"/>
          </a:p>
        </p:txBody>
      </p:sp>
      <p:sp>
        <p:nvSpPr>
          <p:cNvPr id="3" name="Content Placeholder 2"/>
          <p:cNvSpPr>
            <a:spLocks noGrp="1"/>
          </p:cNvSpPr>
          <p:nvPr>
            <p:ph idx="1"/>
          </p:nvPr>
        </p:nvSpPr>
        <p:spPr>
          <a:xfrm>
            <a:off x="107504" y="1600200"/>
            <a:ext cx="8856984" cy="5257800"/>
          </a:xfrm>
        </p:spPr>
        <p:txBody>
          <a:bodyPr>
            <a:normAutofit fontScale="70000" lnSpcReduction="20000"/>
          </a:bodyPr>
          <a:lstStyle/>
          <a:p>
            <a:pPr>
              <a:lnSpc>
                <a:spcPct val="90000"/>
              </a:lnSpc>
            </a:pPr>
            <a:r>
              <a:rPr lang="en-US" altLang="bg-BG" b="1" dirty="0" smtClean="0"/>
              <a:t>End of 2000</a:t>
            </a:r>
            <a:r>
              <a:rPr lang="en-US" altLang="bg-BG" dirty="0" smtClean="0"/>
              <a:t> – Finalization of the Negotiating Position of Bulgaria on Chapter 22 and </a:t>
            </a:r>
            <a:r>
              <a:rPr lang="en-US" altLang="bg-BG" dirty="0" err="1" smtClean="0"/>
              <a:t>interministerial</a:t>
            </a:r>
            <a:r>
              <a:rPr lang="en-US" altLang="bg-BG" dirty="0" smtClean="0"/>
              <a:t> coordination procedures for approval</a:t>
            </a:r>
          </a:p>
          <a:p>
            <a:pPr>
              <a:lnSpc>
                <a:spcPct val="90000"/>
              </a:lnSpc>
            </a:pPr>
            <a:r>
              <a:rPr lang="en-US" altLang="bg-BG" b="1" dirty="0" smtClean="0"/>
              <a:t>February 2001</a:t>
            </a:r>
            <a:r>
              <a:rPr lang="en-US" altLang="bg-BG" dirty="0" smtClean="0"/>
              <a:t> – the Negotiating Position approved by the Council of Ministers</a:t>
            </a:r>
          </a:p>
          <a:p>
            <a:pPr>
              <a:lnSpc>
                <a:spcPct val="90000"/>
              </a:lnSpc>
            </a:pPr>
            <a:r>
              <a:rPr lang="en-US" altLang="bg-BG" b="1" dirty="0" smtClean="0"/>
              <a:t>27 July 2001</a:t>
            </a:r>
            <a:r>
              <a:rPr lang="en-US" altLang="bg-BG" dirty="0" smtClean="0"/>
              <a:t> – launch of the negotiations between Bulgaria and the EU on Chapter 22</a:t>
            </a:r>
          </a:p>
          <a:p>
            <a:pPr marL="0" indent="0">
              <a:lnSpc>
                <a:spcPct val="90000"/>
              </a:lnSpc>
              <a:buNone/>
            </a:pPr>
            <a:endParaRPr lang="en-US" altLang="bg-BG" dirty="0" smtClean="0"/>
          </a:p>
          <a:p>
            <a:pPr>
              <a:lnSpc>
                <a:spcPct val="90000"/>
              </a:lnSpc>
              <a:buFont typeface="Wingdings" pitchFamily="2" charset="2"/>
              <a:buNone/>
            </a:pPr>
            <a:r>
              <a:rPr lang="en-US" altLang="bg-BG" dirty="0" smtClean="0">
                <a:solidFill>
                  <a:schemeClr val="accent2"/>
                </a:solidFill>
              </a:rPr>
              <a:t>	</a:t>
            </a:r>
            <a:r>
              <a:rPr lang="en-US" altLang="bg-BG" sz="4000" b="1" u="sng" dirty="0" smtClean="0">
                <a:solidFill>
                  <a:schemeClr val="accent2"/>
                </a:solidFill>
              </a:rPr>
              <a:t>- EU Common Position on Chapter 22:</a:t>
            </a:r>
          </a:p>
          <a:p>
            <a:pPr>
              <a:lnSpc>
                <a:spcPct val="90000"/>
              </a:lnSpc>
              <a:buFont typeface="Wingdings" pitchFamily="2" charset="2"/>
              <a:buChar char="ü"/>
            </a:pPr>
            <a:r>
              <a:rPr lang="en-GB" altLang="bg-BG" dirty="0" smtClean="0"/>
              <a:t>Legal transposition should be completed at the latest by accession</a:t>
            </a:r>
          </a:p>
          <a:p>
            <a:pPr>
              <a:lnSpc>
                <a:spcPct val="90000"/>
              </a:lnSpc>
              <a:buFont typeface="Wingdings" pitchFamily="2" charset="2"/>
              <a:buChar char="ü"/>
            </a:pPr>
            <a:r>
              <a:rPr lang="en-GB" altLang="bg-BG" dirty="0" smtClean="0"/>
              <a:t>Directive-specific implementation plans need to be prepared</a:t>
            </a:r>
            <a:r>
              <a:rPr lang="bg-BG" altLang="bg-BG" dirty="0" smtClean="0"/>
              <a:t> </a:t>
            </a:r>
            <a:r>
              <a:rPr lang="en-US" altLang="bg-BG" dirty="0" smtClean="0"/>
              <a:t>and implemented</a:t>
            </a:r>
          </a:p>
          <a:p>
            <a:pPr>
              <a:lnSpc>
                <a:spcPct val="90000"/>
              </a:lnSpc>
              <a:buFont typeface="Wingdings" pitchFamily="2" charset="2"/>
              <a:buChar char="ü"/>
            </a:pPr>
            <a:r>
              <a:rPr lang="en-GB" altLang="bg-BG" dirty="0" smtClean="0"/>
              <a:t>Application of the principle of integration of environmental protection requirements in other policy areas in order to contribute to sustainable development</a:t>
            </a:r>
          </a:p>
          <a:p>
            <a:pPr>
              <a:lnSpc>
                <a:spcPct val="90000"/>
              </a:lnSpc>
              <a:buFont typeface="Wingdings" pitchFamily="2" charset="2"/>
              <a:buChar char="ü"/>
            </a:pPr>
            <a:r>
              <a:rPr lang="en-GB" altLang="bg-BG" dirty="0" smtClean="0"/>
              <a:t>Development of an overall institutional development plan</a:t>
            </a:r>
            <a:r>
              <a:rPr lang="bg-BG" altLang="bg-BG" dirty="0" smtClean="0"/>
              <a:t> </a:t>
            </a:r>
            <a:endParaRPr lang="en-US" altLang="bg-BG" dirty="0" smtClean="0"/>
          </a:p>
          <a:p>
            <a:pPr>
              <a:lnSpc>
                <a:spcPct val="90000"/>
              </a:lnSpc>
            </a:pPr>
            <a:r>
              <a:rPr lang="en-US" altLang="bg-BG" sz="4000" b="1" dirty="0" smtClean="0"/>
              <a:t>October 2001</a:t>
            </a:r>
            <a:r>
              <a:rPr lang="en-US" altLang="bg-BG" sz="4000" dirty="0" smtClean="0"/>
              <a:t> – </a:t>
            </a:r>
            <a:r>
              <a:rPr lang="en-US" altLang="bg-BG" sz="4000" dirty="0" err="1" smtClean="0"/>
              <a:t>Ist</a:t>
            </a:r>
            <a:r>
              <a:rPr lang="en-US" altLang="bg-BG" sz="4000" dirty="0" smtClean="0"/>
              <a:t> additional information submitted to the EC in response to the EU Common Position</a:t>
            </a:r>
          </a:p>
          <a:p>
            <a:pPr>
              <a:lnSpc>
                <a:spcPct val="90000"/>
              </a:lnSpc>
            </a:pPr>
            <a:endParaRPr lang="bg-BG" altLang="bg-BG" dirty="0" smtClean="0"/>
          </a:p>
          <a:p>
            <a:endParaRPr lang="bg-BG" dirty="0"/>
          </a:p>
        </p:txBody>
      </p:sp>
    </p:spTree>
    <p:extLst>
      <p:ext uri="{BB962C8B-B14F-4D97-AF65-F5344CB8AC3E}">
        <p14:creationId xmlns:p14="http://schemas.microsoft.com/office/powerpoint/2010/main" val="38701830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6292D829-588C-4772-9082-EB4279D75F0C}" type="slidenum">
              <a:rPr lang="bg-BG" altLang="en-US"/>
              <a:pPr/>
              <a:t>5</a:t>
            </a:fld>
            <a:endParaRPr lang="bg-BG" altLang="en-US"/>
          </a:p>
        </p:txBody>
      </p:sp>
      <p:sp>
        <p:nvSpPr>
          <p:cNvPr id="364546" name="Rectangle 2"/>
          <p:cNvSpPr>
            <a:spLocks noGrp="1" noChangeArrowheads="1"/>
          </p:cNvSpPr>
          <p:nvPr>
            <p:ph type="title"/>
          </p:nvPr>
        </p:nvSpPr>
        <p:spPr/>
        <p:txBody>
          <a:bodyPr>
            <a:normAutofit fontScale="90000"/>
          </a:bodyPr>
          <a:lstStyle/>
          <a:p>
            <a:r>
              <a:rPr lang="en-US" altLang="bg-BG" b="1" dirty="0" smtClean="0">
                <a:effectLst>
                  <a:outerShdw blurRad="38100" dist="38100" dir="2700000" algn="tl">
                    <a:srgbClr val="C0C0C0"/>
                  </a:outerShdw>
                </a:effectLst>
                <a:latin typeface="Times New Roman" pitchFamily="18" charset="0"/>
              </a:rPr>
              <a:t>Bulgaria’s coordination mechanism</a:t>
            </a:r>
            <a:endParaRPr lang="bg-BG" altLang="bg-BG" b="1" dirty="0">
              <a:solidFill>
                <a:schemeClr val="tx1"/>
              </a:solidFill>
              <a:effectLst>
                <a:outerShdw blurRad="38100" dist="38100" dir="2700000" algn="tl">
                  <a:srgbClr val="C0C0C0"/>
                </a:outerShdw>
              </a:effectLst>
              <a:latin typeface="Times New Roman" pitchFamily="18" charset="0"/>
            </a:endParaRPr>
          </a:p>
        </p:txBody>
      </p:sp>
      <p:sp>
        <p:nvSpPr>
          <p:cNvPr id="364547" name="Text Box 3"/>
          <p:cNvSpPr txBox="1">
            <a:spLocks noChangeArrowheads="1"/>
          </p:cNvSpPr>
          <p:nvPr/>
        </p:nvSpPr>
        <p:spPr bwMode="auto">
          <a:xfrm>
            <a:off x="2438400" y="4357688"/>
            <a:ext cx="6172200" cy="51911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bg-BG" sz="2800" dirty="0" smtClean="0">
                <a:solidFill>
                  <a:schemeClr val="tx2">
                    <a:lumMod val="25000"/>
                  </a:schemeClr>
                </a:solidFill>
                <a:latin typeface="Times New Roman" pitchFamily="18" charset="0"/>
              </a:rPr>
              <a:t>Council for coordination and monitoring</a:t>
            </a:r>
            <a:endParaRPr lang="bg-BG" altLang="bg-BG" sz="2800" dirty="0">
              <a:solidFill>
                <a:schemeClr val="tx2">
                  <a:lumMod val="25000"/>
                </a:schemeClr>
              </a:solidFill>
              <a:latin typeface="Times New Roman" pitchFamily="18" charset="0"/>
            </a:endParaRPr>
          </a:p>
        </p:txBody>
      </p:sp>
      <p:sp>
        <p:nvSpPr>
          <p:cNvPr id="364548" name="Text Box 4"/>
          <p:cNvSpPr txBox="1">
            <a:spLocks noChangeArrowheads="1"/>
          </p:cNvSpPr>
          <p:nvPr/>
        </p:nvSpPr>
        <p:spPr bwMode="auto">
          <a:xfrm>
            <a:off x="2956892" y="3093243"/>
            <a:ext cx="5638800" cy="519113"/>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bg-BG" sz="2800" dirty="0" smtClean="0">
                <a:solidFill>
                  <a:schemeClr val="accent6">
                    <a:lumMod val="75000"/>
                  </a:schemeClr>
                </a:solidFill>
                <a:latin typeface="Times New Roman" pitchFamily="18" charset="0"/>
              </a:rPr>
              <a:t>Council of European Integration</a:t>
            </a:r>
            <a:endParaRPr lang="bg-BG" altLang="bg-BG" sz="2800" dirty="0">
              <a:solidFill>
                <a:schemeClr val="accent6">
                  <a:lumMod val="75000"/>
                </a:schemeClr>
              </a:solidFill>
              <a:latin typeface="Times New Roman" pitchFamily="18" charset="0"/>
            </a:endParaRPr>
          </a:p>
        </p:txBody>
      </p:sp>
      <p:sp>
        <p:nvSpPr>
          <p:cNvPr id="364549" name="Text Box 5"/>
          <p:cNvSpPr txBox="1">
            <a:spLocks noChangeArrowheads="1"/>
          </p:cNvSpPr>
          <p:nvPr/>
        </p:nvSpPr>
        <p:spPr bwMode="auto">
          <a:xfrm>
            <a:off x="107504" y="5562600"/>
            <a:ext cx="8856984" cy="95410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bg-BG" altLang="bg-BG" sz="2800" dirty="0" smtClean="0">
                <a:solidFill>
                  <a:schemeClr val="tx2">
                    <a:lumMod val="10000"/>
                  </a:schemeClr>
                </a:solidFill>
                <a:latin typeface="Times New Roman" pitchFamily="18" charset="0"/>
              </a:rPr>
              <a:t>3</a:t>
            </a:r>
            <a:r>
              <a:rPr lang="en-US" altLang="bg-BG" sz="2800" dirty="0" smtClean="0">
                <a:solidFill>
                  <a:schemeClr val="tx2">
                    <a:lumMod val="10000"/>
                  </a:schemeClr>
                </a:solidFill>
                <a:latin typeface="Times New Roman" pitchFamily="18" charset="0"/>
              </a:rPr>
              <a:t>0 Working groups leading a particular Chapter of the </a:t>
            </a:r>
            <a:r>
              <a:rPr lang="en-US" altLang="bg-BG" sz="2800" dirty="0" err="1" smtClean="0">
                <a:solidFill>
                  <a:schemeClr val="tx2">
                    <a:lumMod val="10000"/>
                  </a:schemeClr>
                </a:solidFill>
                <a:latin typeface="Times New Roman" pitchFamily="18" charset="0"/>
              </a:rPr>
              <a:t>acquis</a:t>
            </a:r>
            <a:endParaRPr lang="bg-BG" altLang="bg-BG" sz="2800" dirty="0">
              <a:solidFill>
                <a:schemeClr val="tx2">
                  <a:lumMod val="10000"/>
                </a:schemeClr>
              </a:solidFill>
              <a:latin typeface="Times New Roman" pitchFamily="18" charset="0"/>
            </a:endParaRPr>
          </a:p>
        </p:txBody>
      </p:sp>
      <p:sp>
        <p:nvSpPr>
          <p:cNvPr id="364550" name="Line 6"/>
          <p:cNvSpPr>
            <a:spLocks noChangeShapeType="1"/>
          </p:cNvSpPr>
          <p:nvPr/>
        </p:nvSpPr>
        <p:spPr bwMode="auto">
          <a:xfrm rot="16200000">
            <a:off x="5334000" y="5181600"/>
            <a:ext cx="609600" cy="0"/>
          </a:xfrm>
          <a:prstGeom prst="line">
            <a:avLst/>
          </a:prstGeom>
          <a:noFill/>
          <a:ln w="190500" cmpd="tri">
            <a:solidFill>
              <a:srgbClr val="FF00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bg-BG"/>
          </a:p>
        </p:txBody>
      </p:sp>
      <p:sp>
        <p:nvSpPr>
          <p:cNvPr id="364551" name="Text Box 7"/>
          <p:cNvSpPr txBox="1">
            <a:spLocks noChangeArrowheads="1"/>
          </p:cNvSpPr>
          <p:nvPr/>
        </p:nvSpPr>
        <p:spPr bwMode="auto">
          <a:xfrm>
            <a:off x="3733800" y="1828800"/>
            <a:ext cx="4495800" cy="519113"/>
          </a:xfrm>
          <a:prstGeom prst="rect">
            <a:avLst/>
          </a:prstGeom>
          <a:solidFill>
            <a:srgbClr val="00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bg-BG" sz="2800" dirty="0" smtClean="0">
                <a:latin typeface="Times New Roman" pitchFamily="18" charset="0"/>
              </a:rPr>
              <a:t>Council of Ministers</a:t>
            </a:r>
            <a:endParaRPr lang="bg-BG" altLang="bg-BG" sz="2800" dirty="0">
              <a:latin typeface="Times New Roman" pitchFamily="18" charset="0"/>
            </a:endParaRPr>
          </a:p>
        </p:txBody>
      </p:sp>
      <p:sp>
        <p:nvSpPr>
          <p:cNvPr id="364552" name="Line 8"/>
          <p:cNvSpPr>
            <a:spLocks noChangeShapeType="1"/>
          </p:cNvSpPr>
          <p:nvPr/>
        </p:nvSpPr>
        <p:spPr bwMode="auto">
          <a:xfrm rot="10800000">
            <a:off x="5638800" y="3657600"/>
            <a:ext cx="0" cy="609600"/>
          </a:xfrm>
          <a:prstGeom prst="line">
            <a:avLst/>
          </a:prstGeom>
          <a:noFill/>
          <a:ln w="190500" cmpd="tri">
            <a:solidFill>
              <a:srgbClr val="FF00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bg-BG"/>
          </a:p>
        </p:txBody>
      </p:sp>
      <p:sp>
        <p:nvSpPr>
          <p:cNvPr id="364553" name="Line 9"/>
          <p:cNvSpPr>
            <a:spLocks noChangeShapeType="1"/>
          </p:cNvSpPr>
          <p:nvPr/>
        </p:nvSpPr>
        <p:spPr bwMode="auto">
          <a:xfrm rot="10800000">
            <a:off x="5638800" y="2438400"/>
            <a:ext cx="0" cy="609600"/>
          </a:xfrm>
          <a:prstGeom prst="line">
            <a:avLst/>
          </a:prstGeom>
          <a:noFill/>
          <a:ln w="190500" cmpd="tri">
            <a:solidFill>
              <a:srgbClr val="FF00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bg-BG"/>
          </a:p>
        </p:txBody>
      </p:sp>
      <p:sp>
        <p:nvSpPr>
          <p:cNvPr id="364554" name="Line 10"/>
          <p:cNvSpPr>
            <a:spLocks noChangeShapeType="1"/>
          </p:cNvSpPr>
          <p:nvPr/>
        </p:nvSpPr>
        <p:spPr bwMode="auto">
          <a:xfrm rot="5400000">
            <a:off x="3048000" y="1524000"/>
            <a:ext cx="0" cy="1066800"/>
          </a:xfrm>
          <a:prstGeom prst="line">
            <a:avLst/>
          </a:prstGeom>
          <a:noFill/>
          <a:ln w="190500" cmpd="tri">
            <a:solidFill>
              <a:srgbClr val="FF00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bg-BG"/>
          </a:p>
        </p:txBody>
      </p:sp>
      <p:sp>
        <p:nvSpPr>
          <p:cNvPr id="364555" name="Text Box 11"/>
          <p:cNvSpPr txBox="1">
            <a:spLocks noChangeArrowheads="1"/>
          </p:cNvSpPr>
          <p:nvPr/>
        </p:nvSpPr>
        <p:spPr bwMode="auto">
          <a:xfrm>
            <a:off x="457200" y="1644650"/>
            <a:ext cx="1905000" cy="954107"/>
          </a:xfrm>
          <a:prstGeom prst="rect">
            <a:avLst/>
          </a:prstGeom>
          <a:solidFill>
            <a:srgbClr val="FF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bg-BG" sz="2800" dirty="0" smtClean="0">
                <a:effectLst>
                  <a:outerShdw blurRad="38100" dist="38100" dir="2700000" algn="tl">
                    <a:srgbClr val="FFFFFF"/>
                  </a:outerShdw>
                </a:effectLst>
                <a:latin typeface="Times New Roman" pitchFamily="18" charset="0"/>
              </a:rPr>
              <a:t>National Parliament</a:t>
            </a:r>
            <a:endParaRPr lang="bg-BG" altLang="bg-BG" sz="2800" dirty="0">
              <a:effectLst>
                <a:outerShdw blurRad="38100" dist="38100" dir="2700000" algn="tl">
                  <a:srgbClr val="FFFFFF"/>
                </a:outerShdw>
              </a:effectLst>
              <a:latin typeface="Times New Roman" pitchFamily="18" charset="0"/>
            </a:endParaRPr>
          </a:p>
        </p:txBody>
      </p:sp>
    </p:spTree>
    <p:extLst>
      <p:ext uri="{BB962C8B-B14F-4D97-AF65-F5344CB8AC3E}">
        <p14:creationId xmlns:p14="http://schemas.microsoft.com/office/powerpoint/2010/main" val="7182835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bg-BG" b="1" dirty="0" smtClean="0"/>
              <a:t>Progress of the negotiations process – cont.</a:t>
            </a:r>
            <a:endParaRPr lang="bg-BG" dirty="0"/>
          </a:p>
        </p:txBody>
      </p:sp>
      <p:sp>
        <p:nvSpPr>
          <p:cNvPr id="3" name="Content Placeholder 2"/>
          <p:cNvSpPr>
            <a:spLocks noGrp="1"/>
          </p:cNvSpPr>
          <p:nvPr>
            <p:ph idx="1"/>
          </p:nvPr>
        </p:nvSpPr>
        <p:spPr>
          <a:xfrm>
            <a:off x="0" y="1600200"/>
            <a:ext cx="9036496" cy="4997152"/>
          </a:xfrm>
        </p:spPr>
        <p:txBody>
          <a:bodyPr>
            <a:normAutofit fontScale="92500" lnSpcReduction="10000"/>
          </a:bodyPr>
          <a:lstStyle/>
          <a:p>
            <a:pPr>
              <a:lnSpc>
                <a:spcPct val="80000"/>
              </a:lnSpc>
            </a:pPr>
            <a:r>
              <a:rPr lang="en-US" altLang="bg-BG" b="1" dirty="0" smtClean="0"/>
              <a:t>First half of 2002</a:t>
            </a:r>
            <a:r>
              <a:rPr lang="en-US" altLang="bg-BG" dirty="0" smtClean="0"/>
              <a:t> – unofficial consultations with the EC on the preparation of implementation </a:t>
            </a:r>
            <a:r>
              <a:rPr lang="en-US" altLang="bg-BG" dirty="0" err="1" smtClean="0"/>
              <a:t>programmes</a:t>
            </a:r>
            <a:endParaRPr lang="en-US" altLang="bg-BG" dirty="0" smtClean="0"/>
          </a:p>
          <a:p>
            <a:pPr marL="0" indent="0">
              <a:lnSpc>
                <a:spcPct val="80000"/>
              </a:lnSpc>
              <a:buNone/>
            </a:pPr>
            <a:endParaRPr lang="en-US" altLang="bg-BG" dirty="0" smtClean="0"/>
          </a:p>
          <a:p>
            <a:pPr>
              <a:lnSpc>
                <a:spcPct val="80000"/>
              </a:lnSpc>
            </a:pPr>
            <a:r>
              <a:rPr lang="en-US" altLang="bg-BG" b="1" dirty="0" smtClean="0"/>
              <a:t>March 2002</a:t>
            </a:r>
            <a:r>
              <a:rPr lang="en-US" altLang="bg-BG" dirty="0" smtClean="0"/>
              <a:t> – establishment of </a:t>
            </a:r>
            <a:r>
              <a:rPr lang="en-US" altLang="bg-BG" dirty="0" err="1" smtClean="0"/>
              <a:t>interministerial</a:t>
            </a:r>
            <a:r>
              <a:rPr lang="en-US" altLang="bg-BG" dirty="0" smtClean="0"/>
              <a:t> working groups for the preparation of implementation </a:t>
            </a:r>
            <a:r>
              <a:rPr lang="en-US" altLang="bg-BG" dirty="0" err="1" smtClean="0"/>
              <a:t>programmes</a:t>
            </a:r>
            <a:endParaRPr lang="en-US" altLang="bg-BG" dirty="0" smtClean="0"/>
          </a:p>
          <a:p>
            <a:pPr marL="0" indent="0">
              <a:lnSpc>
                <a:spcPct val="80000"/>
              </a:lnSpc>
              <a:buNone/>
            </a:pPr>
            <a:endParaRPr lang="en-US" altLang="bg-BG" dirty="0" smtClean="0"/>
          </a:p>
          <a:p>
            <a:pPr>
              <a:lnSpc>
                <a:spcPct val="80000"/>
              </a:lnSpc>
            </a:pPr>
            <a:r>
              <a:rPr lang="en-US" altLang="bg-BG" b="1" dirty="0" smtClean="0"/>
              <a:t>November 2002</a:t>
            </a:r>
            <a:r>
              <a:rPr lang="en-US" altLang="bg-BG" dirty="0" smtClean="0"/>
              <a:t> – approval of the National Plan for institutional strengthening and capacity building for the implementation of the </a:t>
            </a:r>
            <a:r>
              <a:rPr lang="en-US" altLang="bg-BG" dirty="0" err="1" smtClean="0"/>
              <a:t>acquis</a:t>
            </a:r>
            <a:endParaRPr lang="en-US" altLang="bg-BG" dirty="0" smtClean="0"/>
          </a:p>
          <a:p>
            <a:pPr marL="0" indent="0">
              <a:lnSpc>
                <a:spcPct val="80000"/>
              </a:lnSpc>
              <a:buNone/>
            </a:pPr>
            <a:endParaRPr lang="en-US" altLang="bg-BG" dirty="0" smtClean="0"/>
          </a:p>
          <a:p>
            <a:pPr>
              <a:lnSpc>
                <a:spcPct val="80000"/>
              </a:lnSpc>
            </a:pPr>
            <a:r>
              <a:rPr lang="en-US" altLang="bg-BG" b="1" dirty="0" smtClean="0"/>
              <a:t>December 2002</a:t>
            </a:r>
            <a:r>
              <a:rPr lang="en-US" altLang="bg-BG" dirty="0" smtClean="0"/>
              <a:t> – finalization of the </a:t>
            </a:r>
            <a:r>
              <a:rPr lang="en-US" altLang="bg-BG" dirty="0" err="1" smtClean="0"/>
              <a:t>IInd</a:t>
            </a:r>
            <a:r>
              <a:rPr lang="en-US" altLang="bg-BG" dirty="0" smtClean="0"/>
              <a:t> additional information and the implementation </a:t>
            </a:r>
            <a:r>
              <a:rPr lang="en-US" altLang="bg-BG" dirty="0" err="1" smtClean="0"/>
              <a:t>programmes</a:t>
            </a:r>
            <a:r>
              <a:rPr lang="en-US" altLang="bg-BG" dirty="0" smtClean="0"/>
              <a:t> </a:t>
            </a:r>
          </a:p>
          <a:p>
            <a:pPr>
              <a:lnSpc>
                <a:spcPct val="80000"/>
              </a:lnSpc>
            </a:pPr>
            <a:endParaRPr lang="en-US" altLang="bg-BG" dirty="0" smtClean="0"/>
          </a:p>
          <a:p>
            <a:endParaRPr lang="bg-BG" dirty="0"/>
          </a:p>
        </p:txBody>
      </p:sp>
    </p:spTree>
    <p:extLst>
      <p:ext uri="{BB962C8B-B14F-4D97-AF65-F5344CB8AC3E}">
        <p14:creationId xmlns:p14="http://schemas.microsoft.com/office/powerpoint/2010/main" val="30045798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bg-BG" b="1" dirty="0"/>
              <a:t>Progress of the negotiations process – cont.</a:t>
            </a:r>
            <a:endParaRPr lang="bg-BG" dirty="0"/>
          </a:p>
        </p:txBody>
      </p:sp>
      <p:sp>
        <p:nvSpPr>
          <p:cNvPr id="3" name="Content Placeholder 2"/>
          <p:cNvSpPr>
            <a:spLocks noGrp="1"/>
          </p:cNvSpPr>
          <p:nvPr>
            <p:ph idx="1"/>
          </p:nvPr>
        </p:nvSpPr>
        <p:spPr>
          <a:xfrm>
            <a:off x="457200" y="1844824"/>
            <a:ext cx="8229600" cy="4680520"/>
          </a:xfrm>
        </p:spPr>
        <p:txBody>
          <a:bodyPr>
            <a:normAutofit fontScale="77500" lnSpcReduction="20000"/>
          </a:bodyPr>
          <a:lstStyle/>
          <a:p>
            <a:pPr>
              <a:lnSpc>
                <a:spcPct val="80000"/>
              </a:lnSpc>
            </a:pPr>
            <a:r>
              <a:rPr lang="en-US" altLang="bg-BG" b="1" dirty="0"/>
              <a:t>February – March 2003</a:t>
            </a:r>
            <a:r>
              <a:rPr lang="en-US" altLang="bg-BG" dirty="0"/>
              <a:t> – official technical consultation on the </a:t>
            </a:r>
            <a:r>
              <a:rPr lang="en-US" altLang="bg-BG" dirty="0" err="1"/>
              <a:t>IInd</a:t>
            </a:r>
            <a:r>
              <a:rPr lang="en-US" altLang="bg-BG" dirty="0"/>
              <a:t> additional information and the implementation </a:t>
            </a:r>
            <a:r>
              <a:rPr lang="en-US" altLang="bg-BG" dirty="0" err="1"/>
              <a:t>programmes</a:t>
            </a:r>
            <a:r>
              <a:rPr lang="en-US" altLang="bg-BG" dirty="0"/>
              <a:t> </a:t>
            </a:r>
            <a:endParaRPr lang="en-US" altLang="bg-BG" dirty="0" smtClean="0"/>
          </a:p>
          <a:p>
            <a:pPr marL="0" indent="0">
              <a:lnSpc>
                <a:spcPct val="80000"/>
              </a:lnSpc>
              <a:buNone/>
            </a:pPr>
            <a:endParaRPr lang="en-US" altLang="bg-BG" dirty="0"/>
          </a:p>
          <a:p>
            <a:pPr>
              <a:lnSpc>
                <a:spcPct val="80000"/>
              </a:lnSpc>
            </a:pPr>
            <a:r>
              <a:rPr lang="en-US" altLang="bg-BG" b="1" dirty="0"/>
              <a:t>3 April 2003</a:t>
            </a:r>
            <a:r>
              <a:rPr lang="en-US" altLang="bg-BG" dirty="0"/>
              <a:t> – </a:t>
            </a:r>
            <a:r>
              <a:rPr lang="en-US" altLang="bg-BG" dirty="0" err="1"/>
              <a:t>IInd</a:t>
            </a:r>
            <a:r>
              <a:rPr lang="en-US" altLang="bg-BG" dirty="0"/>
              <a:t> additional information (incl. implementation </a:t>
            </a:r>
            <a:r>
              <a:rPr lang="en-US" altLang="bg-BG" dirty="0" err="1"/>
              <a:t>programmes</a:t>
            </a:r>
            <a:r>
              <a:rPr lang="en-US" altLang="bg-BG" dirty="0"/>
              <a:t>) approved by the Council of </a:t>
            </a:r>
            <a:r>
              <a:rPr lang="en-US" altLang="bg-BG" dirty="0" smtClean="0"/>
              <a:t>Ministers</a:t>
            </a:r>
          </a:p>
          <a:p>
            <a:pPr marL="0" indent="0">
              <a:lnSpc>
                <a:spcPct val="80000"/>
              </a:lnSpc>
              <a:buNone/>
            </a:pPr>
            <a:endParaRPr lang="en-US" altLang="bg-BG" dirty="0"/>
          </a:p>
          <a:p>
            <a:pPr>
              <a:lnSpc>
                <a:spcPct val="80000"/>
              </a:lnSpc>
            </a:pPr>
            <a:r>
              <a:rPr lang="en-US" altLang="bg-BG" b="1" dirty="0"/>
              <a:t>4 April 2003</a:t>
            </a:r>
            <a:r>
              <a:rPr lang="en-US" altLang="bg-BG" dirty="0"/>
              <a:t> – </a:t>
            </a:r>
            <a:r>
              <a:rPr lang="en-US" altLang="bg-BG" dirty="0" err="1"/>
              <a:t>IInd</a:t>
            </a:r>
            <a:r>
              <a:rPr lang="en-US" altLang="bg-BG" dirty="0"/>
              <a:t> additional information submitted to Intergovernmental Conference on </a:t>
            </a:r>
            <a:r>
              <a:rPr lang="en-US" altLang="bg-BG" dirty="0" smtClean="0"/>
              <a:t>accession</a:t>
            </a:r>
          </a:p>
          <a:p>
            <a:pPr marL="0" indent="0">
              <a:lnSpc>
                <a:spcPct val="80000"/>
              </a:lnSpc>
              <a:buNone/>
            </a:pPr>
            <a:endParaRPr lang="en-US" altLang="bg-BG" dirty="0"/>
          </a:p>
          <a:p>
            <a:pPr>
              <a:lnSpc>
                <a:spcPct val="80000"/>
              </a:lnSpc>
            </a:pPr>
            <a:r>
              <a:rPr lang="en-US" altLang="bg-BG" b="1" dirty="0"/>
              <a:t>30 June 2003</a:t>
            </a:r>
            <a:r>
              <a:rPr lang="en-US" altLang="bg-BG" dirty="0"/>
              <a:t> – Provisional closure of the negotiations on Chapter </a:t>
            </a:r>
            <a:r>
              <a:rPr lang="en-US" altLang="bg-BG" dirty="0" smtClean="0"/>
              <a:t>22</a:t>
            </a:r>
          </a:p>
          <a:p>
            <a:pPr marL="0" indent="0">
              <a:lnSpc>
                <a:spcPct val="80000"/>
              </a:lnSpc>
              <a:buNone/>
            </a:pPr>
            <a:endParaRPr lang="en-US" altLang="bg-BG" dirty="0"/>
          </a:p>
          <a:p>
            <a:pPr>
              <a:lnSpc>
                <a:spcPct val="80000"/>
              </a:lnSpc>
            </a:pPr>
            <a:r>
              <a:rPr lang="en-US" altLang="bg-BG" b="1" dirty="0"/>
              <a:t>23 November 2004</a:t>
            </a:r>
            <a:r>
              <a:rPr lang="en-US" altLang="bg-BG" dirty="0"/>
              <a:t> - Closure of the negotiations on Chapter 22</a:t>
            </a:r>
          </a:p>
          <a:p>
            <a:pPr marL="0" indent="0">
              <a:buNone/>
            </a:pPr>
            <a:endParaRPr lang="bg-BG" dirty="0"/>
          </a:p>
        </p:txBody>
      </p:sp>
    </p:spTree>
    <p:extLst>
      <p:ext uri="{BB962C8B-B14F-4D97-AF65-F5344CB8AC3E}">
        <p14:creationId xmlns:p14="http://schemas.microsoft.com/office/powerpoint/2010/main" val="22945488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bg-BG" sz="3200" b="1" dirty="0"/>
              <a:t>Initially requested transitional periods – CONF-BG 13/01</a:t>
            </a:r>
            <a:endParaRPr lang="bg-BG" altLang="bg-BG" sz="3200" b="1" dirty="0"/>
          </a:p>
        </p:txBody>
      </p:sp>
      <p:sp>
        <p:nvSpPr>
          <p:cNvPr id="19459" name="Rectangle 3"/>
          <p:cNvSpPr>
            <a:spLocks noGrp="1" noChangeArrowheads="1"/>
          </p:cNvSpPr>
          <p:nvPr>
            <p:ph type="body" idx="1"/>
          </p:nvPr>
        </p:nvSpPr>
        <p:spPr>
          <a:xfrm>
            <a:off x="395288" y="1600200"/>
            <a:ext cx="8291512" cy="5068888"/>
          </a:xfrm>
        </p:spPr>
        <p:txBody>
          <a:bodyPr/>
          <a:lstStyle/>
          <a:p>
            <a:pPr>
              <a:lnSpc>
                <a:spcPct val="90000"/>
              </a:lnSpc>
            </a:pPr>
            <a:r>
              <a:rPr lang="en-US" altLang="bg-BG" sz="2000" b="1" dirty="0" err="1"/>
              <a:t>Sulphur</a:t>
            </a:r>
            <a:r>
              <a:rPr lang="en-US" altLang="bg-BG" sz="2000" b="1" dirty="0"/>
              <a:t> content for certain liquid fuels</a:t>
            </a:r>
            <a:r>
              <a:rPr lang="en-US" altLang="bg-BG" sz="2000" dirty="0"/>
              <a:t> (Directive 1999/32/EC) - 5 years – until 31.12.2011</a:t>
            </a:r>
          </a:p>
          <a:p>
            <a:pPr>
              <a:lnSpc>
                <a:spcPct val="90000"/>
              </a:lnSpc>
            </a:pPr>
            <a:r>
              <a:rPr lang="en-US" altLang="bg-BG" sz="2000" b="1" dirty="0"/>
              <a:t>VOC emissions resulting from the storage of petrol and its distribution from terminals to service stations</a:t>
            </a:r>
            <a:r>
              <a:rPr lang="en-US" altLang="bg-BG" sz="2000" dirty="0"/>
              <a:t> (Directive 94/63/EC) - 3 years – until 31.12.2009</a:t>
            </a:r>
          </a:p>
          <a:p>
            <a:pPr>
              <a:lnSpc>
                <a:spcPct val="90000"/>
              </a:lnSpc>
            </a:pPr>
            <a:r>
              <a:rPr lang="en-US" altLang="bg-BG" sz="2000" b="1" dirty="0"/>
              <a:t>Packaging and packaging waste</a:t>
            </a:r>
            <a:r>
              <a:rPr lang="en-US" altLang="bg-BG" sz="2000" dirty="0"/>
              <a:t> (Directive 94/62/EC) - 5 years – until 31.12.2011</a:t>
            </a:r>
          </a:p>
          <a:p>
            <a:pPr>
              <a:lnSpc>
                <a:spcPct val="90000"/>
              </a:lnSpc>
            </a:pPr>
            <a:r>
              <a:rPr lang="en-US" altLang="bg-BG" sz="2000" b="1" dirty="0"/>
              <a:t>Landfill of waste</a:t>
            </a:r>
            <a:r>
              <a:rPr lang="en-US" altLang="bg-BG" sz="2000" dirty="0"/>
              <a:t> (Directive 1999/31/EC) - 8 years – until 31.12.2014</a:t>
            </a:r>
          </a:p>
          <a:p>
            <a:pPr>
              <a:lnSpc>
                <a:spcPct val="90000"/>
              </a:lnSpc>
            </a:pPr>
            <a:r>
              <a:rPr lang="en-US" altLang="bg-BG" sz="2000" b="1" dirty="0"/>
              <a:t>Urban waste water treatment</a:t>
            </a:r>
            <a:r>
              <a:rPr lang="en-US" altLang="bg-BG" sz="2000" dirty="0"/>
              <a:t> (Directive 91/271/EEC) – 8 years – until 31.12.2014</a:t>
            </a:r>
          </a:p>
          <a:p>
            <a:pPr>
              <a:lnSpc>
                <a:spcPct val="90000"/>
              </a:lnSpc>
            </a:pPr>
            <a:r>
              <a:rPr lang="en-US" altLang="bg-BG" sz="2000" b="1" dirty="0"/>
              <a:t>Discharge of dangerous substances into surface water</a:t>
            </a:r>
            <a:r>
              <a:rPr lang="en-US" altLang="bg-BG" sz="2000" dirty="0"/>
              <a:t> (Directive 76/464/EEC) – 4 years – until 31.12.2010</a:t>
            </a:r>
          </a:p>
          <a:p>
            <a:pPr>
              <a:lnSpc>
                <a:spcPct val="90000"/>
              </a:lnSpc>
            </a:pPr>
            <a:r>
              <a:rPr lang="en-US" altLang="bg-BG" sz="2000" b="1" dirty="0"/>
              <a:t>Integrated pollution prevention and control</a:t>
            </a:r>
            <a:r>
              <a:rPr lang="en-US" altLang="bg-BG" sz="2000" dirty="0"/>
              <a:t> (Directive 96/61/EC) – 5 years – until 31.12.2011</a:t>
            </a:r>
          </a:p>
          <a:p>
            <a:pPr>
              <a:lnSpc>
                <a:spcPct val="90000"/>
              </a:lnSpc>
            </a:pPr>
            <a:r>
              <a:rPr lang="en-US" altLang="bg-BG" sz="2000" b="1" dirty="0"/>
              <a:t>Emissions of VOC due to the use of organic solvents in certain activities and installations</a:t>
            </a:r>
            <a:r>
              <a:rPr lang="en-US" altLang="bg-BG" sz="2000" dirty="0"/>
              <a:t> (Directive 1999/13/EC) – 5 years – until 31.12.2011</a:t>
            </a:r>
          </a:p>
          <a:p>
            <a:pPr>
              <a:lnSpc>
                <a:spcPct val="90000"/>
              </a:lnSpc>
            </a:pPr>
            <a:endParaRPr lang="en-US" altLang="bg-BG" sz="2000" dirty="0"/>
          </a:p>
          <a:p>
            <a:pPr>
              <a:lnSpc>
                <a:spcPct val="90000"/>
              </a:lnSpc>
            </a:pPr>
            <a:endParaRPr lang="en-US" altLang="bg-BG" sz="2000" dirty="0"/>
          </a:p>
          <a:p>
            <a:pPr>
              <a:lnSpc>
                <a:spcPct val="90000"/>
              </a:lnSpc>
              <a:buFont typeface="Wingdings" pitchFamily="2" charset="2"/>
              <a:buNone/>
            </a:pPr>
            <a:endParaRPr lang="bg-BG" altLang="bg-BG" sz="2400" dirty="0"/>
          </a:p>
        </p:txBody>
      </p:sp>
      <p:sp>
        <p:nvSpPr>
          <p:cNvPr id="19460" name="Rectangle 4"/>
          <p:cNvSpPr>
            <a:spLocks noGrp="1" noChangeArrowheads="1"/>
          </p:cNvSpPr>
          <p:nvPr>
            <p:ph type="body" sz="half" idx="4294967295"/>
          </p:nvPr>
        </p:nvSpPr>
        <p:spPr>
          <a:xfrm>
            <a:off x="5105400" y="1600200"/>
            <a:ext cx="4038600" cy="4495800"/>
          </a:xfrm>
        </p:spPr>
        <p:txBody>
          <a:bodyPr/>
          <a:lstStyle/>
          <a:p>
            <a:pPr>
              <a:lnSpc>
                <a:spcPct val="90000"/>
              </a:lnSpc>
            </a:pPr>
            <a:endParaRPr lang="en-US" altLang="bg-BG" sz="1800"/>
          </a:p>
          <a:p>
            <a:pPr>
              <a:lnSpc>
                <a:spcPct val="90000"/>
              </a:lnSpc>
            </a:pPr>
            <a:endParaRPr lang="en-US" altLang="bg-BG" sz="1800"/>
          </a:p>
          <a:p>
            <a:pPr>
              <a:lnSpc>
                <a:spcPct val="90000"/>
              </a:lnSpc>
              <a:buFont typeface="Wingdings" pitchFamily="2" charset="2"/>
              <a:buNone/>
            </a:pPr>
            <a:endParaRPr lang="en-US" altLang="bg-BG" sz="1800"/>
          </a:p>
          <a:p>
            <a:pPr>
              <a:lnSpc>
                <a:spcPct val="90000"/>
              </a:lnSpc>
            </a:pPr>
            <a:endParaRPr lang="en-US" altLang="bg-BG" sz="1600"/>
          </a:p>
          <a:p>
            <a:pPr>
              <a:lnSpc>
                <a:spcPct val="90000"/>
              </a:lnSpc>
            </a:pPr>
            <a:endParaRPr lang="bg-BG" altLang="bg-BG" sz="1600"/>
          </a:p>
        </p:txBody>
      </p:sp>
    </p:spTree>
    <p:extLst>
      <p:ext uri="{BB962C8B-B14F-4D97-AF65-F5344CB8AC3E}">
        <p14:creationId xmlns:p14="http://schemas.microsoft.com/office/powerpoint/2010/main" val="14739732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normAutofit fontScale="90000"/>
          </a:bodyPr>
          <a:lstStyle/>
          <a:p>
            <a:r>
              <a:rPr lang="en-US" altLang="bg-BG" sz="3600" b="1" dirty="0"/>
              <a:t>Transitional periods for the THEN “new” </a:t>
            </a:r>
            <a:r>
              <a:rPr lang="en-US" altLang="bg-BG" sz="3600" b="1" dirty="0" err="1"/>
              <a:t>acquis</a:t>
            </a:r>
            <a:endParaRPr lang="bg-BG" altLang="bg-BG" sz="3600" b="1" dirty="0"/>
          </a:p>
        </p:txBody>
      </p:sp>
      <p:sp>
        <p:nvSpPr>
          <p:cNvPr id="20483" name="Rectangle 3"/>
          <p:cNvSpPr>
            <a:spLocks noGrp="1" noChangeArrowheads="1"/>
          </p:cNvSpPr>
          <p:nvPr>
            <p:ph type="body" sz="half" idx="1"/>
          </p:nvPr>
        </p:nvSpPr>
        <p:spPr>
          <a:xfrm>
            <a:off x="468313" y="1268413"/>
            <a:ext cx="8496300" cy="4827587"/>
          </a:xfrm>
        </p:spPr>
        <p:txBody>
          <a:bodyPr>
            <a:normAutofit lnSpcReduction="10000"/>
          </a:bodyPr>
          <a:lstStyle/>
          <a:p>
            <a:pPr>
              <a:lnSpc>
                <a:spcPct val="80000"/>
              </a:lnSpc>
            </a:pPr>
            <a:endParaRPr lang="en-US" altLang="bg-BG" sz="2400" dirty="0"/>
          </a:p>
          <a:p>
            <a:pPr>
              <a:lnSpc>
                <a:spcPct val="80000"/>
              </a:lnSpc>
            </a:pPr>
            <a:r>
              <a:rPr lang="en-US" altLang="bg-BG" sz="2800" b="1" dirty="0"/>
              <a:t>End-of-life vehicles</a:t>
            </a:r>
            <a:r>
              <a:rPr lang="en-US" altLang="bg-BG" sz="2800" dirty="0"/>
              <a:t> (Directive 2000/53/EC) – 5 years – until 31.12.2011</a:t>
            </a:r>
          </a:p>
          <a:p>
            <a:pPr>
              <a:lnSpc>
                <a:spcPct val="80000"/>
              </a:lnSpc>
            </a:pPr>
            <a:r>
              <a:rPr lang="en-US" altLang="bg-BG" sz="2800" b="1" dirty="0"/>
              <a:t>Large Combustion Plants</a:t>
            </a:r>
            <a:r>
              <a:rPr lang="en-US" altLang="bg-BG" sz="2800" dirty="0"/>
              <a:t> (Directive 2001/80/EC) – for four TPPs </a:t>
            </a:r>
          </a:p>
          <a:p>
            <a:pPr>
              <a:lnSpc>
                <a:spcPct val="80000"/>
              </a:lnSpc>
              <a:buFont typeface="Wingdings" pitchFamily="2" charset="2"/>
              <a:buNone/>
            </a:pPr>
            <a:r>
              <a:rPr lang="en-US" altLang="bg-BG" sz="2800" dirty="0"/>
              <a:t>	- TPP Varna – until 31.12.2014</a:t>
            </a:r>
          </a:p>
          <a:p>
            <a:pPr>
              <a:lnSpc>
                <a:spcPct val="80000"/>
              </a:lnSpc>
              <a:buFont typeface="Wingdings" pitchFamily="2" charset="2"/>
              <a:buNone/>
            </a:pPr>
            <a:r>
              <a:rPr lang="en-US" altLang="bg-BG" sz="2800" dirty="0"/>
              <a:t>	- TPP </a:t>
            </a:r>
            <a:r>
              <a:rPr lang="en-US" altLang="bg-BG" sz="2800" dirty="0" err="1"/>
              <a:t>Bobov</a:t>
            </a:r>
            <a:r>
              <a:rPr lang="en-US" altLang="bg-BG" sz="2800" dirty="0"/>
              <a:t> </a:t>
            </a:r>
            <a:r>
              <a:rPr lang="en-US" altLang="bg-BG" sz="2800" dirty="0" err="1"/>
              <a:t>dol</a:t>
            </a:r>
            <a:r>
              <a:rPr lang="en-US" altLang="bg-BG" sz="2800" dirty="0"/>
              <a:t> – until 31.12.2011</a:t>
            </a:r>
          </a:p>
          <a:p>
            <a:pPr>
              <a:lnSpc>
                <a:spcPct val="80000"/>
              </a:lnSpc>
              <a:buFont typeface="Wingdings" pitchFamily="2" charset="2"/>
              <a:buNone/>
            </a:pPr>
            <a:r>
              <a:rPr lang="en-US" altLang="bg-BG" sz="2800" dirty="0"/>
              <a:t>	- TPP Rousse – east – until 31.12.2009</a:t>
            </a:r>
          </a:p>
          <a:p>
            <a:pPr>
              <a:lnSpc>
                <a:spcPct val="80000"/>
              </a:lnSpc>
              <a:buFont typeface="Wingdings" pitchFamily="2" charset="2"/>
              <a:buNone/>
            </a:pPr>
            <a:r>
              <a:rPr lang="en-US" altLang="bg-BG" sz="2800" dirty="0"/>
              <a:t>	- TPP Lukoil </a:t>
            </a:r>
            <a:r>
              <a:rPr lang="en-US" altLang="bg-BG" sz="2800" dirty="0" err="1"/>
              <a:t>Neftochim</a:t>
            </a:r>
            <a:r>
              <a:rPr lang="en-US" altLang="bg-BG" sz="2800" dirty="0"/>
              <a:t> – until 31.12.2011</a:t>
            </a:r>
          </a:p>
          <a:p>
            <a:pPr>
              <a:lnSpc>
                <a:spcPct val="80000"/>
              </a:lnSpc>
            </a:pPr>
            <a:r>
              <a:rPr lang="en-US" altLang="bg-BG" sz="2800" b="1" dirty="0"/>
              <a:t>WEEE</a:t>
            </a:r>
            <a:r>
              <a:rPr lang="en-US" altLang="bg-BG" sz="2800" dirty="0"/>
              <a:t> (Directive 2002/96/EC) – 2 years – until 31.12.2008</a:t>
            </a:r>
          </a:p>
          <a:p>
            <a:pPr>
              <a:lnSpc>
                <a:spcPct val="80000"/>
              </a:lnSpc>
            </a:pPr>
            <a:r>
              <a:rPr lang="en-US" altLang="bg-BG" sz="2800" b="1" dirty="0"/>
              <a:t>New Packaging</a:t>
            </a:r>
            <a:r>
              <a:rPr lang="en-US" altLang="bg-BG" sz="2800" dirty="0"/>
              <a:t> </a:t>
            </a:r>
            <a:r>
              <a:rPr lang="en-US" altLang="bg-BG" sz="2800" b="1" dirty="0"/>
              <a:t>and Packaging Waste</a:t>
            </a:r>
            <a:r>
              <a:rPr lang="en-US" altLang="bg-BG" sz="2800" dirty="0"/>
              <a:t> (Directive 2004/12/EC) – 6 years – until 31.12.2014</a:t>
            </a:r>
          </a:p>
          <a:p>
            <a:pPr>
              <a:lnSpc>
                <a:spcPct val="80000"/>
              </a:lnSpc>
            </a:pPr>
            <a:endParaRPr lang="en-US" altLang="bg-BG" sz="2400" dirty="0"/>
          </a:p>
          <a:p>
            <a:pPr>
              <a:lnSpc>
                <a:spcPct val="80000"/>
              </a:lnSpc>
              <a:buFont typeface="Wingdings" pitchFamily="2" charset="2"/>
              <a:buNone/>
            </a:pPr>
            <a:endParaRPr lang="en-US" altLang="bg-BG" sz="2400" dirty="0"/>
          </a:p>
          <a:p>
            <a:pPr>
              <a:lnSpc>
                <a:spcPct val="80000"/>
              </a:lnSpc>
            </a:pPr>
            <a:endParaRPr lang="bg-BG" altLang="bg-BG" sz="2400" dirty="0"/>
          </a:p>
        </p:txBody>
      </p:sp>
      <p:pic>
        <p:nvPicPr>
          <p:cNvPr id="20484" name="Picture 4" descr="j0215331"/>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7019925" y="5013325"/>
            <a:ext cx="1619250" cy="1546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66490356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126</TotalTime>
  <Words>1681</Words>
  <Application>Microsoft Office PowerPoint</Application>
  <PresentationFormat>On-screen Show (4:3)</PresentationFormat>
  <Paragraphs>239</Paragraphs>
  <Slides>20</Slides>
  <Notes>6</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Negotiations on Chapter 27 in practice. Bulgaria’s experience </vt:lpstr>
      <vt:lpstr>THE BEGINNING</vt:lpstr>
      <vt:lpstr>NEGOTIATIONS GUIDING PRINCIPLES  FROM RECENT ENLARGEMENTS</vt:lpstr>
      <vt:lpstr>Progress of the negotiations process</vt:lpstr>
      <vt:lpstr>Bulgaria’s coordination mechanism</vt:lpstr>
      <vt:lpstr>Progress of the negotiations process – cont.</vt:lpstr>
      <vt:lpstr>Progress of the negotiations process – cont.</vt:lpstr>
      <vt:lpstr>Initially requested transitional periods – CONF-BG 13/01</vt:lpstr>
      <vt:lpstr>Transitional periods for the THEN “new” acquis</vt:lpstr>
      <vt:lpstr>Implementation Programmes</vt:lpstr>
      <vt:lpstr>Transitional periods withdrawn/reduced</vt:lpstr>
      <vt:lpstr>Transitional periods compared to the other new MSs</vt:lpstr>
      <vt:lpstr>EU Environment Policy The Challenge</vt:lpstr>
      <vt:lpstr>Legal aspects/challenges</vt:lpstr>
      <vt:lpstr>EU Environment Policy  Institutional Challenges</vt:lpstr>
      <vt:lpstr>Administrative Capacity</vt:lpstr>
      <vt:lpstr>Human Resources</vt:lpstr>
      <vt:lpstr>FINANCIAL CHALLENGE EFFECTIVE USE OF FUNDS</vt:lpstr>
      <vt:lpstr>LESSONS LEARNED</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Negotiations on Chapter 27 in practice. Bulgaria’s experience </dc:title>
  <dc:creator>user</dc:creator>
  <cp:lastModifiedBy>user</cp:lastModifiedBy>
  <cp:revision>26</cp:revision>
  <dcterms:created xsi:type="dcterms:W3CDTF">2014-03-29T07:06:39Z</dcterms:created>
  <dcterms:modified xsi:type="dcterms:W3CDTF">2014-04-06T12:08:27Z</dcterms:modified>
</cp:coreProperties>
</file>