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9" r:id="rId3"/>
    <p:sldId id="270" r:id="rId4"/>
    <p:sldId id="272" r:id="rId5"/>
    <p:sldId id="273" r:id="rId6"/>
    <p:sldId id="276" r:id="rId7"/>
    <p:sldId id="257" r:id="rId8"/>
    <p:sldId id="258" r:id="rId9"/>
    <p:sldId id="261" r:id="rId10"/>
    <p:sldId id="263" r:id="rId11"/>
    <p:sldId id="267" r:id="rId12"/>
    <p:sldId id="266" r:id="rId13"/>
    <p:sldId id="265" r:id="rId14"/>
    <p:sldId id="268" r:id="rId15"/>
    <p:sldId id="277" r:id="rId16"/>
    <p:sldId id="264" r:id="rId17"/>
    <p:sldId id="262" r:id="rId18"/>
    <p:sldId id="260" r:id="rId19"/>
  </p:sldIdLst>
  <p:sldSz cx="9144000" cy="6858000" type="screen4x3"/>
  <p:notesSz cx="6810375" cy="99425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26" y="-90"/>
      </p:cViewPr>
      <p:guideLst>
        <p:guide orient="horz" pos="2160"/>
        <p:guide pos="2880"/>
      </p:guideLst>
    </p:cSldViewPr>
  </p:slideViewPr>
  <p:notesTextViewPr>
    <p:cViewPr>
      <p:scale>
        <a:sx n="100" d="100"/>
        <a:sy n="100" d="100"/>
      </p:scale>
      <p:origin x="0" y="0"/>
    </p:cViewPr>
  </p:notesTextViewPr>
  <p:notesViewPr>
    <p:cSldViewPr>
      <p:cViewPr varScale="1">
        <p:scale>
          <a:sx n="100" d="100"/>
          <a:sy n="100" d="100"/>
        </p:scale>
        <p:origin x="-3600" y="-96"/>
      </p:cViewPr>
      <p:guideLst>
        <p:guide orient="horz" pos="3132"/>
        <p:guide pos="214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57625" y="0"/>
            <a:ext cx="2951163"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72E88F9-DB9F-47AC-8B6B-910BDE81D302}" type="datetimeFigureOut">
              <a:rPr lang="en-US"/>
              <a:pPr>
                <a:defRPr/>
              </a:pPr>
              <a:t>4/8/2014</a:t>
            </a:fld>
            <a:endParaRPr lang="en-US"/>
          </a:p>
        </p:txBody>
      </p:sp>
      <p:sp>
        <p:nvSpPr>
          <p:cNvPr id="4" name="Slide Image Placeholder 3"/>
          <p:cNvSpPr>
            <a:spLocks noGrp="1" noRot="1" noChangeAspect="1"/>
          </p:cNvSpPr>
          <p:nvPr>
            <p:ph type="sldImg" idx="2"/>
          </p:nvPr>
        </p:nvSpPr>
        <p:spPr>
          <a:xfrm>
            <a:off x="920750" y="746125"/>
            <a:ext cx="4970463" cy="37274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1038" y="4722813"/>
            <a:ext cx="5448300" cy="447357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57625" y="9444038"/>
            <a:ext cx="2951163" cy="49688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25E47C8-D107-42B3-9B72-A1282230B78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F8EADDC-6F93-4477-B947-F06D441A025F}"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159C45D-0160-43FA-A9D0-89ED86183BA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8113699-EE83-469E-8AD3-09B04B7ABE36}"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3B20ABE6-BDE4-44FF-9628-A50EA4D6EF7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E325436-3422-4716-A27B-0BBF60CD9F17}"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D59B56A-2BF7-4C1C-9904-2726D0A1E5C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8FECA0E2-5979-496C-85B0-66CE874BCA95}"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71FE574-BF7B-4DDD-B883-86F9968EFAA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7461E8E-4B12-4E2E-84A9-518A63F19951}"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DB8A7E7-EA7A-4D05-B94E-107B3BAAFE8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B500849-2600-4521-994E-46ED578CC765}" type="datetimeFigureOut">
              <a:rPr lang="en-US"/>
              <a:pPr>
                <a:defRPr/>
              </a:pPr>
              <a:t>4/8/2014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B7FDE67-7281-4442-8766-AC4CFEE3893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7538F84-F177-467D-BFB6-1F3F6C6370E5}" type="datetimeFigureOut">
              <a:rPr lang="en-US"/>
              <a:pPr>
                <a:defRPr/>
              </a:pPr>
              <a:t>4/8/2014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2C5C669-CC26-44A9-BA6E-5FD2214FCFF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62D89A3-5891-4145-80D3-740E637B40EB}" type="datetimeFigureOut">
              <a:rPr lang="en-US"/>
              <a:pPr>
                <a:defRPr/>
              </a:pPr>
              <a:t>4/8/2014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0C6277A-5101-45D9-A0B0-A495F010850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0A9EAEF-615F-40A1-AB3A-B3EDCCBD5696}"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4F710AF-C1D8-4610-920C-B4085B8B84D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6796FEB-ED21-4EBB-AACB-E9DA60DA8EB0}"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EDAB0CF4-43A2-4764-ACC2-0A69C8E682A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5"/>
          <p:cNvPicPr>
            <a:picLocks noChangeAspect="1" noChangeArrowheads="1"/>
          </p:cNvPicPr>
          <p:nvPr userDrawn="1"/>
        </p:nvPicPr>
        <p:blipFill>
          <a:blip r:embed="rId13">
            <a:lum bright="-12000"/>
          </a:blip>
          <a:srcRect/>
          <a:stretch>
            <a:fillRect/>
          </a:stretch>
        </p:blipFill>
        <p:spPr bwMode="auto">
          <a:xfrm>
            <a:off x="250825" y="6165850"/>
            <a:ext cx="839788" cy="503238"/>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3788" y="6424613"/>
            <a:ext cx="2757487" cy="244475"/>
          </a:xfrm>
          <a:prstGeom prst="rect">
            <a:avLst/>
          </a:prstGeom>
          <a:noFill/>
          <a:ln w="9525">
            <a:noFill/>
            <a:miter lim="800000"/>
            <a:headEnd/>
            <a:tailEnd/>
          </a:ln>
        </p:spPr>
        <p:txBody>
          <a:bodyPr wrap="none" anchor="ctr">
            <a:spAutoFit/>
          </a:bodyPr>
          <a:lstStyle/>
          <a:p>
            <a:pPr fontAlgn="auto">
              <a:spcBef>
                <a:spcPts val="0"/>
              </a:spcBef>
              <a:spcAft>
                <a:spcPts val="0"/>
              </a:spcAft>
              <a:defRPr/>
            </a:pPr>
            <a:r>
              <a:rPr lang="en-GB" sz="1000" dirty="0">
                <a:latin typeface="+mn-lt"/>
                <a:cs typeface="Times New Roman" pitchFamily="18" charset="0"/>
              </a:rPr>
              <a:t> This Project is funded by the European Union</a:t>
            </a:r>
            <a:endParaRPr lang="en-GB" sz="1000" dirty="0">
              <a:latin typeface="+mn-lt"/>
            </a:endParaRPr>
          </a:p>
        </p:txBody>
      </p:sp>
      <p:pic>
        <p:nvPicPr>
          <p:cNvPr id="1030" name="Picture 10"/>
          <p:cNvPicPr>
            <a:picLocks noChangeAspect="1" noChangeArrowheads="1"/>
          </p:cNvPicPr>
          <p:nvPr userDrawn="1"/>
        </p:nvPicPr>
        <p:blipFill>
          <a:blip r:embed="rId14"/>
          <a:srcRect/>
          <a:stretch>
            <a:fillRect/>
          </a:stretch>
        </p:blipFill>
        <p:spPr bwMode="auto">
          <a:xfrm>
            <a:off x="4787900" y="6256338"/>
            <a:ext cx="903288" cy="468312"/>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1500" y="6423025"/>
            <a:ext cx="3384550" cy="246063"/>
          </a:xfrm>
          <a:prstGeom prst="rect">
            <a:avLst/>
          </a:prstGeom>
          <a:noFill/>
          <a:ln w="9525">
            <a:noFill/>
            <a:miter lim="800000"/>
            <a:headEnd/>
            <a:tailEnd/>
          </a:ln>
        </p:spPr>
        <p:txBody>
          <a:bodyPr anchor="ctr">
            <a:spAutoFit/>
          </a:bodyPr>
          <a:lstStyle/>
          <a:p>
            <a:pPr fontAlgn="auto">
              <a:spcBef>
                <a:spcPts val="0"/>
              </a:spcBef>
              <a:spcAft>
                <a:spcPts val="0"/>
              </a:spcAft>
              <a:defRPr/>
            </a:pPr>
            <a:r>
              <a:rPr lang="en-GB" sz="1000" dirty="0">
                <a:latin typeface="+mn-lt"/>
                <a:cs typeface="Times New Roman" pitchFamily="18" charset="0"/>
              </a:rPr>
              <a:t>Project implemented by Human Dynamics Consortium</a:t>
            </a:r>
          </a:p>
        </p:txBody>
      </p:sp>
      <p:pic>
        <p:nvPicPr>
          <p:cNvPr id="1032" name="Picture 2" descr="Z:\hd\countries\ZZ Multi-country\IMPLEMENTATION\ECRAN 2013 - 2016\Implementation\Visibility\Final logo\zelena.png"/>
          <p:cNvPicPr>
            <a:picLocks noChangeAspect="1" noChangeArrowheads="1"/>
          </p:cNvPicPr>
          <p:nvPr userDrawn="1"/>
        </p:nvPicPr>
        <p:blipFill>
          <a:blip r:embed="rId15"/>
          <a:srcRect/>
          <a:stretch>
            <a:fillRect/>
          </a:stretch>
        </p:blipFill>
        <p:spPr bwMode="auto">
          <a:xfrm>
            <a:off x="6465888" y="115888"/>
            <a:ext cx="2209800" cy="252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p:txBody>
          <a:bodyPr/>
          <a:lstStyle/>
          <a:p>
            <a:pPr eaLnBrk="1" hangingPunct="1">
              <a:defRPr/>
            </a:pPr>
            <a:r>
              <a:rPr lang="en-US" sz="4000" b="1" smtClean="0">
                <a:effectLst>
                  <a:outerShdw blurRad="38100" dist="38100" dir="2700000" algn="tl">
                    <a:srgbClr val="C0C0C0"/>
                  </a:outerShdw>
                </a:effectLst>
              </a:rPr>
              <a:t>Implementing the </a:t>
            </a:r>
            <a:r>
              <a:rPr lang="en-US" sz="4000" b="1" i="1" smtClean="0">
                <a:effectLst>
                  <a:outerShdw blurRad="38100" dist="38100" dir="2700000" algn="tl">
                    <a:srgbClr val="C0C0C0"/>
                  </a:outerShdw>
                </a:effectLst>
              </a:rPr>
              <a:t>acquis</a:t>
            </a:r>
            <a:r>
              <a:rPr lang="en-US" sz="4000" b="1" smtClean="0">
                <a:effectLst>
                  <a:outerShdw blurRad="38100" dist="38100" dir="2700000" algn="tl">
                    <a:srgbClr val="C0C0C0"/>
                  </a:outerShdw>
                </a:effectLst>
              </a:rPr>
              <a:t> and transitional/derogations periods in accession negotiations</a:t>
            </a:r>
          </a:p>
        </p:txBody>
      </p:sp>
      <p:sp>
        <p:nvSpPr>
          <p:cNvPr id="3" name="Subtitle 2"/>
          <p:cNvSpPr>
            <a:spLocks noGrp="1"/>
          </p:cNvSpPr>
          <p:nvPr>
            <p:ph type="subTitle" idx="1"/>
          </p:nvPr>
        </p:nvSpPr>
        <p:spPr/>
        <p:txBody>
          <a:bodyPr/>
          <a:lstStyle/>
          <a:p>
            <a:pPr eaLnBrk="1" hangingPunct="1"/>
            <a:endParaRPr lang="ro-RO" smtClean="0">
              <a:solidFill>
                <a:srgbClr val="898989"/>
              </a:solidFill>
            </a:endParaRPr>
          </a:p>
          <a:p>
            <a:pPr eaLnBrk="1" hangingPunct="1"/>
            <a:r>
              <a:rPr lang="ro-RO" smtClean="0">
                <a:solidFill>
                  <a:srgbClr val="898989"/>
                </a:solidFill>
              </a:rPr>
              <a:t>Leonard ORBAN</a:t>
            </a:r>
          </a:p>
          <a:p>
            <a:pPr eaLnBrk="1" hangingPunct="1"/>
            <a:r>
              <a:rPr lang="en-US" smtClean="0">
                <a:solidFill>
                  <a:srgbClr val="898989"/>
                </a:solidFill>
              </a:rPr>
              <a:t>Ciprian GORI</a:t>
            </a:r>
            <a:r>
              <a:rPr lang="ro-RO" smtClean="0">
                <a:solidFill>
                  <a:srgbClr val="898989"/>
                </a:solidFill>
              </a:rPr>
              <a:t>ŢĂ</a:t>
            </a:r>
            <a:endParaRPr lang="en-US" smtClean="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p:txBody>
          <a:bodyPr/>
          <a:lstStyle/>
          <a:p>
            <a:pPr eaLnBrk="1" hangingPunct="1">
              <a:defRPr/>
            </a:pPr>
            <a:r>
              <a:rPr lang="en-GB" b="1" smtClean="0">
                <a:effectLst>
                  <a:outerShdw blurRad="38100" dist="38100" dir="2700000" algn="tl">
                    <a:srgbClr val="C0C0C0"/>
                  </a:outerShdw>
                </a:effectLst>
              </a:rPr>
              <a:t>Waste Management</a:t>
            </a:r>
            <a:r>
              <a:rPr lang="en-US" b="1" smtClean="0">
                <a:effectLst>
                  <a:outerShdw blurRad="38100" dist="38100" dir="2700000" algn="tl">
                    <a:srgbClr val="C0C0C0"/>
                  </a:outerShdw>
                </a:effectLst>
              </a:rPr>
              <a:t> (2)</a:t>
            </a:r>
          </a:p>
        </p:txBody>
      </p:sp>
      <p:sp>
        <p:nvSpPr>
          <p:cNvPr id="23554" name="Rectangle 3"/>
          <p:cNvSpPr>
            <a:spLocks noGrp="1"/>
          </p:cNvSpPr>
          <p:nvPr>
            <p:ph type="body" idx="4294967295"/>
          </p:nvPr>
        </p:nvSpPr>
        <p:spPr/>
        <p:txBody>
          <a:bodyPr/>
          <a:lstStyle/>
          <a:p>
            <a:pPr algn="just" eaLnBrk="1" hangingPunct="1">
              <a:lnSpc>
                <a:spcPct val="90000"/>
              </a:lnSpc>
              <a:spcBef>
                <a:spcPct val="40000"/>
              </a:spcBef>
              <a:buFont typeface="Arial" charset="0"/>
              <a:buNone/>
            </a:pPr>
            <a:r>
              <a:rPr lang="en-GB" sz="2600" b="1" smtClean="0"/>
              <a:t>Council Directive No 99/31/EC </a:t>
            </a:r>
            <a:r>
              <a:rPr lang="en-GB" sz="2600" smtClean="0"/>
              <a:t>on the landfill of waste, Romania requested a transition period of 10 years, until 2017.</a:t>
            </a:r>
            <a:endParaRPr lang="en-US" sz="2600" smtClean="0"/>
          </a:p>
          <a:p>
            <a:pPr eaLnBrk="1" hangingPunct="1">
              <a:lnSpc>
                <a:spcPct val="90000"/>
              </a:lnSpc>
            </a:pPr>
            <a:endParaRPr lang="en-US" sz="2600" smtClean="0"/>
          </a:p>
          <a:p>
            <a:pPr algn="just" eaLnBrk="1" hangingPunct="1">
              <a:lnSpc>
                <a:spcPct val="90000"/>
              </a:lnSpc>
              <a:buFont typeface="Arial" charset="0"/>
              <a:buNone/>
            </a:pPr>
            <a:r>
              <a:rPr lang="en-US" sz="2400" smtClean="0">
                <a:solidFill>
                  <a:srgbClr val="FF0000"/>
                </a:solidFill>
              </a:rPr>
              <a:t>Request accepted</a:t>
            </a:r>
            <a:r>
              <a:rPr lang="en-US" sz="2200" smtClean="0">
                <a:solidFill>
                  <a:srgbClr val="FF0000"/>
                </a:solidFill>
              </a:rPr>
              <a:t>. </a:t>
            </a:r>
            <a:r>
              <a:rPr lang="en-GB" sz="2400" smtClean="0"/>
              <a:t>Romania committed itself to submit a yearly report to the Commission by June of each year concerning the gradual implementation of the Directive and compliance with the intermediate targets, starting the first year after accession. Romania was allowed, according to Article 5, paragraph 2, to postpone the attainment of the targets set out in Article 5(2)(a), (b) or (c) by a period not exceeding four years.</a:t>
            </a:r>
            <a:endParaRPr lang="en-US" sz="2400" smtClean="0"/>
          </a:p>
          <a:p>
            <a:pPr eaLnBrk="1" hangingPunct="1">
              <a:lnSpc>
                <a:spcPct val="90000"/>
              </a:lnSpc>
            </a:pPr>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p:txBody>
          <a:bodyPr/>
          <a:lstStyle/>
          <a:p>
            <a:pPr eaLnBrk="1" hangingPunct="1">
              <a:defRPr/>
            </a:pPr>
            <a:r>
              <a:rPr lang="en-GB" b="1" smtClean="0">
                <a:effectLst>
                  <a:outerShdw blurRad="38100" dist="38100" dir="2700000" algn="tl">
                    <a:srgbClr val="C0C0C0"/>
                  </a:outerShdw>
                </a:effectLst>
              </a:rPr>
              <a:t>Waste Management</a:t>
            </a:r>
            <a:r>
              <a:rPr lang="en-US" b="1" smtClean="0">
                <a:effectLst>
                  <a:outerShdw blurRad="38100" dist="38100" dir="2700000" algn="tl">
                    <a:srgbClr val="C0C0C0"/>
                  </a:outerShdw>
                </a:effectLst>
              </a:rPr>
              <a:t> (3)</a:t>
            </a:r>
          </a:p>
        </p:txBody>
      </p:sp>
      <p:sp>
        <p:nvSpPr>
          <p:cNvPr id="24578" name="Rectangle 3"/>
          <p:cNvSpPr>
            <a:spLocks noGrp="1"/>
          </p:cNvSpPr>
          <p:nvPr>
            <p:ph type="body" idx="4294967295"/>
          </p:nvPr>
        </p:nvSpPr>
        <p:spPr/>
        <p:txBody>
          <a:bodyPr/>
          <a:lstStyle/>
          <a:p>
            <a:pPr algn="just" eaLnBrk="1" hangingPunct="1">
              <a:lnSpc>
                <a:spcPct val="90000"/>
              </a:lnSpc>
              <a:buFont typeface="Arial" charset="0"/>
              <a:buNone/>
            </a:pPr>
            <a:r>
              <a:rPr lang="en-GB" sz="2000" b="1" smtClean="0"/>
              <a:t>Council Directive No 2000/76/EC </a:t>
            </a:r>
            <a:r>
              <a:rPr lang="en-GB" sz="2000" smtClean="0"/>
              <a:t>on incineration of waste, Romania requested </a:t>
            </a:r>
            <a:r>
              <a:rPr lang="en-US" sz="2000" smtClean="0"/>
              <a:t>transition periods, ending by 31 December 2009, for the gradual closure of the 110 existing installations for the incineration of hazardous medical waste, as follows:</a:t>
            </a:r>
            <a:endParaRPr lang="en-GB" sz="2000" smtClean="0"/>
          </a:p>
          <a:p>
            <a:pPr algn="just" eaLnBrk="1" hangingPunct="1">
              <a:lnSpc>
                <a:spcPct val="90000"/>
              </a:lnSpc>
            </a:pPr>
            <a:r>
              <a:rPr lang="en-GB" sz="2000" smtClean="0"/>
              <a:t>1 year, ending by 31 December 2007, for the closure of 52 existing installations for the incineration of the hazardous fraction of waste resulted from medical activities;</a:t>
            </a:r>
            <a:endParaRPr lang="en-US" sz="2000" smtClean="0"/>
          </a:p>
          <a:p>
            <a:pPr algn="just" eaLnBrk="1" hangingPunct="1">
              <a:lnSpc>
                <a:spcPct val="90000"/>
              </a:lnSpc>
            </a:pPr>
            <a:r>
              <a:rPr lang="en-US" sz="2000" smtClean="0"/>
              <a:t>2 years, ending by 31 December 2008, for the closure of 58 existing installations for the incineration of the hazardous fraction of waste resulted from medical activities.</a:t>
            </a:r>
          </a:p>
          <a:p>
            <a:pPr algn="just" eaLnBrk="1" hangingPunct="1">
              <a:lnSpc>
                <a:spcPct val="90000"/>
              </a:lnSpc>
            </a:pPr>
            <a:endParaRPr lang="en-US" sz="2000" smtClean="0"/>
          </a:p>
          <a:p>
            <a:pPr algn="just" eaLnBrk="1" hangingPunct="1">
              <a:lnSpc>
                <a:spcPct val="90000"/>
              </a:lnSpc>
              <a:buFont typeface="Arial" charset="0"/>
              <a:buNone/>
            </a:pPr>
            <a:r>
              <a:rPr lang="en-US" sz="2400" smtClean="0">
                <a:solidFill>
                  <a:srgbClr val="FF0000"/>
                </a:solidFill>
              </a:rPr>
              <a:t>Request accepted.</a:t>
            </a:r>
            <a:r>
              <a:rPr lang="en-US" sz="2000" smtClean="0"/>
              <a:t> </a:t>
            </a:r>
            <a:r>
              <a:rPr lang="en-GB" sz="2000" smtClean="0"/>
              <a:t>Romania committed itself to report to the Commission by the end of the first trimester of each year from 2005 onwards on the closure of non-complying installations for thermal treatment of hazardous waste and the quantities of medical waste treated in the previous year.</a:t>
            </a:r>
            <a:r>
              <a:rPr lang="en-US" sz="2000" smtClean="0"/>
              <a:t> </a:t>
            </a:r>
          </a:p>
          <a:p>
            <a:pPr eaLnBrk="1" hangingPunct="1">
              <a:lnSpc>
                <a:spcPct val="90000"/>
              </a:lnSpc>
            </a:pPr>
            <a:endParaRPr lang="en-US" sz="20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p:txBody>
          <a:bodyPr/>
          <a:lstStyle/>
          <a:p>
            <a:pPr eaLnBrk="1" hangingPunct="1">
              <a:defRPr/>
            </a:pPr>
            <a:r>
              <a:rPr lang="en-GB" b="1" smtClean="0">
                <a:effectLst>
                  <a:outerShdw blurRad="38100" dist="38100" dir="2700000" algn="tl">
                    <a:srgbClr val="C0C0C0"/>
                  </a:outerShdw>
                </a:effectLst>
              </a:rPr>
              <a:t>Waste Management</a:t>
            </a:r>
            <a:r>
              <a:rPr lang="en-US" b="1" smtClean="0">
                <a:effectLst>
                  <a:outerShdw blurRad="38100" dist="38100" dir="2700000" algn="tl">
                    <a:srgbClr val="C0C0C0"/>
                  </a:outerShdw>
                </a:effectLst>
              </a:rPr>
              <a:t> (4)</a:t>
            </a:r>
          </a:p>
        </p:txBody>
      </p:sp>
      <p:sp>
        <p:nvSpPr>
          <p:cNvPr id="25602" name="Rectangle 3"/>
          <p:cNvSpPr>
            <a:spLocks noGrp="1"/>
          </p:cNvSpPr>
          <p:nvPr>
            <p:ph type="body" idx="4294967295"/>
          </p:nvPr>
        </p:nvSpPr>
        <p:spPr>
          <a:xfrm>
            <a:off x="457200" y="1916113"/>
            <a:ext cx="8229600" cy="4210050"/>
          </a:xfrm>
        </p:spPr>
        <p:txBody>
          <a:bodyPr/>
          <a:lstStyle/>
          <a:p>
            <a:pPr algn="just" eaLnBrk="1" hangingPunct="1">
              <a:buFont typeface="Arial" charset="0"/>
              <a:buNone/>
            </a:pPr>
            <a:r>
              <a:rPr lang="en-GB" sz="2000" b="1" smtClean="0"/>
              <a:t>Council Directive 2002/96/EC </a:t>
            </a:r>
            <a:r>
              <a:rPr lang="en-GB" sz="2000" smtClean="0"/>
              <a:t>on waste electrical and electronic equipment (WEEE),</a:t>
            </a:r>
            <a:r>
              <a:rPr lang="en-GB" sz="2000" b="1" smtClean="0"/>
              <a:t> </a:t>
            </a:r>
            <a:r>
              <a:rPr lang="en-GB" sz="2000" smtClean="0"/>
              <a:t>Romania requested:</a:t>
            </a:r>
            <a:r>
              <a:rPr lang="en-US" sz="2000" smtClean="0"/>
              <a:t> </a:t>
            </a:r>
          </a:p>
          <a:p>
            <a:pPr algn="just" eaLnBrk="1" hangingPunct="1">
              <a:spcBef>
                <a:spcPct val="50000"/>
              </a:spcBef>
            </a:pPr>
            <a:r>
              <a:rPr lang="en-GB" sz="2000" smtClean="0"/>
              <a:t>2 years transition period, ending by 31 December 2008, for the implementation of the article 5 paragraph 5 regarding the collection target of 4 kg WEEE/inhabitant and year;</a:t>
            </a:r>
          </a:p>
          <a:p>
            <a:pPr algn="just" eaLnBrk="1" hangingPunct="1">
              <a:spcBef>
                <a:spcPct val="30000"/>
              </a:spcBef>
            </a:pPr>
            <a:r>
              <a:rPr lang="en-GB" sz="2000" smtClean="0"/>
              <a:t>2 years transition period, ending by 31 December 2008,</a:t>
            </a:r>
            <a:r>
              <a:rPr lang="en-GB" sz="2000" b="1" smtClean="0"/>
              <a:t> </a:t>
            </a:r>
            <a:r>
              <a:rPr lang="en-GB" sz="2000" smtClean="0"/>
              <a:t>for the implementation of the article 7.2 regarding recycling and recovery targets.</a:t>
            </a:r>
            <a:r>
              <a:rPr lang="en-GB" sz="1800" smtClean="0"/>
              <a:t> </a:t>
            </a:r>
          </a:p>
          <a:p>
            <a:pPr algn="just" eaLnBrk="1" hangingPunct="1">
              <a:spcBef>
                <a:spcPct val="30000"/>
              </a:spcBef>
            </a:pPr>
            <a:endParaRPr lang="en-GB" sz="1800" smtClean="0"/>
          </a:p>
          <a:p>
            <a:pPr algn="just" eaLnBrk="1" hangingPunct="1">
              <a:spcBef>
                <a:spcPct val="30000"/>
              </a:spcBef>
              <a:buFont typeface="Arial" charset="0"/>
              <a:buNone/>
            </a:pPr>
            <a:r>
              <a:rPr lang="en-US" sz="2400" smtClean="0">
                <a:solidFill>
                  <a:srgbClr val="FF0000"/>
                </a:solidFill>
              </a:rPr>
              <a:t>Request accepted.</a:t>
            </a:r>
            <a:r>
              <a:rPr lang="en-US" sz="2000" smtClean="0">
                <a:solidFill>
                  <a:srgbClr val="FF0000"/>
                </a:solidFill>
              </a:rPr>
              <a:t> </a:t>
            </a:r>
            <a:r>
              <a:rPr lang="en-GB" sz="2000" smtClean="0"/>
              <a:t>Romania committed itself to meet 50% of the targets of both Article 5(5) and 7(2) by the date of accession, and 75% of them by the end of 2007.</a:t>
            </a:r>
            <a:r>
              <a:rPr lang="en-US" sz="2000" smtClean="0"/>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a:xfrm>
            <a:off x="468313" y="260350"/>
            <a:ext cx="8229600" cy="1143000"/>
          </a:xfrm>
        </p:spPr>
        <p:txBody>
          <a:bodyPr/>
          <a:lstStyle/>
          <a:p>
            <a:pPr eaLnBrk="1" hangingPunct="1">
              <a:defRPr/>
            </a:pPr>
            <a:r>
              <a:rPr lang="en-GB" b="1" smtClean="0">
                <a:effectLst>
                  <a:outerShdw blurRad="38100" dist="38100" dir="2700000" algn="tl">
                    <a:srgbClr val="C0C0C0"/>
                  </a:outerShdw>
                </a:effectLst>
              </a:rPr>
              <a:t>Water quality (1)</a:t>
            </a:r>
            <a:endParaRPr lang="en-US" b="1" smtClean="0">
              <a:effectLst>
                <a:outerShdw blurRad="38100" dist="38100" dir="2700000" algn="tl">
                  <a:srgbClr val="C0C0C0"/>
                </a:outerShdw>
              </a:effectLst>
            </a:endParaRPr>
          </a:p>
        </p:txBody>
      </p:sp>
      <p:sp>
        <p:nvSpPr>
          <p:cNvPr id="26626" name="Rectangle 3"/>
          <p:cNvSpPr>
            <a:spLocks noGrp="1"/>
          </p:cNvSpPr>
          <p:nvPr>
            <p:ph type="body" idx="4294967295"/>
          </p:nvPr>
        </p:nvSpPr>
        <p:spPr/>
        <p:txBody>
          <a:bodyPr/>
          <a:lstStyle/>
          <a:p>
            <a:pPr algn="just" eaLnBrk="1" hangingPunct="1">
              <a:lnSpc>
                <a:spcPct val="80000"/>
              </a:lnSpc>
              <a:spcBef>
                <a:spcPct val="40000"/>
              </a:spcBef>
              <a:buFont typeface="Arial" charset="0"/>
              <a:buNone/>
            </a:pPr>
            <a:r>
              <a:rPr lang="en-GB" sz="2000" b="1" smtClean="0"/>
              <a:t>Council Directive No 91/271/EEC </a:t>
            </a:r>
            <a:r>
              <a:rPr lang="en-GB" sz="2000" smtClean="0"/>
              <a:t>concerning urban wastewater treatment, Romania requested a transition period:</a:t>
            </a:r>
          </a:p>
          <a:p>
            <a:pPr algn="just" eaLnBrk="1" hangingPunct="1">
              <a:lnSpc>
                <a:spcPct val="80000"/>
              </a:lnSpc>
              <a:spcBef>
                <a:spcPct val="40000"/>
              </a:spcBef>
            </a:pPr>
            <a:r>
              <a:rPr lang="en-GB" sz="2000" smtClean="0"/>
              <a:t>until 31 December 2015 for agglomerations with over 10,000 population equivalent </a:t>
            </a:r>
          </a:p>
          <a:p>
            <a:pPr algn="just" eaLnBrk="1" hangingPunct="1">
              <a:lnSpc>
                <a:spcPct val="80000"/>
              </a:lnSpc>
              <a:spcBef>
                <a:spcPct val="40000"/>
              </a:spcBef>
            </a:pPr>
            <a:r>
              <a:rPr lang="en-GB" sz="2000" smtClean="0"/>
              <a:t>until 31 December 2020 for agglomerations with 2,000 to 10,000 population equivalent.</a:t>
            </a:r>
            <a:r>
              <a:rPr lang="en-US" sz="2000" smtClean="0"/>
              <a:t> </a:t>
            </a:r>
          </a:p>
          <a:p>
            <a:pPr algn="just" eaLnBrk="1" hangingPunct="1">
              <a:lnSpc>
                <a:spcPct val="80000"/>
              </a:lnSpc>
              <a:spcBef>
                <a:spcPct val="40000"/>
              </a:spcBef>
              <a:buFont typeface="Arial" charset="0"/>
              <a:buNone/>
            </a:pPr>
            <a:endParaRPr lang="en-US" sz="2000" smtClean="0"/>
          </a:p>
          <a:p>
            <a:pPr algn="just" eaLnBrk="1" hangingPunct="1">
              <a:lnSpc>
                <a:spcPct val="80000"/>
              </a:lnSpc>
              <a:spcBef>
                <a:spcPct val="40000"/>
              </a:spcBef>
              <a:buFont typeface="Arial" charset="0"/>
              <a:buNone/>
            </a:pPr>
            <a:r>
              <a:rPr lang="en-GB" sz="2400" smtClean="0"/>
              <a:t>Transitional period </a:t>
            </a:r>
            <a:r>
              <a:rPr lang="en-GB" sz="2400" smtClean="0">
                <a:solidFill>
                  <a:srgbClr val="FF0000"/>
                </a:solidFill>
              </a:rPr>
              <a:t>accepted:</a:t>
            </a:r>
          </a:p>
          <a:p>
            <a:pPr algn="just" eaLnBrk="1" hangingPunct="1">
              <a:lnSpc>
                <a:spcPct val="80000"/>
              </a:lnSpc>
              <a:spcBef>
                <a:spcPct val="40000"/>
              </a:spcBef>
            </a:pPr>
            <a:r>
              <a:rPr lang="en-GB" sz="2000" smtClean="0"/>
              <a:t>until </a:t>
            </a:r>
            <a:r>
              <a:rPr lang="en-GB" sz="2000" smtClean="0">
                <a:solidFill>
                  <a:srgbClr val="FF0000"/>
                </a:solidFill>
              </a:rPr>
              <a:t>31 December 2013</a:t>
            </a:r>
            <a:r>
              <a:rPr lang="en-GB" sz="2000" smtClean="0"/>
              <a:t> for agglomerations with over 10,000 population equivalent </a:t>
            </a:r>
          </a:p>
          <a:p>
            <a:pPr algn="just" eaLnBrk="1" hangingPunct="1">
              <a:lnSpc>
                <a:spcPct val="80000"/>
              </a:lnSpc>
              <a:spcBef>
                <a:spcPct val="40000"/>
              </a:spcBef>
            </a:pPr>
            <a:r>
              <a:rPr lang="en-GB" sz="2000" smtClean="0"/>
              <a:t>until </a:t>
            </a:r>
            <a:r>
              <a:rPr lang="en-GB" sz="2000" smtClean="0">
                <a:solidFill>
                  <a:srgbClr val="FF0000"/>
                </a:solidFill>
              </a:rPr>
              <a:t>31 December 2018</a:t>
            </a:r>
            <a:r>
              <a:rPr lang="en-GB" sz="2000" smtClean="0"/>
              <a:t> for agglomerations with 2,000 to 10,000 population equivalent.</a:t>
            </a:r>
            <a:r>
              <a:rPr lang="en-US" sz="2000" smtClean="0"/>
              <a:t> </a:t>
            </a:r>
          </a:p>
          <a:p>
            <a:pPr algn="just" eaLnBrk="1" hangingPunct="1">
              <a:lnSpc>
                <a:spcPct val="80000"/>
              </a:lnSpc>
              <a:spcBef>
                <a:spcPct val="40000"/>
              </a:spcBef>
              <a:buFont typeface="Arial" charset="0"/>
              <a:buNone/>
            </a:pPr>
            <a:r>
              <a:rPr lang="en-GB" sz="2000" smtClean="0"/>
              <a:t>Adaptations of infrastructure and the investment cost</a:t>
            </a:r>
            <a:r>
              <a:rPr lang="en-US" sz="2000" smtClean="0"/>
              <a:t> </a:t>
            </a:r>
            <a:r>
              <a:rPr lang="en-GB" sz="2000" smtClean="0"/>
              <a:t>needed</a:t>
            </a:r>
            <a:r>
              <a:rPr lang="en-GB" sz="2400" smtClean="0"/>
              <a:t> </a:t>
            </a: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idx="4294967295"/>
          </p:nvPr>
        </p:nvSpPr>
        <p:spPr/>
        <p:txBody>
          <a:bodyPr/>
          <a:lstStyle/>
          <a:p>
            <a:pPr eaLnBrk="1" hangingPunct="1">
              <a:defRPr/>
            </a:pPr>
            <a:r>
              <a:rPr lang="en-GB" b="1" smtClean="0">
                <a:effectLst>
                  <a:outerShdw blurRad="38100" dist="38100" dir="2700000" algn="tl">
                    <a:srgbClr val="C0C0C0"/>
                  </a:outerShdw>
                </a:effectLst>
              </a:rPr>
              <a:t>Water quality (2)</a:t>
            </a:r>
            <a:endParaRPr lang="en-US" b="1" smtClean="0">
              <a:effectLst>
                <a:outerShdw blurRad="38100" dist="38100" dir="2700000" algn="tl">
                  <a:srgbClr val="C0C0C0"/>
                </a:outerShdw>
              </a:effectLst>
            </a:endParaRPr>
          </a:p>
        </p:txBody>
      </p:sp>
      <p:sp>
        <p:nvSpPr>
          <p:cNvPr id="27650" name="Rectangle 3"/>
          <p:cNvSpPr>
            <a:spLocks noGrp="1"/>
          </p:cNvSpPr>
          <p:nvPr>
            <p:ph type="body" idx="4294967295"/>
          </p:nvPr>
        </p:nvSpPr>
        <p:spPr>
          <a:xfrm>
            <a:off x="457200" y="1341438"/>
            <a:ext cx="8229600" cy="4784725"/>
          </a:xfrm>
        </p:spPr>
        <p:txBody>
          <a:bodyPr/>
          <a:lstStyle/>
          <a:p>
            <a:pPr algn="just" eaLnBrk="1" hangingPunct="1">
              <a:lnSpc>
                <a:spcPct val="80000"/>
              </a:lnSpc>
              <a:spcBef>
                <a:spcPct val="40000"/>
              </a:spcBef>
              <a:buFont typeface="Arial" charset="0"/>
              <a:buNone/>
            </a:pPr>
            <a:r>
              <a:rPr lang="en-GB" sz="2000" b="1" smtClean="0"/>
              <a:t>Council Directive No 98/83/EC </a:t>
            </a:r>
            <a:r>
              <a:rPr lang="en-GB" sz="2000" smtClean="0"/>
              <a:t>on the quality of water intended for human consumption, Romania requested a transition periods until 31 December 2010 for oxidisability in agglomerations with less than 10,000 inhabitants; </a:t>
            </a:r>
          </a:p>
          <a:p>
            <a:pPr algn="just" eaLnBrk="1" hangingPunct="1">
              <a:lnSpc>
                <a:spcPct val="80000"/>
              </a:lnSpc>
              <a:spcBef>
                <a:spcPct val="40000"/>
              </a:spcBef>
            </a:pPr>
            <a:r>
              <a:rPr lang="en-GB" sz="2000" smtClean="0"/>
              <a:t>until 31 December 2010 for oxidisability and turbidity within agglomerations of 10,000 to 100,000 inhabitants; </a:t>
            </a:r>
          </a:p>
          <a:p>
            <a:pPr algn="just" eaLnBrk="1" hangingPunct="1">
              <a:lnSpc>
                <a:spcPct val="80000"/>
              </a:lnSpc>
              <a:spcBef>
                <a:spcPct val="40000"/>
              </a:spcBef>
            </a:pPr>
            <a:r>
              <a:rPr lang="en-GB" sz="2000" smtClean="0"/>
              <a:t>until 31 December 2010 for oxidisability, ammonium, aluminium, iron, pesticides and manganese in agglomerations with more than 100,000 inhabitants; </a:t>
            </a:r>
          </a:p>
          <a:p>
            <a:pPr algn="just" eaLnBrk="1" hangingPunct="1">
              <a:lnSpc>
                <a:spcPct val="80000"/>
              </a:lnSpc>
              <a:spcBef>
                <a:spcPct val="40000"/>
              </a:spcBef>
            </a:pPr>
            <a:r>
              <a:rPr lang="en-GB" sz="2000" smtClean="0"/>
              <a:t>until 31 December 2015 for ammonium, nitrates, turbidity, aluminium, iron, lead, cadmium and pesticides within agglomerations with less than 10,000 inhabitants; </a:t>
            </a:r>
          </a:p>
          <a:p>
            <a:pPr algn="just" eaLnBrk="1" hangingPunct="1">
              <a:lnSpc>
                <a:spcPct val="80000"/>
              </a:lnSpc>
              <a:spcBef>
                <a:spcPct val="40000"/>
              </a:spcBef>
            </a:pPr>
            <a:r>
              <a:rPr lang="en-GB" sz="2000" smtClean="0"/>
              <a:t>until 31 December 2015 for ammonium, nitrates, aluminium, iron, lead, cadmium, pesticides and manganese within agglomerations of 10,000 – 100,000 inhabitants</a:t>
            </a:r>
            <a:r>
              <a:rPr lang="en-US" sz="2000" smtClean="0"/>
              <a:t> </a:t>
            </a:r>
          </a:p>
          <a:p>
            <a:pPr algn="just" eaLnBrk="1" hangingPunct="1">
              <a:lnSpc>
                <a:spcPct val="80000"/>
              </a:lnSpc>
              <a:spcBef>
                <a:spcPct val="40000"/>
              </a:spcBef>
              <a:buFont typeface="Arial" charset="0"/>
              <a:buNone/>
            </a:pPr>
            <a:endParaRPr lang="en-GB" sz="2000" smtClean="0"/>
          </a:p>
          <a:p>
            <a:pPr eaLnBrk="1" hangingPunct="1">
              <a:lnSpc>
                <a:spcPct val="90000"/>
              </a:lnSpc>
              <a:buFont typeface="Arial" charset="0"/>
              <a:buNone/>
            </a:pPr>
            <a:r>
              <a:rPr lang="en-US" sz="2400" smtClean="0">
                <a:solidFill>
                  <a:srgbClr val="FF0000"/>
                </a:solidFill>
              </a:rPr>
              <a:t>Request accepted.</a:t>
            </a:r>
            <a:r>
              <a:rPr lang="en-US" sz="1800" smtClean="0"/>
              <a:t> </a:t>
            </a:r>
            <a:r>
              <a:rPr lang="en-US" sz="2000" smtClean="0"/>
              <a:t>Implementation plan submitted.</a:t>
            </a:r>
            <a:r>
              <a:rPr lang="en-US" sz="1800" smtClean="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idx="4294967295"/>
          </p:nvPr>
        </p:nvSpPr>
        <p:spPr/>
        <p:txBody>
          <a:bodyPr/>
          <a:lstStyle/>
          <a:p>
            <a:pPr>
              <a:defRPr/>
            </a:pPr>
            <a:r>
              <a:rPr lang="en-GB" b="1" smtClean="0">
                <a:effectLst>
                  <a:outerShdw blurRad="38100" dist="38100" dir="2700000" algn="tl">
                    <a:srgbClr val="C0C0C0"/>
                  </a:outerShdw>
                </a:effectLst>
              </a:rPr>
              <a:t>Water quality (3)</a:t>
            </a:r>
            <a:endParaRPr lang="en-US" b="1" smtClean="0">
              <a:effectLst>
                <a:outerShdw blurRad="38100" dist="38100" dir="2700000" algn="tl">
                  <a:srgbClr val="C0C0C0"/>
                </a:outerShdw>
              </a:effectLst>
            </a:endParaRPr>
          </a:p>
        </p:txBody>
      </p:sp>
      <p:sp>
        <p:nvSpPr>
          <p:cNvPr id="28674" name="Rectangle 3"/>
          <p:cNvSpPr>
            <a:spLocks noGrp="1"/>
          </p:cNvSpPr>
          <p:nvPr>
            <p:ph type="body" idx="4294967295"/>
          </p:nvPr>
        </p:nvSpPr>
        <p:spPr/>
        <p:txBody>
          <a:bodyPr/>
          <a:lstStyle/>
          <a:p>
            <a:pPr algn="just" eaLnBrk="1" hangingPunct="1">
              <a:spcBef>
                <a:spcPct val="40000"/>
              </a:spcBef>
              <a:buFont typeface="Arial" charset="0"/>
              <a:buNone/>
            </a:pPr>
            <a:r>
              <a:rPr lang="en-GB" sz="2000" b="1" smtClean="0"/>
              <a:t>Council Directive No 76/464/EEC</a:t>
            </a:r>
            <a:r>
              <a:rPr lang="en-GB" sz="2000" smtClean="0"/>
              <a:t> on pollution caused by certain dangerous substances discharged into the aquatic environment of the Community (and the 7 Daughter Directives); Romania requested a transition period of </a:t>
            </a:r>
            <a:r>
              <a:rPr lang="en-US" sz="2000" smtClean="0"/>
              <a:t>3 years, ending by 31 December 2009 </a:t>
            </a:r>
            <a:r>
              <a:rPr lang="en-GB" sz="2000" smtClean="0"/>
              <a:t>for the following List I substances: </a:t>
            </a:r>
          </a:p>
          <a:p>
            <a:pPr algn="just" eaLnBrk="1" hangingPunct="1">
              <a:spcBef>
                <a:spcPct val="40000"/>
              </a:spcBef>
            </a:pPr>
            <a:r>
              <a:rPr lang="en-GB" sz="2000" smtClean="0"/>
              <a:t>hexachlorobenzene, hexachlorobutadiene, 1,2-dichloroethane, trichloroethylene and trichlorobenzene from 21 industrial installations;</a:t>
            </a:r>
          </a:p>
          <a:p>
            <a:pPr algn="just" eaLnBrk="1" hangingPunct="1">
              <a:spcBef>
                <a:spcPct val="40000"/>
              </a:spcBef>
            </a:pPr>
            <a:r>
              <a:rPr lang="en-GB" sz="2000" smtClean="0"/>
              <a:t>cadmium and mercury from 27 industrial installations; and lindane from 3 industrial installations. </a:t>
            </a:r>
          </a:p>
          <a:p>
            <a:pPr algn="just" eaLnBrk="1" hangingPunct="1">
              <a:spcBef>
                <a:spcPct val="40000"/>
              </a:spcBef>
            </a:pPr>
            <a:endParaRPr lang="en-GB" sz="2000" smtClean="0"/>
          </a:p>
          <a:p>
            <a:pPr algn="just" eaLnBrk="1" hangingPunct="1">
              <a:spcBef>
                <a:spcPct val="40000"/>
              </a:spcBef>
            </a:pPr>
            <a:endParaRPr lang="en-US" sz="2000" smtClean="0"/>
          </a:p>
          <a:p>
            <a:pPr>
              <a:buFont typeface="Arial" charset="0"/>
              <a:buNone/>
            </a:pPr>
            <a:r>
              <a:rPr lang="en-US" sz="2400" smtClean="0">
                <a:solidFill>
                  <a:srgbClr val="FF0000"/>
                </a:solidFill>
              </a:rPr>
              <a:t>Request accepted.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idx="4294967295"/>
          </p:nvPr>
        </p:nvSpPr>
        <p:spPr/>
        <p:txBody>
          <a:bodyPr/>
          <a:lstStyle/>
          <a:p>
            <a:pPr eaLnBrk="1" hangingPunct="1">
              <a:lnSpc>
                <a:spcPct val="80000"/>
              </a:lnSpc>
              <a:defRPr/>
            </a:pPr>
            <a:r>
              <a:rPr lang="en-GB" sz="4000" b="1" smtClean="0">
                <a:effectLst>
                  <a:outerShdw blurRad="38100" dist="38100" dir="2700000" algn="tl">
                    <a:srgbClr val="C0C0C0"/>
                  </a:outerShdw>
                </a:effectLst>
              </a:rPr>
              <a:t>Industrial pollution control and risk management (1)</a:t>
            </a:r>
            <a:endParaRPr lang="en-US" sz="4000" b="1" smtClean="0">
              <a:effectLst>
                <a:outerShdw blurRad="38100" dist="38100" dir="2700000" algn="tl">
                  <a:srgbClr val="C0C0C0"/>
                </a:outerShdw>
              </a:effectLst>
            </a:endParaRPr>
          </a:p>
        </p:txBody>
      </p:sp>
      <p:sp>
        <p:nvSpPr>
          <p:cNvPr id="29698" name="Rectangle 3"/>
          <p:cNvSpPr>
            <a:spLocks noGrp="1"/>
          </p:cNvSpPr>
          <p:nvPr>
            <p:ph type="body" idx="4294967295"/>
          </p:nvPr>
        </p:nvSpPr>
        <p:spPr/>
        <p:txBody>
          <a:bodyPr/>
          <a:lstStyle/>
          <a:p>
            <a:pPr algn="just" eaLnBrk="1" hangingPunct="1">
              <a:lnSpc>
                <a:spcPct val="95000"/>
              </a:lnSpc>
              <a:spcBef>
                <a:spcPct val="40000"/>
              </a:spcBef>
              <a:buFont typeface="Arial" charset="0"/>
              <a:buNone/>
            </a:pPr>
            <a:r>
              <a:rPr lang="en-GB" sz="2000" b="1" smtClean="0"/>
              <a:t>Council Directive No 96/61/EC</a:t>
            </a:r>
            <a:r>
              <a:rPr lang="en-GB" sz="2000" smtClean="0"/>
              <a:t> concerning integrated pollution prevention and control (IPPC); Romania requested a transition period of 8 years, until 2015, as follows:</a:t>
            </a:r>
          </a:p>
          <a:p>
            <a:pPr algn="just" eaLnBrk="1" hangingPunct="1">
              <a:lnSpc>
                <a:spcPct val="95000"/>
              </a:lnSpc>
              <a:spcBef>
                <a:spcPct val="40000"/>
              </a:spcBef>
            </a:pPr>
            <a:r>
              <a:rPr lang="en-GB" sz="2000" smtClean="0"/>
              <a:t>for 3 installations until 31 December 2008</a:t>
            </a:r>
          </a:p>
          <a:p>
            <a:pPr algn="just" eaLnBrk="1" hangingPunct="1">
              <a:lnSpc>
                <a:spcPct val="95000"/>
              </a:lnSpc>
              <a:spcBef>
                <a:spcPct val="15000"/>
              </a:spcBef>
            </a:pPr>
            <a:r>
              <a:rPr lang="en-GB" sz="2000" smtClean="0"/>
              <a:t>for 16 installations until 31 December 2009</a:t>
            </a:r>
          </a:p>
          <a:p>
            <a:pPr algn="just" eaLnBrk="1" hangingPunct="1">
              <a:lnSpc>
                <a:spcPct val="95000"/>
              </a:lnSpc>
              <a:spcBef>
                <a:spcPct val="15000"/>
              </a:spcBef>
            </a:pPr>
            <a:r>
              <a:rPr lang="en-GB" sz="2000" smtClean="0"/>
              <a:t>for 29 installations until 31 December 2010</a:t>
            </a:r>
          </a:p>
          <a:p>
            <a:pPr algn="just" eaLnBrk="1" hangingPunct="1">
              <a:lnSpc>
                <a:spcPct val="95000"/>
              </a:lnSpc>
              <a:spcBef>
                <a:spcPct val="15000"/>
              </a:spcBef>
            </a:pPr>
            <a:r>
              <a:rPr lang="en-GB" sz="2000" smtClean="0"/>
              <a:t>for 27 installations until 31 December 2011</a:t>
            </a:r>
          </a:p>
          <a:p>
            <a:pPr algn="just" eaLnBrk="1" hangingPunct="1">
              <a:lnSpc>
                <a:spcPct val="95000"/>
              </a:lnSpc>
              <a:spcBef>
                <a:spcPct val="15000"/>
              </a:spcBef>
            </a:pPr>
            <a:r>
              <a:rPr lang="en-GB" sz="2000" smtClean="0"/>
              <a:t>for 23 installations until 31 December 2012</a:t>
            </a:r>
          </a:p>
          <a:p>
            <a:pPr algn="just" eaLnBrk="1" hangingPunct="1">
              <a:lnSpc>
                <a:spcPct val="95000"/>
              </a:lnSpc>
              <a:spcBef>
                <a:spcPct val="15000"/>
              </a:spcBef>
            </a:pPr>
            <a:r>
              <a:rPr lang="en-GB" sz="2000" smtClean="0"/>
              <a:t>for 13 installations until 31 December 2013</a:t>
            </a:r>
          </a:p>
          <a:p>
            <a:pPr algn="just" eaLnBrk="1" hangingPunct="1">
              <a:lnSpc>
                <a:spcPct val="95000"/>
              </a:lnSpc>
              <a:spcBef>
                <a:spcPct val="15000"/>
              </a:spcBef>
            </a:pPr>
            <a:r>
              <a:rPr lang="en-GB" sz="2000" smtClean="0"/>
              <a:t>for 70 installations until 31 December 2014 </a:t>
            </a:r>
          </a:p>
          <a:p>
            <a:pPr algn="just" eaLnBrk="1" hangingPunct="1">
              <a:lnSpc>
                <a:spcPct val="95000"/>
              </a:lnSpc>
              <a:spcBef>
                <a:spcPct val="15000"/>
              </a:spcBef>
            </a:pPr>
            <a:r>
              <a:rPr lang="en-GB" sz="2000" smtClean="0"/>
              <a:t>for 14 installations until 31 December 2015</a:t>
            </a:r>
            <a:endParaRPr lang="en-US" sz="2000" smtClean="0"/>
          </a:p>
          <a:p>
            <a:pPr eaLnBrk="1" hangingPunct="1"/>
            <a:endParaRPr lang="en-US" sz="2000" smtClean="0"/>
          </a:p>
          <a:p>
            <a:pPr eaLnBrk="1" hangingPunct="1">
              <a:buFont typeface="Arial" charset="0"/>
              <a:buNone/>
            </a:pPr>
            <a:r>
              <a:rPr lang="en-US" sz="2400" smtClean="0">
                <a:solidFill>
                  <a:srgbClr val="FF0000"/>
                </a:solidFill>
              </a:rPr>
              <a:t>Request accepted.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idx="4294967295"/>
          </p:nvPr>
        </p:nvSpPr>
        <p:spPr/>
        <p:txBody>
          <a:bodyPr/>
          <a:lstStyle/>
          <a:p>
            <a:pPr eaLnBrk="1" hangingPunct="1">
              <a:lnSpc>
                <a:spcPct val="80000"/>
              </a:lnSpc>
              <a:defRPr/>
            </a:pPr>
            <a:r>
              <a:rPr lang="en-GB" sz="4000" b="1" smtClean="0">
                <a:effectLst>
                  <a:outerShdw blurRad="38100" dist="38100" dir="2700000" algn="tl">
                    <a:srgbClr val="C0C0C0"/>
                  </a:outerShdw>
                </a:effectLst>
              </a:rPr>
              <a:t>Industrial pollution control and risk management (2)</a:t>
            </a:r>
            <a:endParaRPr lang="en-US" sz="4000" b="1" smtClean="0">
              <a:effectLst>
                <a:outerShdw blurRad="38100" dist="38100" dir="2700000" algn="tl">
                  <a:srgbClr val="C0C0C0"/>
                </a:outerShdw>
              </a:effectLst>
            </a:endParaRPr>
          </a:p>
        </p:txBody>
      </p:sp>
      <p:sp>
        <p:nvSpPr>
          <p:cNvPr id="30722" name="Rectangle 3"/>
          <p:cNvSpPr>
            <a:spLocks noGrp="1"/>
          </p:cNvSpPr>
          <p:nvPr>
            <p:ph type="body" idx="4294967295"/>
          </p:nvPr>
        </p:nvSpPr>
        <p:spPr>
          <a:xfrm>
            <a:off x="457200" y="1916113"/>
            <a:ext cx="8229600" cy="4210050"/>
          </a:xfrm>
        </p:spPr>
        <p:txBody>
          <a:bodyPr/>
          <a:lstStyle/>
          <a:p>
            <a:pPr algn="just" eaLnBrk="1" hangingPunct="1">
              <a:lnSpc>
                <a:spcPct val="95000"/>
              </a:lnSpc>
              <a:spcBef>
                <a:spcPct val="40000"/>
              </a:spcBef>
              <a:buFont typeface="Arial" charset="0"/>
              <a:buNone/>
            </a:pPr>
            <a:r>
              <a:rPr lang="en-GB" sz="1800" b="1" smtClean="0"/>
              <a:t>Council Directive No 2001/80/EC</a:t>
            </a:r>
            <a:r>
              <a:rPr lang="en-GB" sz="1800" smtClean="0"/>
              <a:t>  on the limitation of emissions of certain pollutants into the air from large combustion plants (LCP); Romania requested transitional measures: </a:t>
            </a:r>
          </a:p>
          <a:p>
            <a:pPr algn="just" eaLnBrk="1" hangingPunct="1">
              <a:lnSpc>
                <a:spcPct val="95000"/>
              </a:lnSpc>
              <a:spcBef>
                <a:spcPct val="40000"/>
              </a:spcBef>
            </a:pPr>
            <a:r>
              <a:rPr lang="en-GB" sz="1800" smtClean="0"/>
              <a:t>until 31 December 2013 for implementation regarding the emission limit values of SO2 for 34 existing plants, of NOx for 64 existing plants and of dust for 22 existing plants.</a:t>
            </a:r>
          </a:p>
          <a:p>
            <a:pPr algn="just" eaLnBrk="1" hangingPunct="1">
              <a:lnSpc>
                <a:spcPct val="95000"/>
              </a:lnSpc>
              <a:spcBef>
                <a:spcPct val="40000"/>
              </a:spcBef>
            </a:pPr>
            <a:r>
              <a:rPr lang="en-GB" sz="1800" smtClean="0"/>
              <a:t>until 31 December 2017 for NOx limit value for 6 plants. </a:t>
            </a:r>
            <a:endParaRPr lang="en-US" sz="1800" smtClean="0"/>
          </a:p>
          <a:p>
            <a:pPr eaLnBrk="1" hangingPunct="1">
              <a:lnSpc>
                <a:spcPct val="90000"/>
              </a:lnSpc>
              <a:buFont typeface="Arial" charset="0"/>
              <a:buNone/>
            </a:pPr>
            <a:endParaRPr lang="en-US" sz="1800" smtClean="0"/>
          </a:p>
          <a:p>
            <a:pPr algn="just" eaLnBrk="1" hangingPunct="1">
              <a:lnSpc>
                <a:spcPct val="90000"/>
              </a:lnSpc>
              <a:buFont typeface="Arial" charset="0"/>
              <a:buNone/>
            </a:pPr>
            <a:r>
              <a:rPr lang="en-US" sz="2000" smtClean="0">
                <a:solidFill>
                  <a:srgbClr val="FF0000"/>
                </a:solidFill>
              </a:rPr>
              <a:t>Request accepted. </a:t>
            </a:r>
            <a:r>
              <a:rPr lang="en-GB" sz="2000" smtClean="0"/>
              <a:t>Romania had to present to the Commission, by 1 January 2011, an updated plan, including an investment plan, for the gradual alignment of the remaining non-compliant plants with clearly defined stages for the application of the </a:t>
            </a:r>
            <a:r>
              <a:rPr lang="en-GB" sz="2000" i="1" smtClean="0"/>
              <a:t>acquis.</a:t>
            </a:r>
            <a:r>
              <a:rPr lang="en-US" sz="2400" smtClean="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idx="4294967295"/>
          </p:nvPr>
        </p:nvSpPr>
        <p:spPr/>
        <p:txBody>
          <a:bodyPr/>
          <a:lstStyle/>
          <a:p>
            <a:pPr eaLnBrk="1" hangingPunct="1"/>
            <a:endParaRPr lang="en-US" smtClean="0"/>
          </a:p>
        </p:txBody>
      </p:sp>
      <p:sp>
        <p:nvSpPr>
          <p:cNvPr id="31746" name="Rectangle 3"/>
          <p:cNvSpPr>
            <a:spLocks noGrp="1"/>
          </p:cNvSpPr>
          <p:nvPr>
            <p:ph type="body" idx="4294967295"/>
          </p:nvPr>
        </p:nvSpPr>
        <p:spPr/>
        <p:txBody>
          <a:bodyPr/>
          <a:lstStyle/>
          <a:p>
            <a:pPr eaLnBrk="1" hangingPunct="1">
              <a:buFont typeface="Arial" charset="0"/>
              <a:buNone/>
            </a:pPr>
            <a:r>
              <a:rPr lang="en-US" smtClean="0"/>
              <a:t>Thank you for your attention!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idx="4294967295"/>
          </p:nvPr>
        </p:nvSpPr>
        <p:spPr/>
        <p:txBody>
          <a:bodyPr/>
          <a:lstStyle/>
          <a:p>
            <a:pPr eaLnBrk="1" hangingPunct="1">
              <a:defRPr/>
            </a:pPr>
            <a:r>
              <a:rPr lang="en-US" b="1" smtClean="0">
                <a:effectLst>
                  <a:outerShdw blurRad="38100" dist="38100" dir="2700000" algn="tl">
                    <a:srgbClr val="C0C0C0"/>
                  </a:outerShdw>
                </a:effectLst>
              </a:rPr>
              <a:t>Definitions</a:t>
            </a:r>
          </a:p>
        </p:txBody>
      </p:sp>
      <p:sp>
        <p:nvSpPr>
          <p:cNvPr id="15362" name="Rectangle 3"/>
          <p:cNvSpPr>
            <a:spLocks noGrp="1"/>
          </p:cNvSpPr>
          <p:nvPr>
            <p:ph type="body" idx="4294967295"/>
          </p:nvPr>
        </p:nvSpPr>
        <p:spPr/>
        <p:txBody>
          <a:bodyPr/>
          <a:lstStyle/>
          <a:p>
            <a:pPr eaLnBrk="1" hangingPunct="1">
              <a:lnSpc>
                <a:spcPct val="90000"/>
              </a:lnSpc>
            </a:pPr>
            <a:r>
              <a:rPr lang="en-US" sz="2400" b="1" smtClean="0"/>
              <a:t>Transition period</a:t>
            </a:r>
            <a:r>
              <a:rPr lang="en-US" sz="2400" smtClean="0"/>
              <a:t> is a negotiated number of years during which the EU obligations do not apply (temporary exemption from implementation of the </a:t>
            </a:r>
            <a:r>
              <a:rPr lang="en-US" sz="2400" i="1" smtClean="0"/>
              <a:t>acquis</a:t>
            </a:r>
            <a:r>
              <a:rPr lang="en-US" sz="2400" smtClean="0"/>
              <a:t>). It is</a:t>
            </a:r>
            <a:r>
              <a:rPr lang="en-US" sz="2800" smtClean="0"/>
              <a:t> </a:t>
            </a:r>
            <a:r>
              <a:rPr lang="en-US" sz="2400" smtClean="0"/>
              <a:t>limited in time and scope, and accompanied by a plan with clear defined stages for application of the acquis.</a:t>
            </a:r>
          </a:p>
          <a:p>
            <a:pPr algn="just" eaLnBrk="1" hangingPunct="1">
              <a:lnSpc>
                <a:spcPct val="90000"/>
              </a:lnSpc>
              <a:spcBef>
                <a:spcPct val="40000"/>
              </a:spcBef>
            </a:pPr>
            <a:r>
              <a:rPr lang="en-US" sz="2400" b="1" smtClean="0"/>
              <a:t>Derogations</a:t>
            </a:r>
            <a:r>
              <a:rPr lang="en-US" sz="2400" smtClean="0"/>
              <a:t>: imply that a rule is not binding for a certain country. For certain countries there are derogations from parts of the treaties. There are also “opt-outs” from parts of the adopted policies. They are not popular as the Commission wants laws to be identical across EU.</a:t>
            </a:r>
          </a:p>
          <a:p>
            <a:pPr algn="just" eaLnBrk="1" hangingPunct="1">
              <a:lnSpc>
                <a:spcPct val="90000"/>
              </a:lnSpc>
            </a:pPr>
            <a:r>
              <a:rPr lang="en-US" sz="2400" b="1" smtClean="0"/>
              <a:t>Technical arrangements</a:t>
            </a:r>
            <a:r>
              <a:rPr lang="en-US" sz="2400" smtClean="0"/>
              <a:t> are generally undertaken by the Commission and do not give rise to problems.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idx="4294967295"/>
          </p:nvPr>
        </p:nvSpPr>
        <p:spPr/>
        <p:txBody>
          <a:bodyPr/>
          <a:lstStyle/>
          <a:p>
            <a:pPr eaLnBrk="1" hangingPunct="1">
              <a:defRPr/>
            </a:pPr>
            <a:r>
              <a:rPr lang="en-US" b="1" smtClean="0">
                <a:effectLst>
                  <a:outerShdw blurRad="38100" dist="38100" dir="2700000" algn="tl">
                    <a:srgbClr val="C0C0C0"/>
                  </a:outerShdw>
                </a:effectLst>
              </a:rPr>
              <a:t>General considerations (1)</a:t>
            </a:r>
          </a:p>
        </p:txBody>
      </p:sp>
      <p:sp>
        <p:nvSpPr>
          <p:cNvPr id="16386" name="Rectangle 3"/>
          <p:cNvSpPr>
            <a:spLocks noGrp="1"/>
          </p:cNvSpPr>
          <p:nvPr>
            <p:ph type="body" idx="4294967295"/>
          </p:nvPr>
        </p:nvSpPr>
        <p:spPr/>
        <p:txBody>
          <a:bodyPr/>
          <a:lstStyle/>
          <a:p>
            <a:pPr eaLnBrk="1" hangingPunct="1">
              <a:lnSpc>
                <a:spcPct val="80000"/>
              </a:lnSpc>
              <a:buFont typeface="Arial" charset="0"/>
              <a:buNone/>
            </a:pPr>
            <a:r>
              <a:rPr lang="en-US" sz="2200" smtClean="0"/>
              <a:t>Transitional periods and derogations are established:</a:t>
            </a:r>
          </a:p>
          <a:p>
            <a:pPr eaLnBrk="1" hangingPunct="1">
              <a:lnSpc>
                <a:spcPct val="80000"/>
              </a:lnSpc>
            </a:pPr>
            <a:r>
              <a:rPr lang="en-US" sz="2200" smtClean="0"/>
              <a:t>to allow the economy of the candidate country to adjust to the membership conditions (increased competitive pressure, new rules to comply with);</a:t>
            </a:r>
          </a:p>
          <a:p>
            <a:pPr eaLnBrk="1" hangingPunct="1">
              <a:lnSpc>
                <a:spcPct val="80000"/>
              </a:lnSpc>
            </a:pPr>
            <a:r>
              <a:rPr lang="en-US" sz="2200" smtClean="0"/>
              <a:t>to allow the public administration of the prospective member to import and implement the new rules and regulations into domestic legislation (the implementation of the </a:t>
            </a:r>
            <a:r>
              <a:rPr lang="en-US" sz="2200" i="1" smtClean="0"/>
              <a:t>acquis </a:t>
            </a:r>
            <a:r>
              <a:rPr lang="en-US" sz="2200" smtClean="0"/>
              <a:t>requires the setting up the administrative apparatus, the creation of new national and/or local agencies and procedures) </a:t>
            </a:r>
          </a:p>
          <a:p>
            <a:pPr eaLnBrk="1" hangingPunct="1">
              <a:lnSpc>
                <a:spcPct val="80000"/>
              </a:lnSpc>
            </a:pPr>
            <a:r>
              <a:rPr lang="en-US" sz="2200" smtClean="0"/>
              <a:t>sometimes it is technically difficult or impossible to apply the </a:t>
            </a:r>
            <a:r>
              <a:rPr lang="en-US" sz="2200" i="1" smtClean="0"/>
              <a:t>acquis </a:t>
            </a:r>
            <a:r>
              <a:rPr lang="en-US" sz="2200" smtClean="0"/>
              <a:t>right from the moment of accession </a:t>
            </a:r>
          </a:p>
          <a:p>
            <a:pPr eaLnBrk="1" hangingPunct="1">
              <a:lnSpc>
                <a:spcPct val="80000"/>
              </a:lnSpc>
            </a:pPr>
            <a:r>
              <a:rPr lang="en-US" sz="2200" smtClean="0"/>
              <a:t>to mitigate the impact of systemic change;</a:t>
            </a:r>
          </a:p>
          <a:p>
            <a:pPr eaLnBrk="1" hangingPunct="1">
              <a:lnSpc>
                <a:spcPct val="80000"/>
              </a:lnSpc>
            </a:pPr>
            <a:r>
              <a:rPr lang="en-US" sz="2200" smtClean="0"/>
              <a:t>to protect the higher standards existing in the candidate countries;</a:t>
            </a:r>
          </a:p>
          <a:p>
            <a:pPr eaLnBrk="1" hangingPunct="1">
              <a:lnSpc>
                <a:spcPct val="80000"/>
              </a:lnSpc>
            </a:pPr>
            <a:r>
              <a:rPr lang="en-US" sz="2200" smtClean="0"/>
              <a:t>due to major financial concerns.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p:txBody>
          <a:bodyPr/>
          <a:lstStyle/>
          <a:p>
            <a:pPr eaLnBrk="1" hangingPunct="1">
              <a:defRPr/>
            </a:pPr>
            <a:r>
              <a:rPr lang="en-US" b="1" smtClean="0">
                <a:effectLst>
                  <a:outerShdw blurRad="38100" dist="38100" dir="2700000" algn="tl">
                    <a:srgbClr val="C0C0C0"/>
                  </a:outerShdw>
                </a:effectLst>
              </a:rPr>
              <a:t>General considerations (2)</a:t>
            </a:r>
          </a:p>
        </p:txBody>
      </p:sp>
      <p:sp>
        <p:nvSpPr>
          <p:cNvPr id="17410" name="Rectangle 3"/>
          <p:cNvSpPr>
            <a:spLocks noGrp="1"/>
          </p:cNvSpPr>
          <p:nvPr>
            <p:ph type="body" idx="4294967295"/>
          </p:nvPr>
        </p:nvSpPr>
        <p:spPr/>
        <p:txBody>
          <a:bodyPr/>
          <a:lstStyle/>
          <a:p>
            <a:pPr algn="just" eaLnBrk="1" hangingPunct="1">
              <a:lnSpc>
                <a:spcPct val="90000"/>
              </a:lnSpc>
              <a:buFont typeface="Arial" charset="0"/>
              <a:buNone/>
            </a:pPr>
            <a:r>
              <a:rPr lang="en-US" sz="2000" smtClean="0"/>
              <a:t>Transitions and derogations:</a:t>
            </a:r>
          </a:p>
          <a:p>
            <a:pPr algn="just" eaLnBrk="1" hangingPunct="1">
              <a:lnSpc>
                <a:spcPct val="90000"/>
              </a:lnSpc>
            </a:pPr>
            <a:r>
              <a:rPr lang="en-US" sz="2000" smtClean="0"/>
              <a:t>Are generally sought after when a country expects to have difficulties in implementing the </a:t>
            </a:r>
            <a:r>
              <a:rPr lang="en-US" sz="2000" i="1" smtClean="0"/>
              <a:t>acquis</a:t>
            </a:r>
            <a:r>
              <a:rPr lang="en-US" sz="2000" smtClean="0"/>
              <a:t> (political, social or economic issues).</a:t>
            </a:r>
          </a:p>
          <a:p>
            <a:pPr algn="just" eaLnBrk="1" hangingPunct="1">
              <a:lnSpc>
                <a:spcPct val="90000"/>
              </a:lnSpc>
            </a:pPr>
            <a:r>
              <a:rPr lang="en-US" sz="2000" smtClean="0"/>
              <a:t>Requests for transitional measures need to be justified by detailed implementation plans ensuring that compliance with the </a:t>
            </a:r>
            <a:r>
              <a:rPr lang="en-US" sz="2000" i="1" smtClean="0"/>
              <a:t>acquis </a:t>
            </a:r>
            <a:r>
              <a:rPr lang="en-US" sz="2000" smtClean="0"/>
              <a:t>will be reached, </a:t>
            </a:r>
          </a:p>
          <a:p>
            <a:pPr algn="just" eaLnBrk="1" hangingPunct="1">
              <a:lnSpc>
                <a:spcPct val="90000"/>
              </a:lnSpc>
            </a:pPr>
            <a:r>
              <a:rPr lang="en-US" sz="2000" smtClean="0"/>
              <a:t>Both the requests and implementation plans should be accompanied by a timetable for the progressive achievement of full compliance; with binding intermediate targets to be closely monitored by the Commission and by the Member States</a:t>
            </a:r>
          </a:p>
          <a:p>
            <a:pPr algn="just" eaLnBrk="1" hangingPunct="1">
              <a:lnSpc>
                <a:spcPct val="90000"/>
              </a:lnSpc>
            </a:pPr>
            <a:r>
              <a:rPr lang="en-US" sz="2000" smtClean="0"/>
              <a:t>The EU itself may request a gradual introduction of the new Member States into the Community programs as well as an incremental application of its laws in order for the Community to be able to adjust at its turn to the enlargement.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idx="4294967295"/>
          </p:nvPr>
        </p:nvSpPr>
        <p:spPr/>
        <p:txBody>
          <a:bodyPr/>
          <a:lstStyle/>
          <a:p>
            <a:pPr eaLnBrk="1" hangingPunct="1">
              <a:defRPr/>
            </a:pPr>
            <a:r>
              <a:rPr lang="en-US" b="1" smtClean="0">
                <a:effectLst>
                  <a:outerShdw blurRad="38100" dist="38100" dir="2700000" algn="tl">
                    <a:srgbClr val="C0C0C0"/>
                  </a:outerShdw>
                </a:effectLst>
              </a:rPr>
              <a:t>Derogations</a:t>
            </a:r>
          </a:p>
        </p:txBody>
      </p:sp>
      <p:sp>
        <p:nvSpPr>
          <p:cNvPr id="18434" name="Rectangle 3"/>
          <p:cNvSpPr>
            <a:spLocks noGrp="1"/>
          </p:cNvSpPr>
          <p:nvPr>
            <p:ph type="body" idx="4294967295"/>
          </p:nvPr>
        </p:nvSpPr>
        <p:spPr/>
        <p:txBody>
          <a:bodyPr/>
          <a:lstStyle/>
          <a:p>
            <a:pPr algn="just" eaLnBrk="1" hangingPunct="1">
              <a:lnSpc>
                <a:spcPct val="90000"/>
              </a:lnSpc>
              <a:buFont typeface="Arial" charset="0"/>
              <a:buNone/>
            </a:pPr>
            <a:r>
              <a:rPr lang="en-US" sz="2800" smtClean="0"/>
              <a:t>Most derogations granted by the EU are temporary:</a:t>
            </a:r>
          </a:p>
          <a:p>
            <a:pPr algn="just" eaLnBrk="1" hangingPunct="1">
              <a:lnSpc>
                <a:spcPct val="90000"/>
              </a:lnSpc>
            </a:pPr>
            <a:r>
              <a:rPr lang="en-US" sz="2800" smtClean="0"/>
              <a:t>Not pre-determined (in terms of length);</a:t>
            </a:r>
          </a:p>
          <a:p>
            <a:pPr algn="just" eaLnBrk="1" hangingPunct="1">
              <a:lnSpc>
                <a:spcPct val="90000"/>
              </a:lnSpc>
              <a:spcBef>
                <a:spcPct val="10000"/>
              </a:spcBef>
            </a:pPr>
            <a:r>
              <a:rPr lang="en-US" sz="2800" smtClean="0"/>
              <a:t>May be granted for a fixed and short period of time (no formula for what fixed and/or short represents);</a:t>
            </a:r>
          </a:p>
          <a:p>
            <a:pPr algn="just" eaLnBrk="1" hangingPunct="1">
              <a:lnSpc>
                <a:spcPct val="90000"/>
              </a:lnSpc>
              <a:spcBef>
                <a:spcPct val="10000"/>
              </a:spcBef>
            </a:pPr>
            <a:r>
              <a:rPr lang="en-US" sz="2800" smtClean="0"/>
              <a:t>Length varies in relation to the adjustment having to be made (estimated difficulty and extent);</a:t>
            </a:r>
          </a:p>
          <a:p>
            <a:pPr algn="just" eaLnBrk="1" hangingPunct="1">
              <a:lnSpc>
                <a:spcPct val="90000"/>
              </a:lnSpc>
              <a:spcBef>
                <a:spcPct val="10000"/>
              </a:spcBef>
            </a:pPr>
            <a:r>
              <a:rPr lang="en-US" sz="2800" smtClean="0"/>
              <a:t>If necessary, some derogations may be prolonged;</a:t>
            </a:r>
          </a:p>
          <a:p>
            <a:pPr algn="just" eaLnBrk="1" hangingPunct="1">
              <a:lnSpc>
                <a:spcPct val="90000"/>
              </a:lnSpc>
              <a:buFont typeface="Arial" charset="0"/>
              <a:buNone/>
            </a:pPr>
            <a:r>
              <a:rPr lang="en-US" sz="2800" smtClean="0"/>
              <a:t>The derogations are defined in terms of products, sectors, standards, factors of production, tax measures, area of operations, business practices etc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p:txBody>
          <a:bodyPr/>
          <a:lstStyle/>
          <a:p>
            <a:pPr eaLnBrk="1" hangingPunct="1">
              <a:defRPr/>
            </a:pPr>
            <a:r>
              <a:rPr lang="en-US" sz="4000" b="1" smtClean="0">
                <a:effectLst>
                  <a:outerShdw blurRad="38100" dist="38100" dir="2700000" algn="tl">
                    <a:srgbClr val="C0C0C0"/>
                  </a:outerShdw>
                </a:effectLst>
              </a:rPr>
              <a:t>Steps in preparing the request of transitions/derogations</a:t>
            </a:r>
          </a:p>
        </p:txBody>
      </p:sp>
      <p:sp>
        <p:nvSpPr>
          <p:cNvPr id="19458" name="Rectangle 3"/>
          <p:cNvSpPr>
            <a:spLocks noGrp="1"/>
          </p:cNvSpPr>
          <p:nvPr>
            <p:ph type="body" idx="4294967295"/>
          </p:nvPr>
        </p:nvSpPr>
        <p:spPr/>
        <p:txBody>
          <a:bodyPr/>
          <a:lstStyle/>
          <a:p>
            <a:pPr eaLnBrk="1" hangingPunct="1">
              <a:lnSpc>
                <a:spcPct val="80000"/>
              </a:lnSpc>
            </a:pPr>
            <a:r>
              <a:rPr lang="en-US" sz="2800" smtClean="0"/>
              <a:t>Understanding the </a:t>
            </a:r>
            <a:r>
              <a:rPr lang="en-US" sz="2800" i="1" smtClean="0"/>
              <a:t>acquis</a:t>
            </a:r>
            <a:endParaRPr lang="en-US" sz="2800" smtClean="0"/>
          </a:p>
          <a:p>
            <a:pPr eaLnBrk="1" hangingPunct="1">
              <a:lnSpc>
                <a:spcPct val="80000"/>
              </a:lnSpc>
            </a:pPr>
            <a:r>
              <a:rPr lang="en-US" sz="2800" smtClean="0"/>
              <a:t>Understanding internal situation</a:t>
            </a:r>
          </a:p>
          <a:p>
            <a:pPr eaLnBrk="1" hangingPunct="1">
              <a:lnSpc>
                <a:spcPct val="80000"/>
              </a:lnSpc>
            </a:pPr>
            <a:r>
              <a:rPr lang="en-US" sz="2800" smtClean="0"/>
              <a:t>Knowing certain exceptions/safeguards in treaties or in the secondary legislation</a:t>
            </a:r>
          </a:p>
          <a:p>
            <a:pPr eaLnBrk="1" hangingPunct="1">
              <a:lnSpc>
                <a:spcPct val="80000"/>
              </a:lnSpc>
            </a:pPr>
            <a:r>
              <a:rPr lang="en-US" sz="2800" smtClean="0"/>
              <a:t>Learning about various exceptions/safeguards granted in past accession negotiations</a:t>
            </a:r>
          </a:p>
          <a:p>
            <a:pPr eaLnBrk="1" hangingPunct="1">
              <a:lnSpc>
                <a:spcPct val="80000"/>
              </a:lnSpc>
            </a:pPr>
            <a:r>
              <a:rPr lang="en-US" sz="2800" smtClean="0"/>
              <a:t>Formulating the position and request</a:t>
            </a:r>
          </a:p>
          <a:p>
            <a:pPr eaLnBrk="1" hangingPunct="1">
              <a:lnSpc>
                <a:spcPct val="80000"/>
              </a:lnSpc>
            </a:pPr>
            <a:r>
              <a:rPr lang="en-US" sz="2800" smtClean="0"/>
              <a:t>Setting up a back-up position</a:t>
            </a:r>
          </a:p>
          <a:p>
            <a:pPr eaLnBrk="1" hangingPunct="1">
              <a:lnSpc>
                <a:spcPct val="80000"/>
              </a:lnSpc>
            </a:pPr>
            <a:r>
              <a:rPr lang="en-US" sz="2800" smtClean="0"/>
              <a:t>Understanding the position of the EU</a:t>
            </a:r>
          </a:p>
          <a:p>
            <a:pPr eaLnBrk="1" hangingPunct="1">
              <a:lnSpc>
                <a:spcPct val="80000"/>
              </a:lnSpc>
            </a:pPr>
            <a:r>
              <a:rPr lang="en-US" sz="2800" smtClean="0"/>
              <a:t>Monitor the other applicant countries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defRPr/>
            </a:pPr>
            <a:r>
              <a:rPr lang="en-US" b="1" smtClean="0">
                <a:effectLst>
                  <a:outerShdw blurRad="38100" dist="38100" dir="2700000" algn="tl">
                    <a:srgbClr val="C0C0C0"/>
                  </a:outerShdw>
                </a:effectLst>
              </a:rPr>
              <a:t>Romania</a:t>
            </a:r>
          </a:p>
        </p:txBody>
      </p:sp>
      <p:sp>
        <p:nvSpPr>
          <p:cNvPr id="20482" name="Content Placeholder 2"/>
          <p:cNvSpPr>
            <a:spLocks noGrp="1"/>
          </p:cNvSpPr>
          <p:nvPr>
            <p:ph idx="1"/>
          </p:nvPr>
        </p:nvSpPr>
        <p:spPr/>
        <p:txBody>
          <a:bodyPr/>
          <a:lstStyle/>
          <a:p>
            <a:pPr algn="just" eaLnBrk="1" hangingPunct="1"/>
            <a:endParaRPr lang="en-GB" sz="2400" smtClean="0"/>
          </a:p>
          <a:p>
            <a:pPr algn="just" eaLnBrk="1" hangingPunct="1"/>
            <a:r>
              <a:rPr lang="en-GB" sz="2400" smtClean="0"/>
              <a:t>Romania accepted the acquis in the field of environmental protection (Chapter 22), in force on December 31, 2000.</a:t>
            </a:r>
          </a:p>
          <a:p>
            <a:pPr algn="just" eaLnBrk="1" hangingPunct="1">
              <a:buFont typeface="Arial" charset="0"/>
              <a:buNone/>
            </a:pPr>
            <a:endParaRPr lang="en-GB" sz="2400" smtClean="0"/>
          </a:p>
          <a:p>
            <a:pPr algn="just" eaLnBrk="1" hangingPunct="1"/>
            <a:r>
              <a:rPr lang="en-GB" sz="2400" smtClean="0"/>
              <a:t>Romania assumed to implement the acquis in the field of environmental protection until the date of accession, with the exception of several EU legal acts.</a:t>
            </a:r>
            <a:endParaRPr lang="en-US" sz="2400" smtClean="0"/>
          </a:p>
          <a:p>
            <a:pPr eaLnBrk="1" hangingPunct="1"/>
            <a:endParaRPr 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idx="4294967295"/>
          </p:nvPr>
        </p:nvSpPr>
        <p:spPr/>
        <p:txBody>
          <a:bodyPr/>
          <a:lstStyle/>
          <a:p>
            <a:pPr eaLnBrk="1" hangingPunct="1">
              <a:defRPr/>
            </a:pPr>
            <a:r>
              <a:rPr lang="en-GB" b="1" smtClean="0">
                <a:effectLst>
                  <a:outerShdw blurRad="38100" dist="38100" dir="2700000" algn="tl">
                    <a:srgbClr val="C0C0C0"/>
                  </a:outerShdw>
                </a:effectLst>
              </a:rPr>
              <a:t>Air quality</a:t>
            </a:r>
            <a:endParaRPr lang="en-US" b="1" smtClean="0">
              <a:effectLst>
                <a:outerShdw blurRad="38100" dist="38100" dir="2700000" algn="tl">
                  <a:srgbClr val="C0C0C0"/>
                </a:outerShdw>
              </a:effectLst>
            </a:endParaRPr>
          </a:p>
        </p:txBody>
      </p:sp>
      <p:sp>
        <p:nvSpPr>
          <p:cNvPr id="21506" name="Rectangle 3"/>
          <p:cNvSpPr>
            <a:spLocks noGrp="1"/>
          </p:cNvSpPr>
          <p:nvPr>
            <p:ph type="body" idx="4294967295"/>
          </p:nvPr>
        </p:nvSpPr>
        <p:spPr>
          <a:xfrm>
            <a:off x="395288" y="1700213"/>
            <a:ext cx="8229600" cy="4525962"/>
          </a:xfrm>
        </p:spPr>
        <p:txBody>
          <a:bodyPr/>
          <a:lstStyle/>
          <a:p>
            <a:pPr algn="just" eaLnBrk="1" hangingPunct="1">
              <a:buClr>
                <a:schemeClr val="tx1"/>
              </a:buClr>
              <a:buFont typeface="Symbol" pitchFamily="18" charset="2"/>
              <a:buNone/>
            </a:pPr>
            <a:r>
              <a:rPr lang="en-GB" sz="2200" b="1" smtClean="0"/>
              <a:t>Council Directive No 94/63/EC </a:t>
            </a:r>
            <a:r>
              <a:rPr lang="en-GB" sz="2200" smtClean="0"/>
              <a:t>on the control of volatile organic compound (VOC) emissions resulting from the storage of petrol and its distribution from terminals to service stations, Romania requested a 3 phase transition period respectively: </a:t>
            </a:r>
          </a:p>
          <a:p>
            <a:pPr algn="just" eaLnBrk="1" hangingPunct="1">
              <a:spcBef>
                <a:spcPct val="50000"/>
              </a:spcBef>
              <a:buClr>
                <a:schemeClr val="tx1"/>
              </a:buClr>
              <a:buFontTx/>
              <a:buChar char="•"/>
            </a:pPr>
            <a:r>
              <a:rPr lang="en-GB" sz="2200" smtClean="0"/>
              <a:t>1 year transition period, by 31 December 2007</a:t>
            </a:r>
            <a:r>
              <a:rPr lang="en-US" sz="2200" smtClean="0"/>
              <a:t> </a:t>
            </a:r>
          </a:p>
          <a:p>
            <a:pPr algn="just" eaLnBrk="1" hangingPunct="1">
              <a:buClr>
                <a:schemeClr val="tx1"/>
              </a:buClr>
              <a:buFontTx/>
              <a:buChar char="•"/>
            </a:pPr>
            <a:r>
              <a:rPr lang="en-GB" sz="2200" smtClean="0"/>
              <a:t>2 years transition period, by 31 December 2008</a:t>
            </a:r>
            <a:r>
              <a:rPr lang="en-US" sz="2200" smtClean="0"/>
              <a:t> </a:t>
            </a:r>
          </a:p>
          <a:p>
            <a:pPr algn="just" eaLnBrk="1" hangingPunct="1">
              <a:buClr>
                <a:schemeClr val="tx1"/>
              </a:buClr>
              <a:buFontTx/>
              <a:buChar char="•"/>
            </a:pPr>
            <a:r>
              <a:rPr lang="en-GB" sz="2200" smtClean="0"/>
              <a:t>3 years transition period, by 31 December 2009</a:t>
            </a:r>
            <a:r>
              <a:rPr lang="en-US" sz="2200" smtClean="0"/>
              <a:t> </a:t>
            </a:r>
          </a:p>
          <a:p>
            <a:pPr algn="just" eaLnBrk="1" hangingPunct="1">
              <a:buClr>
                <a:schemeClr val="tx1"/>
              </a:buClr>
              <a:buFontTx/>
              <a:buChar char="•"/>
            </a:pPr>
            <a:endParaRPr lang="en-US" sz="2200" smtClean="0"/>
          </a:p>
          <a:p>
            <a:pPr algn="just" eaLnBrk="1" hangingPunct="1">
              <a:buClr>
                <a:schemeClr val="tx1"/>
              </a:buClr>
              <a:buFontTx/>
              <a:buNone/>
            </a:pPr>
            <a:r>
              <a:rPr lang="en-US" sz="2400" smtClean="0">
                <a:solidFill>
                  <a:srgbClr val="FF0000"/>
                </a:solidFill>
              </a:rPr>
              <a:t>Request accepted</a:t>
            </a:r>
          </a:p>
          <a:p>
            <a:pPr eaLnBrk="1" hangingPunct="1"/>
            <a:endParaRPr lang="en-US" sz="24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a:xfrm>
            <a:off x="468313" y="260350"/>
            <a:ext cx="8229600" cy="1143000"/>
          </a:xfrm>
        </p:spPr>
        <p:txBody>
          <a:bodyPr/>
          <a:lstStyle/>
          <a:p>
            <a:pPr eaLnBrk="1" hangingPunct="1">
              <a:defRPr/>
            </a:pPr>
            <a:r>
              <a:rPr lang="en-GB" b="1" smtClean="0">
                <a:effectLst>
                  <a:outerShdw blurRad="38100" dist="38100" dir="2700000" algn="tl">
                    <a:srgbClr val="C0C0C0"/>
                  </a:outerShdw>
                </a:effectLst>
              </a:rPr>
              <a:t>Waste Management</a:t>
            </a:r>
            <a:r>
              <a:rPr lang="en-US" b="1" smtClean="0">
                <a:effectLst>
                  <a:outerShdw blurRad="38100" dist="38100" dir="2700000" algn="tl">
                    <a:srgbClr val="C0C0C0"/>
                  </a:outerShdw>
                </a:effectLst>
              </a:rPr>
              <a:t> (1)</a:t>
            </a:r>
          </a:p>
        </p:txBody>
      </p:sp>
      <p:sp>
        <p:nvSpPr>
          <p:cNvPr id="22530" name="Rectangle 3"/>
          <p:cNvSpPr>
            <a:spLocks noGrp="1"/>
          </p:cNvSpPr>
          <p:nvPr>
            <p:ph type="body" idx="4294967295"/>
          </p:nvPr>
        </p:nvSpPr>
        <p:spPr/>
        <p:txBody>
          <a:bodyPr/>
          <a:lstStyle/>
          <a:p>
            <a:pPr algn="just" eaLnBrk="1" hangingPunct="1">
              <a:lnSpc>
                <a:spcPct val="80000"/>
              </a:lnSpc>
              <a:spcBef>
                <a:spcPct val="40000"/>
              </a:spcBef>
              <a:buFont typeface="Arial" charset="0"/>
              <a:buNone/>
            </a:pPr>
            <a:r>
              <a:rPr lang="en-GB" sz="2200" b="1" smtClean="0"/>
              <a:t>Council Directive No 94/62/EC, as amended by Directive 2004/12/EC </a:t>
            </a:r>
            <a:r>
              <a:rPr lang="en-GB" sz="2200" smtClean="0"/>
              <a:t>on packaging and packaging waste, Romania requested transition periods of:</a:t>
            </a:r>
          </a:p>
          <a:p>
            <a:pPr algn="just" eaLnBrk="1" hangingPunct="1">
              <a:lnSpc>
                <a:spcPct val="80000"/>
              </a:lnSpc>
              <a:spcBef>
                <a:spcPct val="40000"/>
              </a:spcBef>
            </a:pPr>
            <a:r>
              <a:rPr lang="en-GB" sz="2200" smtClean="0"/>
              <a:t>5 years, </a:t>
            </a:r>
            <a:r>
              <a:rPr lang="en-US" sz="2200" smtClean="0"/>
              <a:t>ending by 31 December 2011, for reaching the 50% overall recovery target and 15% recycling target for plastics </a:t>
            </a:r>
          </a:p>
          <a:p>
            <a:pPr algn="just" eaLnBrk="1" hangingPunct="1">
              <a:lnSpc>
                <a:spcPct val="80000"/>
              </a:lnSpc>
              <a:spcBef>
                <a:spcPct val="40000"/>
              </a:spcBef>
            </a:pPr>
            <a:r>
              <a:rPr lang="en-US" sz="2200" smtClean="0"/>
              <a:t>5 years, ending by 31 December 2013 (2008 being the reference year), for reaching the overall recovery target of 60%, the overall recycling target of 55%, the recycling target of 60 % for glass and the recycling target of 22.5 %  for plastics </a:t>
            </a:r>
          </a:p>
          <a:p>
            <a:pPr algn="just" eaLnBrk="1" hangingPunct="1">
              <a:lnSpc>
                <a:spcPct val="80000"/>
              </a:lnSpc>
              <a:spcBef>
                <a:spcPct val="40000"/>
              </a:spcBef>
            </a:pPr>
            <a:r>
              <a:rPr lang="en-US" sz="2200" smtClean="0"/>
              <a:t>3 years, ending by 31 December 2011, for reaching the 15% recycling target for wood </a:t>
            </a:r>
          </a:p>
          <a:p>
            <a:pPr algn="just" eaLnBrk="1" hangingPunct="1">
              <a:lnSpc>
                <a:spcPct val="80000"/>
              </a:lnSpc>
              <a:spcBef>
                <a:spcPct val="40000"/>
              </a:spcBef>
              <a:buFont typeface="Arial" charset="0"/>
              <a:buNone/>
            </a:pPr>
            <a:endParaRPr lang="en-US" sz="2000" smtClean="0">
              <a:solidFill>
                <a:srgbClr val="FF0000"/>
              </a:solidFill>
            </a:endParaRPr>
          </a:p>
          <a:p>
            <a:pPr algn="just" eaLnBrk="1" hangingPunct="1">
              <a:lnSpc>
                <a:spcPct val="80000"/>
              </a:lnSpc>
              <a:spcBef>
                <a:spcPct val="40000"/>
              </a:spcBef>
              <a:buFont typeface="Arial" charset="0"/>
              <a:buNone/>
            </a:pPr>
            <a:r>
              <a:rPr lang="en-US" sz="2400" smtClean="0">
                <a:solidFill>
                  <a:srgbClr val="FF0000"/>
                </a:solidFill>
              </a:rPr>
              <a:t>Request accepted</a:t>
            </a:r>
          </a:p>
          <a:p>
            <a:pPr eaLnBrk="1" hangingPunct="1">
              <a:lnSpc>
                <a:spcPct val="80000"/>
              </a:lnSpc>
              <a:buFont typeface="Arial" charset="0"/>
              <a:buNone/>
            </a:pPr>
            <a:endParaRPr lang="en-US" sz="280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TotalTime>
  <Words>1481</Words>
  <Application>Microsoft Office PowerPoint</Application>
  <PresentationFormat>On-screen Show (4:3)</PresentationFormat>
  <Paragraphs>116</Paragraphs>
  <Slides>18</Slides>
  <Notes>0</Notes>
  <HiddenSlides>0</HiddenSlides>
  <MMClips>0</MMClips>
  <ScaleCrop>false</ScaleCrop>
  <HeadingPairs>
    <vt:vector size="6" baseType="variant">
      <vt:variant>
        <vt:lpstr>Fonts Used</vt:lpstr>
      </vt:variant>
      <vt:variant>
        <vt:i4>4</vt:i4>
      </vt:variant>
      <vt:variant>
        <vt:lpstr>Design Template</vt:lpstr>
      </vt:variant>
      <vt:variant>
        <vt:i4>11</vt:i4>
      </vt:variant>
      <vt:variant>
        <vt:lpstr>Slide Titles</vt:lpstr>
      </vt:variant>
      <vt:variant>
        <vt:i4>18</vt:i4>
      </vt:variant>
    </vt:vector>
  </HeadingPairs>
  <TitlesOfParts>
    <vt:vector size="33" baseType="lpstr">
      <vt:lpstr>Arial</vt:lpstr>
      <vt:lpstr>Calibri</vt:lpstr>
      <vt:lpstr>Times New Roman</vt:lpstr>
      <vt:lpstr>Symbol</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Implementing the acquis and transitional/derogations periods in accession negotiations</vt:lpstr>
      <vt:lpstr>Definitions</vt:lpstr>
      <vt:lpstr>General considerations (1)</vt:lpstr>
      <vt:lpstr>General considerations (2)</vt:lpstr>
      <vt:lpstr>Derogations</vt:lpstr>
      <vt:lpstr>Steps in preparing the request of transitions/derogations</vt:lpstr>
      <vt:lpstr>Romania</vt:lpstr>
      <vt:lpstr>Air quality</vt:lpstr>
      <vt:lpstr>Waste Management (1)</vt:lpstr>
      <vt:lpstr>Waste Management (2)</vt:lpstr>
      <vt:lpstr>Waste Management (3)</vt:lpstr>
      <vt:lpstr>Waste Management (4)</vt:lpstr>
      <vt:lpstr>Water quality (1)</vt:lpstr>
      <vt:lpstr>Water quality (2)</vt:lpstr>
      <vt:lpstr>Water quality (3)</vt:lpstr>
      <vt:lpstr>Industrial pollution control and risk management (1)</vt:lpstr>
      <vt:lpstr>Industrial pollution control and risk management (2)</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user</cp:lastModifiedBy>
  <cp:revision>9</cp:revision>
  <dcterms:created xsi:type="dcterms:W3CDTF">2013-10-30T11:37:35Z</dcterms:created>
  <dcterms:modified xsi:type="dcterms:W3CDTF">2014-04-08T08:41:19Z</dcterms:modified>
</cp:coreProperties>
</file>