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handoutMasterIdLst>
    <p:handoutMasterId r:id="rId12"/>
  </p:handoutMasterIdLst>
  <p:sldIdLst>
    <p:sldId id="256" r:id="rId2"/>
    <p:sldId id="418" r:id="rId3"/>
    <p:sldId id="387" r:id="rId4"/>
    <p:sldId id="383" r:id="rId5"/>
    <p:sldId id="419" r:id="rId6"/>
    <p:sldId id="382" r:id="rId7"/>
    <p:sldId id="420" r:id="rId8"/>
    <p:sldId id="389" r:id="rId9"/>
    <p:sldId id="411" r:id="rId10"/>
  </p:sldIdLst>
  <p:sldSz cx="9144000" cy="6858000" type="screen4x3"/>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19A31C"/>
    <a:srgbClr val="5EBC00"/>
    <a:srgbClr val="78B428"/>
    <a:srgbClr val="CCFF99"/>
    <a:srgbClr val="C0F737"/>
    <a:srgbClr val="D8FF89"/>
    <a:srgbClr val="FFFFCC"/>
    <a:srgbClr val="E6FFB3"/>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6912" autoAdjust="0"/>
    <p:restoredTop sz="93783" autoAdjust="0"/>
  </p:normalViewPr>
  <p:slideViewPr>
    <p:cSldViewPr snapToObjects="1">
      <p:cViewPr>
        <p:scale>
          <a:sx n="70" d="100"/>
          <a:sy n="70" d="100"/>
        </p:scale>
        <p:origin x="-1152"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88" d="100"/>
          <a:sy n="88" d="100"/>
        </p:scale>
        <p:origin x="-3870" y="-120"/>
      </p:cViewPr>
      <p:guideLst>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3F2D2BDF-50CF-4DA7-A739-BFF10418D413}" type="datetimeFigureOut">
              <a:rPr lang="hr-HR" smtClean="0"/>
              <a:pPr/>
              <a:t>9.12.2013.</a:t>
            </a:fld>
            <a:endParaRPr lang="hr-HR"/>
          </a:p>
        </p:txBody>
      </p:sp>
      <p:sp>
        <p:nvSpPr>
          <p:cNvPr id="4" name="Rezervirano mjesto podnožja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hr-HR"/>
          </a:p>
        </p:txBody>
      </p:sp>
      <p:sp>
        <p:nvSpPr>
          <p:cNvPr id="5" name="Rezervirano mjesto broja slajda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B2D0F62F-E245-47F0-B059-A5D7733AA745}" type="slidenum">
              <a:rPr lang="hr-HR" smtClean="0"/>
              <a:pPr/>
              <a:t>‹#›</a:t>
            </a:fld>
            <a:endParaRPr lang="hr-HR"/>
          </a:p>
        </p:txBody>
      </p:sp>
    </p:spTree>
    <p:extLst>
      <p:ext uri="{BB962C8B-B14F-4D97-AF65-F5344CB8AC3E}">
        <p14:creationId xmlns:p14="http://schemas.microsoft.com/office/powerpoint/2010/main" val="36348939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0786FEEF-DDD5-4167-8912-D8BC166ECA79}" type="datetimeFigureOut">
              <a:rPr lang="hr-HR" smtClean="0"/>
              <a:pPr/>
              <a:t>9.12.2013.</a:t>
            </a:fld>
            <a:endParaRPr lang="hr-HR"/>
          </a:p>
        </p:txBody>
      </p:sp>
      <p:sp>
        <p:nvSpPr>
          <p:cNvPr id="4" name="Rezervirano mjesto slike slajda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hr-HR"/>
          </a:p>
        </p:txBody>
      </p:sp>
      <p:sp>
        <p:nvSpPr>
          <p:cNvPr id="5" name="Rezervirano mjesto bilježaka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6" name="Rezervirano mjesto podnožja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hr-HR"/>
          </a:p>
        </p:txBody>
      </p:sp>
      <p:sp>
        <p:nvSpPr>
          <p:cNvPr id="7" name="Rezervirano mjesto broja slajda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06D1E282-BAB1-418A-A0CE-37C554B8C91D}" type="slidenum">
              <a:rPr lang="hr-HR" smtClean="0"/>
              <a:pPr/>
              <a:t>‹#›</a:t>
            </a:fld>
            <a:endParaRPr lang="hr-HR"/>
          </a:p>
        </p:txBody>
      </p:sp>
    </p:spTree>
    <p:extLst>
      <p:ext uri="{BB962C8B-B14F-4D97-AF65-F5344CB8AC3E}">
        <p14:creationId xmlns:p14="http://schemas.microsoft.com/office/powerpoint/2010/main" val="42327137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p:txBody>
      </p:sp>
      <p:sp>
        <p:nvSpPr>
          <p:cNvPr id="4" name="Rezervirano mjesto broja slajda 3"/>
          <p:cNvSpPr>
            <a:spLocks noGrp="1"/>
          </p:cNvSpPr>
          <p:nvPr>
            <p:ph type="sldNum" sz="quarter" idx="10"/>
          </p:nvPr>
        </p:nvSpPr>
        <p:spPr/>
        <p:txBody>
          <a:bodyPr/>
          <a:lstStyle/>
          <a:p>
            <a:fld id="{06D1E282-BAB1-418A-A0CE-37C554B8C91D}" type="slidenum">
              <a:rPr lang="hr-HR" smtClean="0"/>
              <a:pPr/>
              <a:t>1</a:t>
            </a:fld>
            <a:endParaRPr lang="hr-HR" dirty="0"/>
          </a:p>
        </p:txBody>
      </p:sp>
    </p:spTree>
    <p:extLst>
      <p:ext uri="{BB962C8B-B14F-4D97-AF65-F5344CB8AC3E}">
        <p14:creationId xmlns:p14="http://schemas.microsoft.com/office/powerpoint/2010/main" val="17180076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F87AB0-3B8C-4027-B5CE-5259BB16BAC7}" type="slidenum">
              <a:rPr lang="hr-HR" smtClean="0">
                <a:latin typeface="Times New Roman" pitchFamily="18" charset="0"/>
              </a:rPr>
              <a:pPr eaLnBrk="1" hangingPunct="1"/>
              <a:t>2</a:t>
            </a:fld>
            <a:endParaRPr lang="hr-HR" smtClean="0">
              <a:latin typeface="Times New Roman" pitchFamily="18"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p:spPr>
        <p:txBody>
          <a:bodyPr/>
          <a:lstStyle/>
          <a:p>
            <a:pPr eaLnBrk="1" hangingPunct="1"/>
            <a:endParaRPr lang="hr-HR" dirty="0" smtClean="0"/>
          </a:p>
          <a:p>
            <a:pPr eaLnBrk="1" hangingPunct="1"/>
            <a:endParaRPr lang="hr-HR" dirty="0" smtClean="0"/>
          </a:p>
          <a:p>
            <a:pPr eaLnBrk="1" hangingPunct="1"/>
            <a:r>
              <a:rPr lang="en-US" dirty="0" smtClean="0"/>
              <a:t>To prevent future damage and high costs due to climate change, </a:t>
            </a:r>
            <a:r>
              <a:rPr lang="en-US" noProof="0" dirty="0" smtClean="0"/>
              <a:t>the</a:t>
            </a:r>
            <a:r>
              <a:rPr lang="hr-HR" dirty="0" smtClean="0"/>
              <a:t> </a:t>
            </a:r>
            <a:r>
              <a:rPr lang="en-US" dirty="0" smtClean="0"/>
              <a:t>international negotiations on the reduction </a:t>
            </a:r>
            <a:r>
              <a:rPr lang="hr-HR" dirty="0" smtClean="0"/>
              <a:t>are </a:t>
            </a:r>
            <a:r>
              <a:rPr lang="en-US" dirty="0" smtClean="0"/>
              <a:t>based on limiting global temperature </a:t>
            </a:r>
            <a:r>
              <a:rPr lang="en-US" noProof="0" dirty="0" smtClean="0"/>
              <a:t>till</a:t>
            </a:r>
            <a:r>
              <a:rPr lang="hr-HR" dirty="0" smtClean="0"/>
              <a:t> </a:t>
            </a:r>
            <a:r>
              <a:rPr lang="en-US" dirty="0" smtClean="0"/>
              <a:t>2050 </a:t>
            </a:r>
            <a:r>
              <a:rPr lang="hr-HR" dirty="0" smtClean="0"/>
              <a:t>on</a:t>
            </a:r>
            <a:r>
              <a:rPr lang="en-US" dirty="0" smtClean="0"/>
              <a:t> a maximum of 2</a:t>
            </a:r>
            <a:r>
              <a:rPr lang="hr-HR" dirty="0" smtClean="0"/>
              <a:t>,</a:t>
            </a:r>
            <a:r>
              <a:rPr lang="en-US" dirty="0" smtClean="0"/>
              <a:t>2 ° C</a:t>
            </a:r>
            <a:endParaRPr lang="hr-HR" dirty="0" smtClean="0"/>
          </a:p>
          <a:p>
            <a:pPr eaLnBrk="1" hangingPunct="1"/>
            <a:r>
              <a:rPr lang="en-US" baseline="0" noProof="0" dirty="0" smtClean="0"/>
              <a:t>In December </a:t>
            </a:r>
            <a:r>
              <a:rPr lang="hr-HR" baseline="0" dirty="0" smtClean="0"/>
              <a:t>2012, </a:t>
            </a:r>
            <a:r>
              <a:rPr lang="en-US" baseline="0" noProof="0" dirty="0" smtClean="0"/>
              <a:t>governments adopted an amendment </a:t>
            </a:r>
            <a:r>
              <a:rPr lang="hr-HR" baseline="0" dirty="0" smtClean="0"/>
              <a:t>to </a:t>
            </a:r>
            <a:r>
              <a:rPr lang="en-US" baseline="0" noProof="0" dirty="0" smtClean="0"/>
              <a:t>the Kyoto Protocol </a:t>
            </a:r>
            <a:r>
              <a:rPr lang="hr-HR" baseline="0" dirty="0" smtClean="0"/>
              <a:t>for </a:t>
            </a:r>
            <a:r>
              <a:rPr lang="en-US" baseline="0" noProof="0" dirty="0" smtClean="0"/>
              <a:t>the</a:t>
            </a:r>
            <a:r>
              <a:rPr lang="hr-HR" baseline="0" dirty="0" smtClean="0"/>
              <a:t> period 2013-2020. </a:t>
            </a:r>
          </a:p>
          <a:p>
            <a:pPr eaLnBrk="1" hangingPunct="1"/>
            <a:r>
              <a:rPr lang="en-US" baseline="0" dirty="0" smtClean="0"/>
              <a:t>Croatia </a:t>
            </a:r>
            <a:r>
              <a:rPr lang="en-US" baseline="0" noProof="0" dirty="0" smtClean="0"/>
              <a:t>will</a:t>
            </a:r>
            <a:r>
              <a:rPr lang="en-US" baseline="0" dirty="0" smtClean="0"/>
              <a:t> </a:t>
            </a:r>
            <a:r>
              <a:rPr lang="en-US" baseline="0" noProof="0" dirty="0" smtClean="0"/>
              <a:t>carry out its</a:t>
            </a:r>
            <a:r>
              <a:rPr lang="hr-HR" baseline="0" dirty="0" smtClean="0"/>
              <a:t> </a:t>
            </a:r>
            <a:r>
              <a:rPr lang="en-US" baseline="0" noProof="0" dirty="0" smtClean="0"/>
              <a:t>obligations during</a:t>
            </a:r>
            <a:r>
              <a:rPr lang="hr-HR" baseline="0" dirty="0" smtClean="0"/>
              <a:t> </a:t>
            </a:r>
            <a:r>
              <a:rPr lang="en-US" baseline="0" noProof="0" dirty="0" smtClean="0"/>
              <a:t>this</a:t>
            </a:r>
            <a:r>
              <a:rPr lang="hr-HR" baseline="0" dirty="0" smtClean="0"/>
              <a:t> period </a:t>
            </a:r>
            <a:r>
              <a:rPr lang="en-US" baseline="0" noProof="0" dirty="0" smtClean="0"/>
              <a:t>jointly with</a:t>
            </a:r>
            <a:r>
              <a:rPr lang="hr-HR" baseline="0" dirty="0" smtClean="0"/>
              <a:t> </a:t>
            </a:r>
            <a:r>
              <a:rPr lang="en-US" baseline="0" noProof="0" dirty="0" smtClean="0"/>
              <a:t>the Member States and Iceland</a:t>
            </a:r>
            <a:r>
              <a:rPr lang="hr-HR" baseline="0" dirty="0" smtClean="0"/>
              <a:t>.</a:t>
            </a:r>
          </a:p>
          <a:p>
            <a:pPr eaLnBrk="1" hangingPunct="1"/>
            <a:r>
              <a:rPr lang="en-US" baseline="0" dirty="0" smtClean="0"/>
              <a:t>These obligations are already </a:t>
            </a:r>
            <a:r>
              <a:rPr lang="en-US" baseline="0" noProof="0" dirty="0" smtClean="0"/>
              <a:t>defined</a:t>
            </a:r>
            <a:r>
              <a:rPr lang="en-US" baseline="0" dirty="0" smtClean="0"/>
              <a:t> in the Croatian legislation</a:t>
            </a:r>
            <a:r>
              <a:rPr lang="hr-HR" baseline="0" dirty="0" smtClean="0"/>
              <a:t>, </a:t>
            </a:r>
            <a:r>
              <a:rPr lang="en-US" baseline="0" noProof="0" dirty="0" smtClean="0"/>
              <a:t>which</a:t>
            </a:r>
            <a:r>
              <a:rPr lang="en-US" baseline="0" dirty="0" smtClean="0"/>
              <a:t> cover</a:t>
            </a:r>
            <a:r>
              <a:rPr lang="hr-HR" baseline="0" dirty="0" smtClean="0"/>
              <a:t>s </a:t>
            </a:r>
            <a:r>
              <a:rPr lang="en-US" baseline="0" dirty="0" smtClean="0"/>
              <a:t>the area of energy efficiency, renewables, transport and the environment.</a:t>
            </a:r>
            <a:r>
              <a:rPr lang="hr-HR" baseline="0" dirty="0" smtClean="0"/>
              <a:t> </a:t>
            </a:r>
          </a:p>
          <a:p>
            <a:pPr eaLnBrk="1" hangingPunct="1"/>
            <a:endParaRPr lang="hr-HR"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noProof="0" dirty="0" smtClean="0"/>
              <a:t>In</a:t>
            </a:r>
            <a:r>
              <a:rPr lang="hr-HR" baseline="0" dirty="0" smtClean="0"/>
              <a:t> Doha,</a:t>
            </a:r>
            <a:r>
              <a:rPr lang="sr-Latn-RS" baseline="0" noProof="0" dirty="0" smtClean="0"/>
              <a:t> </a:t>
            </a:r>
            <a:r>
              <a:rPr lang="en-US" baseline="0" noProof="0" dirty="0" smtClean="0"/>
              <a:t>g</a:t>
            </a:r>
            <a:r>
              <a:rPr lang="en-US" baseline="0" dirty="0" err="1" smtClean="0"/>
              <a:t>overnment</a:t>
            </a:r>
            <a:r>
              <a:rPr lang="en-US" baseline="0" noProof="0" dirty="0" smtClean="0"/>
              <a:t>s</a:t>
            </a:r>
            <a:r>
              <a:rPr lang="en-US" baseline="0" dirty="0" smtClean="0"/>
              <a:t> also agreed on a future global agreement </a:t>
            </a:r>
            <a:r>
              <a:rPr lang="en-US" baseline="0" noProof="0" dirty="0" smtClean="0"/>
              <a:t>in</a:t>
            </a:r>
            <a:r>
              <a:rPr lang="en-US" baseline="0" dirty="0" smtClean="0"/>
              <a:t> the</a:t>
            </a:r>
            <a:r>
              <a:rPr lang="hr-HR" baseline="0" dirty="0" smtClean="0"/>
              <a:t> post </a:t>
            </a:r>
            <a:r>
              <a:rPr lang="en-US" baseline="0" dirty="0" smtClean="0"/>
              <a:t>2020 period</a:t>
            </a:r>
            <a:r>
              <a:rPr lang="hr-HR" baseline="0" dirty="0" smtClean="0"/>
              <a:t>. </a:t>
            </a:r>
            <a:r>
              <a:rPr lang="en-US" baseline="0" dirty="0" smtClean="0"/>
              <a:t>The agreement would be applied to all countries in the world.</a:t>
            </a:r>
            <a:r>
              <a:rPr lang="hr-HR" baseline="0" dirty="0" smtClean="0"/>
              <a:t> </a:t>
            </a:r>
          </a:p>
          <a:p>
            <a:pPr eaLnBrk="1" hangingPunct="1"/>
            <a:r>
              <a:rPr lang="en-US" baseline="0" noProof="0" dirty="0" smtClean="0"/>
              <a:t>During</a:t>
            </a:r>
            <a:r>
              <a:rPr lang="hr-HR" baseline="0" dirty="0" smtClean="0"/>
              <a:t> 2014 </a:t>
            </a:r>
            <a:r>
              <a:rPr lang="en-US" baseline="0" noProof="0" dirty="0" smtClean="0"/>
              <a:t>the states will</a:t>
            </a:r>
            <a:r>
              <a:rPr lang="hr-HR" baseline="0" dirty="0" smtClean="0"/>
              <a:t> </a:t>
            </a:r>
            <a:r>
              <a:rPr lang="en-US" baseline="0" dirty="0" smtClean="0"/>
              <a:t>consider how to increase </a:t>
            </a:r>
            <a:r>
              <a:rPr lang="en-US" baseline="0" noProof="0" dirty="0" smtClean="0"/>
              <a:t>ambition</a:t>
            </a:r>
            <a:r>
              <a:rPr lang="en-US" baseline="0" dirty="0" smtClean="0"/>
              <a:t> to reduce emissions by 2020</a:t>
            </a:r>
            <a:r>
              <a:rPr lang="hr-HR" baseline="0" dirty="0" smtClean="0"/>
              <a:t>.</a:t>
            </a:r>
            <a:endParaRPr lang="en-GB"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F87AB0-3B8C-4027-B5CE-5259BB16BAC7}" type="slidenum">
              <a:rPr lang="hr-HR" smtClean="0">
                <a:latin typeface="Times New Roman" pitchFamily="18" charset="0"/>
              </a:rPr>
              <a:pPr eaLnBrk="1" hangingPunct="1"/>
              <a:t>3</a:t>
            </a:fld>
            <a:endParaRPr lang="hr-HR" smtClean="0">
              <a:latin typeface="Times New Roman" pitchFamily="18"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p:spPr>
        <p:txBody>
          <a:bodyPr/>
          <a:lstStyle/>
          <a:p>
            <a:pPr eaLnBrk="1" hangingPunct="1"/>
            <a:endParaRPr lang="hr-HR" dirty="0" smtClean="0"/>
          </a:p>
          <a:p>
            <a:pPr eaLnBrk="1" hangingPunct="1"/>
            <a:endParaRPr lang="hr-HR" dirty="0" smtClean="0"/>
          </a:p>
          <a:p>
            <a:pPr eaLnBrk="1" hangingPunct="1"/>
            <a:r>
              <a:rPr lang="en-US" dirty="0" smtClean="0"/>
              <a:t>To prevent future damage and high costs due to climate change, </a:t>
            </a:r>
            <a:r>
              <a:rPr lang="en-US" noProof="0" dirty="0" smtClean="0"/>
              <a:t>the</a:t>
            </a:r>
            <a:r>
              <a:rPr lang="hr-HR" dirty="0" smtClean="0"/>
              <a:t> </a:t>
            </a:r>
            <a:r>
              <a:rPr lang="en-US" dirty="0" smtClean="0"/>
              <a:t>international negotiations on the reduction </a:t>
            </a:r>
            <a:r>
              <a:rPr lang="hr-HR" dirty="0" smtClean="0"/>
              <a:t>are </a:t>
            </a:r>
            <a:r>
              <a:rPr lang="en-US" dirty="0" smtClean="0"/>
              <a:t>based on limiting global temperature </a:t>
            </a:r>
            <a:r>
              <a:rPr lang="en-US" noProof="0" dirty="0" smtClean="0"/>
              <a:t>till</a:t>
            </a:r>
            <a:r>
              <a:rPr lang="hr-HR" dirty="0" smtClean="0"/>
              <a:t> </a:t>
            </a:r>
            <a:r>
              <a:rPr lang="en-US" dirty="0" smtClean="0"/>
              <a:t>2050 </a:t>
            </a:r>
            <a:r>
              <a:rPr lang="hr-HR" dirty="0" smtClean="0"/>
              <a:t>on</a:t>
            </a:r>
            <a:r>
              <a:rPr lang="en-US" dirty="0" smtClean="0"/>
              <a:t> a maximum of 2</a:t>
            </a:r>
            <a:r>
              <a:rPr lang="hr-HR" dirty="0" smtClean="0"/>
              <a:t>,</a:t>
            </a:r>
            <a:r>
              <a:rPr lang="en-US" dirty="0" smtClean="0"/>
              <a:t>2 ° C</a:t>
            </a:r>
            <a:endParaRPr lang="hr-HR" dirty="0" smtClean="0"/>
          </a:p>
          <a:p>
            <a:pPr eaLnBrk="1" hangingPunct="1"/>
            <a:r>
              <a:rPr lang="en-US" baseline="0" noProof="0" dirty="0" smtClean="0"/>
              <a:t>In December </a:t>
            </a:r>
            <a:r>
              <a:rPr lang="hr-HR" baseline="0" dirty="0" smtClean="0"/>
              <a:t>2012, </a:t>
            </a:r>
            <a:r>
              <a:rPr lang="en-US" baseline="0" noProof="0" dirty="0" smtClean="0"/>
              <a:t>governments adopted an amendment </a:t>
            </a:r>
            <a:r>
              <a:rPr lang="hr-HR" baseline="0" dirty="0" smtClean="0"/>
              <a:t>to </a:t>
            </a:r>
            <a:r>
              <a:rPr lang="en-US" baseline="0" noProof="0" dirty="0" smtClean="0"/>
              <a:t>the Kyoto Protocol </a:t>
            </a:r>
            <a:r>
              <a:rPr lang="hr-HR" baseline="0" dirty="0" smtClean="0"/>
              <a:t>for </a:t>
            </a:r>
            <a:r>
              <a:rPr lang="en-US" baseline="0" noProof="0" dirty="0" smtClean="0"/>
              <a:t>the</a:t>
            </a:r>
            <a:r>
              <a:rPr lang="hr-HR" baseline="0" dirty="0" smtClean="0"/>
              <a:t> period 2013-2020. </a:t>
            </a:r>
          </a:p>
          <a:p>
            <a:pPr eaLnBrk="1" hangingPunct="1"/>
            <a:r>
              <a:rPr lang="en-US" baseline="0" dirty="0" smtClean="0"/>
              <a:t>Croatia </a:t>
            </a:r>
            <a:r>
              <a:rPr lang="en-US" baseline="0" noProof="0" dirty="0" smtClean="0"/>
              <a:t>will</a:t>
            </a:r>
            <a:r>
              <a:rPr lang="en-US" baseline="0" dirty="0" smtClean="0"/>
              <a:t> </a:t>
            </a:r>
            <a:r>
              <a:rPr lang="en-US" baseline="0" noProof="0" dirty="0" smtClean="0"/>
              <a:t>carry out its</a:t>
            </a:r>
            <a:r>
              <a:rPr lang="hr-HR" baseline="0" dirty="0" smtClean="0"/>
              <a:t> </a:t>
            </a:r>
            <a:r>
              <a:rPr lang="en-US" baseline="0" noProof="0" dirty="0" smtClean="0"/>
              <a:t>obligations during</a:t>
            </a:r>
            <a:r>
              <a:rPr lang="hr-HR" baseline="0" dirty="0" smtClean="0"/>
              <a:t> </a:t>
            </a:r>
            <a:r>
              <a:rPr lang="en-US" baseline="0" noProof="0" dirty="0" smtClean="0"/>
              <a:t>this</a:t>
            </a:r>
            <a:r>
              <a:rPr lang="hr-HR" baseline="0" dirty="0" smtClean="0"/>
              <a:t> period </a:t>
            </a:r>
            <a:r>
              <a:rPr lang="en-US" baseline="0" noProof="0" dirty="0" smtClean="0"/>
              <a:t>jointly with</a:t>
            </a:r>
            <a:r>
              <a:rPr lang="hr-HR" baseline="0" dirty="0" smtClean="0"/>
              <a:t> </a:t>
            </a:r>
            <a:r>
              <a:rPr lang="en-US" baseline="0" noProof="0" dirty="0" smtClean="0"/>
              <a:t>the Member States and Iceland</a:t>
            </a:r>
            <a:r>
              <a:rPr lang="hr-HR" baseline="0" dirty="0" smtClean="0"/>
              <a:t>.</a:t>
            </a:r>
          </a:p>
          <a:p>
            <a:pPr eaLnBrk="1" hangingPunct="1"/>
            <a:r>
              <a:rPr lang="en-US" baseline="0" dirty="0" smtClean="0"/>
              <a:t>These obligations are already </a:t>
            </a:r>
            <a:r>
              <a:rPr lang="en-US" baseline="0" noProof="0" dirty="0" smtClean="0"/>
              <a:t>defined</a:t>
            </a:r>
            <a:r>
              <a:rPr lang="en-US" baseline="0" dirty="0" smtClean="0"/>
              <a:t> in the Croatian legislation</a:t>
            </a:r>
            <a:r>
              <a:rPr lang="hr-HR" baseline="0" dirty="0" smtClean="0"/>
              <a:t>, </a:t>
            </a:r>
            <a:r>
              <a:rPr lang="en-US" baseline="0" noProof="0" dirty="0" smtClean="0"/>
              <a:t>which</a:t>
            </a:r>
            <a:r>
              <a:rPr lang="en-US" baseline="0" dirty="0" smtClean="0"/>
              <a:t> cover</a:t>
            </a:r>
            <a:r>
              <a:rPr lang="hr-HR" baseline="0" dirty="0" smtClean="0"/>
              <a:t>s </a:t>
            </a:r>
            <a:r>
              <a:rPr lang="en-US" baseline="0" dirty="0" smtClean="0"/>
              <a:t>the area of energy efficiency, renewables, transport and the environment.</a:t>
            </a:r>
            <a:r>
              <a:rPr lang="hr-HR" baseline="0" dirty="0" smtClean="0"/>
              <a:t> </a:t>
            </a:r>
          </a:p>
          <a:p>
            <a:pPr eaLnBrk="1" hangingPunct="1"/>
            <a:endParaRPr lang="hr-HR"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noProof="0" dirty="0" smtClean="0"/>
              <a:t>In</a:t>
            </a:r>
            <a:r>
              <a:rPr lang="hr-HR" baseline="0" dirty="0" smtClean="0"/>
              <a:t> Doha,</a:t>
            </a:r>
            <a:r>
              <a:rPr lang="sr-Latn-RS" baseline="0" noProof="0" dirty="0" smtClean="0"/>
              <a:t> </a:t>
            </a:r>
            <a:r>
              <a:rPr lang="en-US" baseline="0" noProof="0" dirty="0" smtClean="0"/>
              <a:t>g</a:t>
            </a:r>
            <a:r>
              <a:rPr lang="en-US" baseline="0" dirty="0" err="1" smtClean="0"/>
              <a:t>overnment</a:t>
            </a:r>
            <a:r>
              <a:rPr lang="en-US" baseline="0" noProof="0" dirty="0" smtClean="0"/>
              <a:t>s</a:t>
            </a:r>
            <a:r>
              <a:rPr lang="en-US" baseline="0" dirty="0" smtClean="0"/>
              <a:t> also agreed on a future global agreement </a:t>
            </a:r>
            <a:r>
              <a:rPr lang="en-US" baseline="0" noProof="0" dirty="0" smtClean="0"/>
              <a:t>in</a:t>
            </a:r>
            <a:r>
              <a:rPr lang="en-US" baseline="0" dirty="0" smtClean="0"/>
              <a:t> the</a:t>
            </a:r>
            <a:r>
              <a:rPr lang="hr-HR" baseline="0" dirty="0" smtClean="0"/>
              <a:t> post </a:t>
            </a:r>
            <a:r>
              <a:rPr lang="en-US" baseline="0" dirty="0" smtClean="0"/>
              <a:t>2020 period</a:t>
            </a:r>
            <a:r>
              <a:rPr lang="hr-HR" baseline="0" dirty="0" smtClean="0"/>
              <a:t>. </a:t>
            </a:r>
            <a:r>
              <a:rPr lang="en-US" baseline="0" dirty="0" smtClean="0"/>
              <a:t>The agreement would be applied to all countries in the world.</a:t>
            </a:r>
            <a:r>
              <a:rPr lang="hr-HR" baseline="0" dirty="0" smtClean="0"/>
              <a:t> </a:t>
            </a:r>
          </a:p>
          <a:p>
            <a:pPr eaLnBrk="1" hangingPunct="1"/>
            <a:r>
              <a:rPr lang="en-US" baseline="0" noProof="0" dirty="0" smtClean="0"/>
              <a:t>During</a:t>
            </a:r>
            <a:r>
              <a:rPr lang="hr-HR" baseline="0" dirty="0" smtClean="0"/>
              <a:t> 2014 </a:t>
            </a:r>
            <a:r>
              <a:rPr lang="en-US" baseline="0" noProof="0" dirty="0" smtClean="0"/>
              <a:t>the states will</a:t>
            </a:r>
            <a:r>
              <a:rPr lang="hr-HR" baseline="0" dirty="0" smtClean="0"/>
              <a:t> </a:t>
            </a:r>
            <a:r>
              <a:rPr lang="en-US" baseline="0" dirty="0" smtClean="0"/>
              <a:t>consider how to increase </a:t>
            </a:r>
            <a:r>
              <a:rPr lang="en-US" baseline="0" noProof="0" dirty="0" smtClean="0"/>
              <a:t>ambition</a:t>
            </a:r>
            <a:r>
              <a:rPr lang="en-US" baseline="0" dirty="0" smtClean="0"/>
              <a:t> to reduce emissions by 2020</a:t>
            </a:r>
            <a:r>
              <a:rPr lang="hr-HR" baseline="0" dirty="0" smtClean="0"/>
              <a:t>.</a:t>
            </a:r>
            <a:endParaRPr lang="en-GB"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F87AB0-3B8C-4027-B5CE-5259BB16BAC7}" type="slidenum">
              <a:rPr lang="hr-HR" smtClean="0">
                <a:latin typeface="Times New Roman" pitchFamily="18" charset="0"/>
              </a:rPr>
              <a:pPr eaLnBrk="1" hangingPunct="1"/>
              <a:t>8</a:t>
            </a:fld>
            <a:endParaRPr lang="hr-HR" smtClean="0">
              <a:latin typeface="Times New Roman" pitchFamily="18"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p:spPr>
        <p:txBody>
          <a:bodyPr/>
          <a:lstStyle/>
          <a:p>
            <a:pPr eaLnBrk="1" hangingPunct="1"/>
            <a:endParaRPr lang="hr-HR" dirty="0" smtClean="0"/>
          </a:p>
          <a:p>
            <a:pPr eaLnBrk="1" hangingPunct="1"/>
            <a:endParaRPr lang="hr-HR" dirty="0" smtClean="0"/>
          </a:p>
          <a:p>
            <a:pPr eaLnBrk="1" hangingPunct="1"/>
            <a:endParaRPr lang="en-GB"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D5BF1FD-49F0-412D-9E47-AD732FD37F3B}" type="datetime1">
              <a:rPr lang="en-US" smtClean="0"/>
              <a:pPr/>
              <a:t>12/9/2013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08C193-0B1C-FA4E-9980-ADC1DEF5110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a-IN"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a-IN" smtClean="0"/>
              <a:t>Click to edit Master text styles</a:t>
            </a:r>
          </a:p>
          <a:p>
            <a:pPr lvl="1"/>
            <a:r>
              <a:rPr lang="ta-IN" smtClean="0"/>
              <a:t>Second level</a:t>
            </a:r>
          </a:p>
          <a:p>
            <a:pPr lvl="2"/>
            <a:r>
              <a:rPr lang="ta-IN" smtClean="0"/>
              <a:t>Third level</a:t>
            </a:r>
          </a:p>
          <a:p>
            <a:pPr lvl="3"/>
            <a:r>
              <a:rPr lang="ta-IN" smtClean="0"/>
              <a:t>Fourth level</a:t>
            </a:r>
          </a:p>
          <a:p>
            <a:pPr lvl="4"/>
            <a:r>
              <a:rPr lang="ta-IN" smtClean="0"/>
              <a:t>Fifth level</a:t>
            </a:r>
            <a:endParaRPr lang="en-US"/>
          </a:p>
        </p:txBody>
      </p:sp>
      <p:sp>
        <p:nvSpPr>
          <p:cNvPr id="4" name="Date Placeholder 3"/>
          <p:cNvSpPr>
            <a:spLocks noGrp="1"/>
          </p:cNvSpPr>
          <p:nvPr>
            <p:ph type="dt" sz="half" idx="10"/>
          </p:nvPr>
        </p:nvSpPr>
        <p:spPr/>
        <p:txBody>
          <a:bodyPr/>
          <a:lstStyle/>
          <a:p>
            <a:fld id="{8CFCCFEB-3B1E-4FEA-84D3-145779C948D7}" type="datetime1">
              <a:rPr lang="en-US" smtClean="0"/>
              <a:pPr/>
              <a:t>12/9/2013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08C193-0B1C-FA4E-9980-ADC1DEF5110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ta-IN"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a-IN" smtClean="0"/>
              <a:t>Click to edit Master text styles</a:t>
            </a:r>
          </a:p>
          <a:p>
            <a:pPr lvl="1"/>
            <a:r>
              <a:rPr lang="ta-IN" smtClean="0"/>
              <a:t>Second level</a:t>
            </a:r>
          </a:p>
          <a:p>
            <a:pPr lvl="2"/>
            <a:r>
              <a:rPr lang="ta-IN" smtClean="0"/>
              <a:t>Third level</a:t>
            </a:r>
          </a:p>
          <a:p>
            <a:pPr lvl="3"/>
            <a:r>
              <a:rPr lang="ta-IN" smtClean="0"/>
              <a:t>Fourth level</a:t>
            </a:r>
          </a:p>
          <a:p>
            <a:pPr lvl="4"/>
            <a:r>
              <a:rPr lang="ta-IN" smtClean="0"/>
              <a:t>Fifth level</a:t>
            </a:r>
            <a:endParaRPr lang="en-US"/>
          </a:p>
        </p:txBody>
      </p:sp>
      <p:sp>
        <p:nvSpPr>
          <p:cNvPr id="4" name="Date Placeholder 3"/>
          <p:cNvSpPr>
            <a:spLocks noGrp="1"/>
          </p:cNvSpPr>
          <p:nvPr>
            <p:ph type="dt" sz="half" idx="10"/>
          </p:nvPr>
        </p:nvSpPr>
        <p:spPr/>
        <p:txBody>
          <a:bodyPr/>
          <a:lstStyle/>
          <a:p>
            <a:fld id="{EF9BF7E2-8850-47A6-B4BE-681ADC0EE6E1}" type="datetime1">
              <a:rPr lang="en-US" smtClean="0"/>
              <a:pPr/>
              <a:t>12/9/2013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08C193-0B1C-FA4E-9980-ADC1DEF5110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496" y="44624"/>
            <a:ext cx="8856984" cy="504056"/>
          </a:xfrm>
        </p:spPr>
        <p:txBody>
          <a:bodyPr>
            <a:normAutofit/>
          </a:bodyPr>
          <a:lstStyle>
            <a:lvl1pPr algn="l">
              <a:defRPr sz="2800" b="1">
                <a:solidFill>
                  <a:schemeClr val="tx1">
                    <a:lumMod val="50000"/>
                    <a:lumOff val="50000"/>
                  </a:schemeClr>
                </a:solidFill>
              </a:defRPr>
            </a:lvl1pPr>
          </a:lstStyle>
          <a:p>
            <a:r>
              <a:rPr lang="ta-IN" dirty="0" smtClean="0"/>
              <a:t>CLICK TO EDIT MASTER TITLE STYLE</a:t>
            </a:r>
            <a:endParaRPr lang="en-US" dirty="0"/>
          </a:p>
        </p:txBody>
      </p:sp>
      <p:sp>
        <p:nvSpPr>
          <p:cNvPr id="3" name="Content Placeholder 2"/>
          <p:cNvSpPr>
            <a:spLocks noGrp="1"/>
          </p:cNvSpPr>
          <p:nvPr>
            <p:ph idx="1"/>
          </p:nvPr>
        </p:nvSpPr>
        <p:spPr>
          <a:xfrm>
            <a:off x="107504" y="692696"/>
            <a:ext cx="8784976" cy="5544616"/>
          </a:xfrm>
        </p:spPr>
        <p:txBody>
          <a:bodyPr>
            <a:normAutofit/>
          </a:bodyPr>
          <a:lstStyle>
            <a:lvl1pPr>
              <a:defRPr sz="2800"/>
            </a:lvl1pPr>
            <a:lvl2pPr>
              <a:defRPr sz="2400"/>
            </a:lvl2pPr>
            <a:lvl3pPr>
              <a:defRPr sz="2000"/>
            </a:lvl3pPr>
            <a:lvl4pPr>
              <a:defRPr sz="1800"/>
            </a:lvl4pPr>
            <a:lvl5pPr>
              <a:defRPr sz="1800"/>
            </a:lvl5pPr>
          </a:lstStyle>
          <a:p>
            <a:pPr lvl="0"/>
            <a:r>
              <a:rPr lang="ta-IN" smtClean="0"/>
              <a:t>Click to edit Master text styles</a:t>
            </a:r>
          </a:p>
          <a:p>
            <a:pPr lvl="1"/>
            <a:r>
              <a:rPr lang="ta-IN" smtClean="0"/>
              <a:t>Second level</a:t>
            </a:r>
          </a:p>
          <a:p>
            <a:pPr lvl="2"/>
            <a:r>
              <a:rPr lang="ta-IN" smtClean="0"/>
              <a:t>Third level</a:t>
            </a:r>
          </a:p>
          <a:p>
            <a:pPr lvl="3"/>
            <a:r>
              <a:rPr lang="ta-IN" smtClean="0"/>
              <a:t>Fourth level</a:t>
            </a:r>
          </a:p>
          <a:p>
            <a:pPr lvl="4"/>
            <a:r>
              <a:rPr lang="ta-IN" smtClean="0"/>
              <a:t>Fifth level</a:t>
            </a:r>
            <a:endParaRPr lang="en-US"/>
          </a:p>
        </p:txBody>
      </p:sp>
      <p:sp>
        <p:nvSpPr>
          <p:cNvPr id="4" name="Date Placeholder 3"/>
          <p:cNvSpPr>
            <a:spLocks noGrp="1"/>
          </p:cNvSpPr>
          <p:nvPr>
            <p:ph type="dt" sz="half" idx="10"/>
          </p:nvPr>
        </p:nvSpPr>
        <p:spPr/>
        <p:txBody>
          <a:bodyPr/>
          <a:lstStyle/>
          <a:p>
            <a:fld id="{CD5EBDF7-8017-466D-AD7C-FDFF81DA14E2}" type="datetime1">
              <a:rPr lang="en-US" smtClean="0"/>
              <a:pPr/>
              <a:t>12/9/2013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08C193-0B1C-FA4E-9980-ADC1DEF51109}"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ta-IN"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a-IN" smtClean="0"/>
              <a:t>Click to edit Master text styles</a:t>
            </a:r>
          </a:p>
        </p:txBody>
      </p:sp>
      <p:sp>
        <p:nvSpPr>
          <p:cNvPr id="4" name="Date Placeholder 3"/>
          <p:cNvSpPr>
            <a:spLocks noGrp="1"/>
          </p:cNvSpPr>
          <p:nvPr>
            <p:ph type="dt" sz="half" idx="10"/>
          </p:nvPr>
        </p:nvSpPr>
        <p:spPr/>
        <p:txBody>
          <a:bodyPr/>
          <a:lstStyle/>
          <a:p>
            <a:fld id="{FD0B3944-B0CB-4C56-9642-6F41C22B390F}" type="datetime1">
              <a:rPr lang="en-US" smtClean="0"/>
              <a:pPr/>
              <a:t>12/9/2013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08C193-0B1C-FA4E-9980-ADC1DEF5110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a-IN"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a-IN" smtClean="0"/>
              <a:t>Click to edit Master text styles</a:t>
            </a:r>
          </a:p>
          <a:p>
            <a:pPr lvl="1"/>
            <a:r>
              <a:rPr lang="ta-IN" smtClean="0"/>
              <a:t>Second level</a:t>
            </a:r>
          </a:p>
          <a:p>
            <a:pPr lvl="2"/>
            <a:r>
              <a:rPr lang="ta-IN" smtClean="0"/>
              <a:t>Third level</a:t>
            </a:r>
          </a:p>
          <a:p>
            <a:pPr lvl="3"/>
            <a:r>
              <a:rPr lang="ta-IN" smtClean="0"/>
              <a:t>Fourth level</a:t>
            </a:r>
          </a:p>
          <a:p>
            <a:pPr lvl="4"/>
            <a:r>
              <a:rPr lang="ta-IN"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a-IN" smtClean="0"/>
              <a:t>Click to edit Master text styles</a:t>
            </a:r>
          </a:p>
          <a:p>
            <a:pPr lvl="1"/>
            <a:r>
              <a:rPr lang="ta-IN" smtClean="0"/>
              <a:t>Second level</a:t>
            </a:r>
          </a:p>
          <a:p>
            <a:pPr lvl="2"/>
            <a:r>
              <a:rPr lang="ta-IN" smtClean="0"/>
              <a:t>Third level</a:t>
            </a:r>
          </a:p>
          <a:p>
            <a:pPr lvl="3"/>
            <a:r>
              <a:rPr lang="ta-IN" smtClean="0"/>
              <a:t>Fourth level</a:t>
            </a:r>
          </a:p>
          <a:p>
            <a:pPr lvl="4"/>
            <a:r>
              <a:rPr lang="ta-IN" smtClean="0"/>
              <a:t>Fifth level</a:t>
            </a:r>
            <a:endParaRPr lang="en-US"/>
          </a:p>
        </p:txBody>
      </p:sp>
      <p:sp>
        <p:nvSpPr>
          <p:cNvPr id="5" name="Date Placeholder 4"/>
          <p:cNvSpPr>
            <a:spLocks noGrp="1"/>
          </p:cNvSpPr>
          <p:nvPr>
            <p:ph type="dt" sz="half" idx="10"/>
          </p:nvPr>
        </p:nvSpPr>
        <p:spPr/>
        <p:txBody>
          <a:bodyPr/>
          <a:lstStyle/>
          <a:p>
            <a:fld id="{59392119-B7B2-44A9-8B65-94EB722E63E2}" type="datetime1">
              <a:rPr lang="en-US" smtClean="0"/>
              <a:pPr/>
              <a:t>12/9/2013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08C193-0B1C-FA4E-9980-ADC1DEF5110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a-IN"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a-IN"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a-IN" smtClean="0"/>
              <a:t>Click to edit Master text styles</a:t>
            </a:r>
          </a:p>
          <a:p>
            <a:pPr lvl="1"/>
            <a:r>
              <a:rPr lang="ta-IN" smtClean="0"/>
              <a:t>Second level</a:t>
            </a:r>
          </a:p>
          <a:p>
            <a:pPr lvl="2"/>
            <a:r>
              <a:rPr lang="ta-IN" smtClean="0"/>
              <a:t>Third level</a:t>
            </a:r>
          </a:p>
          <a:p>
            <a:pPr lvl="3"/>
            <a:r>
              <a:rPr lang="ta-IN" smtClean="0"/>
              <a:t>Fourth level</a:t>
            </a:r>
          </a:p>
          <a:p>
            <a:pPr lvl="4"/>
            <a:r>
              <a:rPr lang="ta-IN"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a-IN"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a-IN" smtClean="0"/>
              <a:t>Click to edit Master text styles</a:t>
            </a:r>
          </a:p>
          <a:p>
            <a:pPr lvl="1"/>
            <a:r>
              <a:rPr lang="ta-IN" smtClean="0"/>
              <a:t>Second level</a:t>
            </a:r>
          </a:p>
          <a:p>
            <a:pPr lvl="2"/>
            <a:r>
              <a:rPr lang="ta-IN" smtClean="0"/>
              <a:t>Third level</a:t>
            </a:r>
          </a:p>
          <a:p>
            <a:pPr lvl="3"/>
            <a:r>
              <a:rPr lang="ta-IN" smtClean="0"/>
              <a:t>Fourth level</a:t>
            </a:r>
          </a:p>
          <a:p>
            <a:pPr lvl="4"/>
            <a:r>
              <a:rPr lang="ta-IN" smtClean="0"/>
              <a:t>Fifth level</a:t>
            </a:r>
            <a:endParaRPr lang="en-US"/>
          </a:p>
        </p:txBody>
      </p:sp>
      <p:sp>
        <p:nvSpPr>
          <p:cNvPr id="7" name="Date Placeholder 6"/>
          <p:cNvSpPr>
            <a:spLocks noGrp="1"/>
          </p:cNvSpPr>
          <p:nvPr>
            <p:ph type="dt" sz="half" idx="10"/>
          </p:nvPr>
        </p:nvSpPr>
        <p:spPr/>
        <p:txBody>
          <a:bodyPr/>
          <a:lstStyle/>
          <a:p>
            <a:fld id="{EE4C33A9-D263-473F-9A6F-BEB6F2A84E59}" type="datetime1">
              <a:rPr lang="en-US" smtClean="0"/>
              <a:pPr/>
              <a:t>12/9/2013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08C193-0B1C-FA4E-9980-ADC1DEF5110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a-IN" smtClean="0"/>
              <a:t>Click to edit Master title style</a:t>
            </a:r>
            <a:endParaRPr lang="en-US"/>
          </a:p>
        </p:txBody>
      </p:sp>
      <p:sp>
        <p:nvSpPr>
          <p:cNvPr id="3" name="Date Placeholder 2"/>
          <p:cNvSpPr>
            <a:spLocks noGrp="1"/>
          </p:cNvSpPr>
          <p:nvPr>
            <p:ph type="dt" sz="half" idx="10"/>
          </p:nvPr>
        </p:nvSpPr>
        <p:spPr/>
        <p:txBody>
          <a:bodyPr/>
          <a:lstStyle/>
          <a:p>
            <a:fld id="{14CE09CB-A129-4D87-B175-5D7E7759A391}" type="datetime1">
              <a:rPr lang="en-US" smtClean="0"/>
              <a:pPr/>
              <a:t>12/9/2013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08C193-0B1C-FA4E-9980-ADC1DEF5110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ED2981-093F-42C9-84AA-84DED05FFF46}" type="datetime1">
              <a:rPr lang="en-US" smtClean="0"/>
              <a:pPr/>
              <a:t>12/9/2013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08C193-0B1C-FA4E-9980-ADC1DEF5110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ta-IN"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a-IN" smtClean="0"/>
              <a:t>Click to edit Master text styles</a:t>
            </a:r>
          </a:p>
          <a:p>
            <a:pPr lvl="1"/>
            <a:r>
              <a:rPr lang="ta-IN" smtClean="0"/>
              <a:t>Second level</a:t>
            </a:r>
          </a:p>
          <a:p>
            <a:pPr lvl="2"/>
            <a:r>
              <a:rPr lang="ta-IN" smtClean="0"/>
              <a:t>Third level</a:t>
            </a:r>
          </a:p>
          <a:p>
            <a:pPr lvl="3"/>
            <a:r>
              <a:rPr lang="ta-IN" smtClean="0"/>
              <a:t>Fourth level</a:t>
            </a:r>
          </a:p>
          <a:p>
            <a:pPr lvl="4"/>
            <a:r>
              <a:rPr lang="ta-IN"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a-IN" smtClean="0"/>
              <a:t>Click to edit Master text styles</a:t>
            </a:r>
          </a:p>
        </p:txBody>
      </p:sp>
      <p:sp>
        <p:nvSpPr>
          <p:cNvPr id="5" name="Date Placeholder 4"/>
          <p:cNvSpPr>
            <a:spLocks noGrp="1"/>
          </p:cNvSpPr>
          <p:nvPr>
            <p:ph type="dt" sz="half" idx="10"/>
          </p:nvPr>
        </p:nvSpPr>
        <p:spPr/>
        <p:txBody>
          <a:bodyPr/>
          <a:lstStyle/>
          <a:p>
            <a:fld id="{0A98B6F4-DD67-46C9-BAB7-A45A7F36559E}" type="datetime1">
              <a:rPr lang="en-US" smtClean="0"/>
              <a:pPr/>
              <a:t>12/9/2013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08C193-0B1C-FA4E-9980-ADC1DEF5110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ta-IN"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a-IN" smtClean="0"/>
              <a:t>Click to edit Master text styles</a:t>
            </a:r>
          </a:p>
        </p:txBody>
      </p:sp>
      <p:sp>
        <p:nvSpPr>
          <p:cNvPr id="5" name="Date Placeholder 4"/>
          <p:cNvSpPr>
            <a:spLocks noGrp="1"/>
          </p:cNvSpPr>
          <p:nvPr>
            <p:ph type="dt" sz="half" idx="10"/>
          </p:nvPr>
        </p:nvSpPr>
        <p:spPr/>
        <p:txBody>
          <a:bodyPr/>
          <a:lstStyle/>
          <a:p>
            <a:fld id="{2818D805-6C8C-4CD5-9A33-4B7DDAA0FEA4}" type="datetime1">
              <a:rPr lang="en-US" smtClean="0"/>
              <a:pPr/>
              <a:t>12/9/2013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08C193-0B1C-FA4E-9980-ADC1DEF5110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C5C774-8339-41DE-BFFB-F36856149ABE}" type="datetime1">
              <a:rPr lang="en-US" smtClean="0"/>
              <a:pPr/>
              <a:t>12/9/2013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08C193-0B1C-FA4E-9980-ADC1DEF5110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klima.mzopu.hr/"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hyperlink" Target="http://klima.mzopu.hr/"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klima.mzopu.hr/"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hyperlink" Target="http://klima.mzoip.hr/" TargetMode="External"/><Relationship Id="rId2" Type="http://schemas.openxmlformats.org/officeDocument/2006/relationships/image" Target="../media/image5.wmf"/><Relationship Id="rId1" Type="http://schemas.openxmlformats.org/officeDocument/2006/relationships/slideLayout" Target="../slideLayouts/slideLayout2.xml"/><Relationship Id="rId5" Type="http://schemas.openxmlformats.org/officeDocument/2006/relationships/hyperlink" Target="mailto:visnja.grgasovic@mzoip.hr" TargetMode="Externa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zadina_01.jpg"/>
          <p:cNvPicPr>
            <a:picLocks noChangeAspect="1"/>
          </p:cNvPicPr>
          <p:nvPr/>
        </p:nvPicPr>
        <p:blipFill>
          <a:blip r:embed="rId3"/>
          <a:stretch>
            <a:fillRect/>
          </a:stretch>
        </p:blipFill>
        <p:spPr>
          <a:xfrm>
            <a:off x="0" y="0"/>
            <a:ext cx="9144000" cy="7315200"/>
          </a:xfrm>
          <a:prstGeom prst="rect">
            <a:avLst/>
          </a:prstGeom>
        </p:spPr>
      </p:pic>
      <p:sp>
        <p:nvSpPr>
          <p:cNvPr id="5" name="TextBox 4"/>
          <p:cNvSpPr txBox="1"/>
          <p:nvPr/>
        </p:nvSpPr>
        <p:spPr>
          <a:xfrm>
            <a:off x="215516" y="1242701"/>
            <a:ext cx="8712968" cy="3477875"/>
          </a:xfrm>
          <a:prstGeom prst="rect">
            <a:avLst/>
          </a:prstGeom>
          <a:noFill/>
          <a:effectLst/>
        </p:spPr>
        <p:txBody>
          <a:bodyPr wrap="square" rtlCol="0">
            <a:spAutoFit/>
          </a:bodyPr>
          <a:lstStyle/>
          <a:p>
            <a:r>
              <a:rPr lang="en-US" sz="2800" b="1" dirty="0" smtClean="0">
                <a:solidFill>
                  <a:schemeClr val="bg1">
                    <a:lumMod val="50000"/>
                  </a:schemeClr>
                </a:solidFill>
                <a:ea typeface="Times New Roman" pitchFamily="18" charset="0"/>
                <a:cs typeface="Arial" charset="0"/>
              </a:rPr>
              <a:t>ECRAN – national priorities </a:t>
            </a:r>
            <a:endParaRPr lang="en-US" sz="3200" dirty="0" smtClean="0">
              <a:solidFill>
                <a:schemeClr val="bg1">
                  <a:lumMod val="50000"/>
                </a:schemeClr>
              </a:solidFill>
              <a:ea typeface="Times New Roman" pitchFamily="18" charset="0"/>
              <a:cs typeface="Arial" charset="0"/>
            </a:endParaRPr>
          </a:p>
          <a:p>
            <a:pPr algn="ctr" eaLnBrk="0" hangingPunct="0"/>
            <a:endParaRPr lang="en-US" sz="3200" dirty="0" smtClean="0">
              <a:solidFill>
                <a:srgbClr val="009999"/>
              </a:solidFill>
              <a:ea typeface="Times New Roman" pitchFamily="18" charset="0"/>
              <a:cs typeface="Arial" charset="0"/>
            </a:endParaRPr>
          </a:p>
          <a:p>
            <a:pPr algn="ctr" eaLnBrk="0" hangingPunct="0"/>
            <a:endParaRPr lang="en-US" sz="3200" dirty="0" smtClean="0">
              <a:solidFill>
                <a:srgbClr val="009999"/>
              </a:solidFill>
              <a:ea typeface="Times New Roman" pitchFamily="18" charset="0"/>
              <a:cs typeface="Arial" charset="0"/>
            </a:endParaRPr>
          </a:p>
          <a:p>
            <a:pPr algn="ctr" eaLnBrk="0" hangingPunct="0"/>
            <a:endParaRPr lang="en-US" sz="3200" dirty="0" smtClean="0">
              <a:solidFill>
                <a:srgbClr val="009999"/>
              </a:solidFill>
              <a:ea typeface="Times New Roman" pitchFamily="18" charset="0"/>
              <a:cs typeface="Arial" charset="0"/>
            </a:endParaRPr>
          </a:p>
          <a:p>
            <a:pPr algn="r" eaLnBrk="0" hangingPunct="0"/>
            <a:r>
              <a:rPr lang="en-US" sz="3200" b="1" dirty="0" err="1" smtClean="0">
                <a:solidFill>
                  <a:schemeClr val="bg1"/>
                </a:solidFill>
                <a:ea typeface="Times New Roman" pitchFamily="18" charset="0"/>
                <a:cs typeface="Arial" charset="0"/>
              </a:rPr>
              <a:t>Visnja</a:t>
            </a:r>
            <a:r>
              <a:rPr lang="en-US" sz="3200" b="1" dirty="0" smtClean="0">
                <a:solidFill>
                  <a:schemeClr val="bg1"/>
                </a:solidFill>
                <a:ea typeface="Times New Roman" pitchFamily="18" charset="0"/>
                <a:cs typeface="Arial" charset="0"/>
              </a:rPr>
              <a:t> </a:t>
            </a:r>
            <a:r>
              <a:rPr lang="en-US" sz="3200" b="1" dirty="0" err="1" smtClean="0">
                <a:solidFill>
                  <a:schemeClr val="bg1"/>
                </a:solidFill>
                <a:ea typeface="Times New Roman" pitchFamily="18" charset="0"/>
                <a:cs typeface="Arial" charset="0"/>
              </a:rPr>
              <a:t>Grgasovic</a:t>
            </a:r>
            <a:endParaRPr lang="en-US" sz="3200" b="1" dirty="0" smtClean="0">
              <a:solidFill>
                <a:schemeClr val="bg1"/>
              </a:solidFill>
              <a:ea typeface="Times New Roman" pitchFamily="18" charset="0"/>
              <a:cs typeface="Arial" charset="0"/>
            </a:endParaRPr>
          </a:p>
          <a:p>
            <a:pPr algn="r" eaLnBrk="0" hangingPunct="0"/>
            <a:r>
              <a:rPr lang="en-US" sz="3200" b="1" dirty="0" smtClean="0">
                <a:solidFill>
                  <a:schemeClr val="bg1"/>
                </a:solidFill>
                <a:ea typeface="Times New Roman" pitchFamily="18" charset="0"/>
                <a:cs typeface="Arial" charset="0"/>
              </a:rPr>
              <a:t>9 December 2013,  Vienna </a:t>
            </a:r>
          </a:p>
          <a:p>
            <a:pPr algn="ctr" eaLnBrk="0" hangingPunct="0"/>
            <a:endParaRPr lang="en-US" sz="3200" b="1" dirty="0">
              <a:ea typeface="Times New Roman" pitchFamily="18" charset="0"/>
              <a:cs typeface="Arial"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1B7DA9B-6A94-44ED-A35D-8397F2B14C86}" type="slidenum">
              <a:rPr lang="en-US" sz="1400" smtClean="0">
                <a:latin typeface="Times New Roman" pitchFamily="18" charset="0"/>
              </a:rPr>
              <a:pPr/>
              <a:t>2</a:t>
            </a:fld>
            <a:endParaRPr lang="en-US" sz="1400" smtClean="0">
              <a:latin typeface="Times New Roman" pitchFamily="18" charset="0"/>
            </a:endParaRPr>
          </a:p>
        </p:txBody>
      </p:sp>
      <p:sp>
        <p:nvSpPr>
          <p:cNvPr id="14340" name="Rectangle 2"/>
          <p:cNvSpPr>
            <a:spLocks noGrp="1" noChangeArrowheads="1"/>
          </p:cNvSpPr>
          <p:nvPr>
            <p:ph type="title"/>
          </p:nvPr>
        </p:nvSpPr>
        <p:spPr>
          <a:xfrm>
            <a:off x="107504" y="1"/>
            <a:ext cx="7508875" cy="764704"/>
          </a:xfrm>
        </p:spPr>
        <p:txBody>
          <a:bodyPr>
            <a:normAutofit fontScale="90000"/>
          </a:bodyPr>
          <a:lstStyle/>
          <a:p>
            <a:pPr>
              <a:defRPr/>
            </a:pPr>
            <a:r>
              <a:rPr lang="en-US" dirty="0" smtClean="0">
                <a:solidFill>
                  <a:schemeClr val="bg1">
                    <a:lumMod val="50000"/>
                  </a:schemeClr>
                </a:solidFill>
                <a:latin typeface="+mn-lt"/>
              </a:rPr>
              <a:t>Climate policy and modeling</a:t>
            </a:r>
            <a:r>
              <a:rPr lang="hr-HR" dirty="0">
                <a:solidFill>
                  <a:schemeClr val="bg1">
                    <a:lumMod val="50000"/>
                  </a:schemeClr>
                </a:solidFill>
                <a:latin typeface="+mn-lt"/>
              </a:rPr>
              <a:t/>
            </a:r>
            <a:br>
              <a:rPr lang="hr-HR" dirty="0">
                <a:solidFill>
                  <a:schemeClr val="bg1">
                    <a:lumMod val="50000"/>
                  </a:schemeClr>
                </a:solidFill>
                <a:latin typeface="+mn-lt"/>
              </a:rPr>
            </a:br>
            <a:endParaRPr lang="hr-HR" sz="2800" dirty="0" smtClean="0">
              <a:solidFill>
                <a:schemeClr val="bg1">
                  <a:lumMod val="50000"/>
                </a:schemeClr>
              </a:solidFill>
              <a:latin typeface="+mn-lt"/>
            </a:endParaRPr>
          </a:p>
        </p:txBody>
      </p:sp>
      <p:sp>
        <p:nvSpPr>
          <p:cNvPr id="7173" name="Rectangle 3"/>
          <p:cNvSpPr>
            <a:spLocks noGrp="1" noChangeArrowheads="1"/>
          </p:cNvSpPr>
          <p:nvPr>
            <p:ph type="body" idx="1"/>
          </p:nvPr>
        </p:nvSpPr>
        <p:spPr>
          <a:xfrm>
            <a:off x="539552" y="1268760"/>
            <a:ext cx="8353300" cy="5328592"/>
          </a:xfrm>
        </p:spPr>
        <p:txBody>
          <a:bodyPr>
            <a:noAutofit/>
          </a:bodyPr>
          <a:lstStyle/>
          <a:p>
            <a:pPr>
              <a:lnSpc>
                <a:spcPct val="80000"/>
              </a:lnSpc>
              <a:buClr>
                <a:schemeClr val="tx2"/>
              </a:buClr>
              <a:buFont typeface="Wingdings" pitchFamily="2" charset="2"/>
              <a:buChar char="§"/>
            </a:pPr>
            <a:endParaRPr lang="hr-HR" sz="2400" dirty="0" smtClean="0">
              <a:solidFill>
                <a:srgbClr val="008000"/>
              </a:solidFill>
              <a:latin typeface="+mj-lt"/>
            </a:endParaRPr>
          </a:p>
          <a:p>
            <a:pPr>
              <a:lnSpc>
                <a:spcPct val="80000"/>
              </a:lnSpc>
              <a:buClr>
                <a:schemeClr val="tx2"/>
              </a:buClr>
              <a:buFont typeface="Wingdings" pitchFamily="2" charset="2"/>
              <a:buChar char="§"/>
            </a:pPr>
            <a:r>
              <a:rPr lang="en-US" sz="2400" dirty="0" smtClean="0">
                <a:solidFill>
                  <a:srgbClr val="008000"/>
                </a:solidFill>
                <a:latin typeface="+mj-lt"/>
              </a:rPr>
              <a:t>For </a:t>
            </a:r>
            <a:r>
              <a:rPr lang="en-US" sz="2400" dirty="0">
                <a:solidFill>
                  <a:srgbClr val="008000"/>
                </a:solidFill>
                <a:latin typeface="+mj-lt"/>
              </a:rPr>
              <a:t>the purpose of the development of the Low Carbon Strategy – </a:t>
            </a:r>
            <a:endParaRPr lang="hr-HR" sz="2400" dirty="0" smtClean="0">
              <a:solidFill>
                <a:srgbClr val="008000"/>
              </a:solidFill>
              <a:latin typeface="+mj-lt"/>
            </a:endParaRPr>
          </a:p>
          <a:p>
            <a:pPr lvl="1">
              <a:lnSpc>
                <a:spcPct val="80000"/>
              </a:lnSpc>
              <a:buClr>
                <a:schemeClr val="tx2"/>
              </a:buClr>
              <a:buFont typeface="Wingdings" pitchFamily="2" charset="2"/>
              <a:buChar char="§"/>
            </a:pPr>
            <a:r>
              <a:rPr lang="en-US" dirty="0" smtClean="0">
                <a:solidFill>
                  <a:srgbClr val="008000"/>
                </a:solidFill>
                <a:latin typeface="+mj-lt"/>
              </a:rPr>
              <a:t>training </a:t>
            </a:r>
            <a:r>
              <a:rPr lang="en-US" dirty="0">
                <a:solidFill>
                  <a:srgbClr val="008000"/>
                </a:solidFill>
                <a:latin typeface="+mj-lt"/>
              </a:rPr>
              <a:t>is needed for the </a:t>
            </a:r>
            <a:r>
              <a:rPr lang="en-US" dirty="0" smtClean="0">
                <a:solidFill>
                  <a:srgbClr val="008000"/>
                </a:solidFill>
                <a:latin typeface="+mj-lt"/>
              </a:rPr>
              <a:t>modeling </a:t>
            </a:r>
            <a:r>
              <a:rPr lang="en-US" dirty="0">
                <a:solidFill>
                  <a:srgbClr val="008000"/>
                </a:solidFill>
                <a:latin typeface="+mj-lt"/>
              </a:rPr>
              <a:t>of low carbon policies in different sectors (</a:t>
            </a:r>
            <a:r>
              <a:rPr lang="en-US" dirty="0" err="1">
                <a:solidFill>
                  <a:srgbClr val="008000"/>
                </a:solidFill>
                <a:latin typeface="+mj-lt"/>
              </a:rPr>
              <a:t>e.g</a:t>
            </a:r>
            <a:r>
              <a:rPr lang="en-US" dirty="0">
                <a:solidFill>
                  <a:srgbClr val="008000"/>
                </a:solidFill>
                <a:latin typeface="+mj-lt"/>
              </a:rPr>
              <a:t> agriculture, industry, tourism, forestry etc.), economic analysis of key measures, estimating the effects on welfare and job creation etc., including of the showing of the practical examples of </a:t>
            </a:r>
            <a:r>
              <a:rPr lang="en-US" dirty="0" smtClean="0">
                <a:solidFill>
                  <a:srgbClr val="008000"/>
                </a:solidFill>
                <a:latin typeface="+mj-lt"/>
              </a:rPr>
              <a:t>modeling </a:t>
            </a:r>
            <a:r>
              <a:rPr lang="en-US" dirty="0">
                <a:solidFill>
                  <a:srgbClr val="008000"/>
                </a:solidFill>
                <a:latin typeface="+mj-lt"/>
              </a:rPr>
              <a:t>mitigation strategy measures with bottom up and top down approaches</a:t>
            </a:r>
            <a:r>
              <a:rPr lang="en-US" sz="2000" dirty="0">
                <a:solidFill>
                  <a:srgbClr val="008000"/>
                </a:solidFill>
                <a:latin typeface="+mj-lt"/>
              </a:rPr>
              <a:t>.</a:t>
            </a:r>
          </a:p>
          <a:p>
            <a:pPr>
              <a:lnSpc>
                <a:spcPct val="80000"/>
              </a:lnSpc>
              <a:buClr>
                <a:schemeClr val="tx2"/>
              </a:buClr>
              <a:buFont typeface="Wingdings" pitchFamily="2" charset="2"/>
              <a:buChar char="§"/>
            </a:pPr>
            <a:endParaRPr lang="hr-HR" sz="2400" dirty="0">
              <a:solidFill>
                <a:srgbClr val="008000"/>
              </a:solidFill>
              <a:latin typeface="+mj-lt"/>
            </a:endParaRPr>
          </a:p>
        </p:txBody>
      </p:sp>
      <p:pic>
        <p:nvPicPr>
          <p:cNvPr id="7174" name="Picture 5" descr="Web stranica klimatskih promjena">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72106" y="5205624"/>
            <a:ext cx="97155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5656" y="548680"/>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58941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1B7DA9B-6A94-44ED-A35D-8397F2B14C86}" type="slidenum">
              <a:rPr lang="en-US" sz="1400" smtClean="0">
                <a:latin typeface="Times New Roman" pitchFamily="18" charset="0"/>
              </a:rPr>
              <a:pPr/>
              <a:t>3</a:t>
            </a:fld>
            <a:endParaRPr lang="en-US" sz="1400" smtClean="0">
              <a:latin typeface="Times New Roman" pitchFamily="18" charset="0"/>
            </a:endParaRPr>
          </a:p>
        </p:txBody>
      </p:sp>
      <p:sp>
        <p:nvSpPr>
          <p:cNvPr id="14340" name="Rectangle 2"/>
          <p:cNvSpPr>
            <a:spLocks noGrp="1" noChangeArrowheads="1"/>
          </p:cNvSpPr>
          <p:nvPr>
            <p:ph type="title"/>
          </p:nvPr>
        </p:nvSpPr>
        <p:spPr>
          <a:xfrm>
            <a:off x="107504" y="1"/>
            <a:ext cx="7508875" cy="764704"/>
          </a:xfrm>
        </p:spPr>
        <p:txBody>
          <a:bodyPr>
            <a:normAutofit fontScale="90000"/>
          </a:bodyPr>
          <a:lstStyle/>
          <a:p>
            <a:pPr>
              <a:defRPr/>
            </a:pPr>
            <a:r>
              <a:rPr lang="en-US" dirty="0" smtClean="0">
                <a:solidFill>
                  <a:schemeClr val="bg1">
                    <a:lumMod val="50000"/>
                  </a:schemeClr>
                </a:solidFill>
                <a:latin typeface="+mn-lt"/>
              </a:rPr>
              <a:t>Climate policy and modeling</a:t>
            </a:r>
            <a:r>
              <a:rPr lang="hr-HR" dirty="0">
                <a:solidFill>
                  <a:schemeClr val="bg1">
                    <a:lumMod val="50000"/>
                  </a:schemeClr>
                </a:solidFill>
                <a:latin typeface="+mn-lt"/>
              </a:rPr>
              <a:t/>
            </a:r>
            <a:br>
              <a:rPr lang="hr-HR" dirty="0">
                <a:solidFill>
                  <a:schemeClr val="bg1">
                    <a:lumMod val="50000"/>
                  </a:schemeClr>
                </a:solidFill>
                <a:latin typeface="+mn-lt"/>
              </a:rPr>
            </a:br>
            <a:endParaRPr lang="hr-HR" sz="2800" dirty="0" smtClean="0">
              <a:solidFill>
                <a:schemeClr val="bg1">
                  <a:lumMod val="50000"/>
                </a:schemeClr>
              </a:solidFill>
              <a:latin typeface="+mn-lt"/>
            </a:endParaRPr>
          </a:p>
        </p:txBody>
      </p:sp>
      <p:sp>
        <p:nvSpPr>
          <p:cNvPr id="7173" name="Rectangle 3"/>
          <p:cNvSpPr>
            <a:spLocks noGrp="1" noChangeArrowheads="1"/>
          </p:cNvSpPr>
          <p:nvPr>
            <p:ph type="body" idx="1"/>
          </p:nvPr>
        </p:nvSpPr>
        <p:spPr>
          <a:xfrm>
            <a:off x="539552" y="764705"/>
            <a:ext cx="8353300" cy="5832647"/>
          </a:xfrm>
        </p:spPr>
        <p:txBody>
          <a:bodyPr>
            <a:noAutofit/>
          </a:bodyPr>
          <a:lstStyle/>
          <a:p>
            <a:pPr>
              <a:lnSpc>
                <a:spcPct val="80000"/>
              </a:lnSpc>
              <a:buClr>
                <a:schemeClr val="tx2"/>
              </a:buClr>
              <a:buFont typeface="Wingdings" pitchFamily="2" charset="2"/>
              <a:buChar char="§"/>
            </a:pPr>
            <a:endParaRPr lang="hr-HR" sz="2400" dirty="0" smtClean="0">
              <a:solidFill>
                <a:srgbClr val="008000"/>
              </a:solidFill>
              <a:latin typeface="+mj-lt"/>
            </a:endParaRPr>
          </a:p>
          <a:p>
            <a:pPr>
              <a:lnSpc>
                <a:spcPct val="80000"/>
              </a:lnSpc>
              <a:buClr>
                <a:schemeClr val="tx2"/>
              </a:buClr>
              <a:buFont typeface="Wingdings" pitchFamily="2" charset="2"/>
              <a:buChar char="§"/>
            </a:pPr>
            <a:endParaRPr lang="hr-HR" sz="2400" dirty="0">
              <a:solidFill>
                <a:srgbClr val="008000"/>
              </a:solidFill>
              <a:latin typeface="+mj-lt"/>
            </a:endParaRPr>
          </a:p>
          <a:p>
            <a:pPr>
              <a:lnSpc>
                <a:spcPct val="80000"/>
              </a:lnSpc>
              <a:buClr>
                <a:schemeClr val="tx2"/>
              </a:buClr>
              <a:buFont typeface="Wingdings" pitchFamily="2" charset="2"/>
              <a:buChar char="§"/>
            </a:pPr>
            <a:r>
              <a:rPr lang="en-US" sz="2400" dirty="0" smtClean="0">
                <a:solidFill>
                  <a:srgbClr val="008000"/>
                </a:solidFill>
                <a:latin typeface="+mj-lt"/>
              </a:rPr>
              <a:t>-</a:t>
            </a:r>
            <a:r>
              <a:rPr lang="en-US" sz="2400" dirty="0">
                <a:solidFill>
                  <a:srgbClr val="008000"/>
                </a:solidFill>
                <a:latin typeface="+mj-lt"/>
              </a:rPr>
              <a:t>	Related to implementation of the ODS Regulation 1005/2009 and F-gases Regulation (842/2006), training would be needed related to reporting on ODS </a:t>
            </a:r>
            <a:r>
              <a:rPr lang="en-US" sz="2400" dirty="0" err="1">
                <a:solidFill>
                  <a:srgbClr val="008000"/>
                </a:solidFill>
                <a:latin typeface="+mj-lt"/>
              </a:rPr>
              <a:t>i</a:t>
            </a:r>
            <a:r>
              <a:rPr lang="en-US" sz="2400" dirty="0">
                <a:solidFill>
                  <a:srgbClr val="008000"/>
                </a:solidFill>
                <a:latin typeface="+mj-lt"/>
              </a:rPr>
              <a:t> F-gases </a:t>
            </a:r>
            <a:endParaRPr lang="hr-HR" sz="2400" dirty="0" smtClean="0">
              <a:solidFill>
                <a:srgbClr val="008000"/>
              </a:solidFill>
              <a:latin typeface="+mj-lt"/>
            </a:endParaRPr>
          </a:p>
          <a:p>
            <a:pPr>
              <a:lnSpc>
                <a:spcPct val="80000"/>
              </a:lnSpc>
              <a:buClr>
                <a:schemeClr val="tx2"/>
              </a:buClr>
              <a:buFont typeface="Wingdings" pitchFamily="2" charset="2"/>
              <a:buChar char="§"/>
            </a:pPr>
            <a:endParaRPr lang="en-US" sz="2400" dirty="0">
              <a:solidFill>
                <a:srgbClr val="008000"/>
              </a:solidFill>
              <a:latin typeface="+mj-lt"/>
            </a:endParaRPr>
          </a:p>
          <a:p>
            <a:pPr>
              <a:lnSpc>
                <a:spcPct val="80000"/>
              </a:lnSpc>
              <a:buClr>
                <a:schemeClr val="tx2"/>
              </a:buClr>
              <a:buFont typeface="Wingdings" pitchFamily="2" charset="2"/>
              <a:buChar char="§"/>
            </a:pPr>
            <a:r>
              <a:rPr lang="en-US" sz="2400" dirty="0">
                <a:solidFill>
                  <a:srgbClr val="008000"/>
                </a:solidFill>
                <a:latin typeface="+mj-lt"/>
              </a:rPr>
              <a:t>-    </a:t>
            </a:r>
            <a:r>
              <a:rPr lang="en-US" sz="2400" dirty="0" smtClean="0">
                <a:solidFill>
                  <a:srgbClr val="008000"/>
                </a:solidFill>
                <a:latin typeface="+mj-lt"/>
              </a:rPr>
              <a:t>Training </a:t>
            </a:r>
            <a:r>
              <a:rPr lang="en-US" sz="2400" dirty="0">
                <a:solidFill>
                  <a:srgbClr val="008000"/>
                </a:solidFill>
                <a:latin typeface="+mj-lt"/>
              </a:rPr>
              <a:t>related to preparation of the reports on the emissions from life cycle of the fossil fuels </a:t>
            </a:r>
            <a:endParaRPr lang="hr-HR" sz="2400" dirty="0" smtClean="0">
              <a:solidFill>
                <a:srgbClr val="008000"/>
              </a:solidFill>
              <a:latin typeface="+mj-lt"/>
            </a:endParaRPr>
          </a:p>
          <a:p>
            <a:pPr>
              <a:lnSpc>
                <a:spcPct val="80000"/>
              </a:lnSpc>
              <a:buClr>
                <a:schemeClr val="tx2"/>
              </a:buClr>
              <a:buFont typeface="Wingdings" pitchFamily="2" charset="2"/>
              <a:buChar char="§"/>
            </a:pPr>
            <a:endParaRPr lang="en-US" sz="2400" dirty="0">
              <a:solidFill>
                <a:srgbClr val="008000"/>
              </a:solidFill>
              <a:latin typeface="+mj-lt"/>
            </a:endParaRPr>
          </a:p>
          <a:p>
            <a:pPr>
              <a:lnSpc>
                <a:spcPct val="80000"/>
              </a:lnSpc>
              <a:buClr>
                <a:schemeClr val="tx2"/>
              </a:buClr>
              <a:buFont typeface="Wingdings" pitchFamily="2" charset="2"/>
              <a:buChar char="§"/>
            </a:pPr>
            <a:r>
              <a:rPr lang="en-US" sz="2400" dirty="0">
                <a:solidFill>
                  <a:srgbClr val="008000"/>
                </a:solidFill>
                <a:latin typeface="+mj-lt"/>
              </a:rPr>
              <a:t>-	Training related preparation of the monitoring reports for vans and personal </a:t>
            </a:r>
            <a:r>
              <a:rPr lang="en-US" sz="2400" dirty="0" smtClean="0">
                <a:solidFill>
                  <a:srgbClr val="008000"/>
                </a:solidFill>
                <a:latin typeface="+mj-lt"/>
              </a:rPr>
              <a:t>cars</a:t>
            </a:r>
            <a:endParaRPr lang="hr-HR" sz="2400" dirty="0" smtClean="0">
              <a:solidFill>
                <a:srgbClr val="008000"/>
              </a:solidFill>
              <a:latin typeface="+mj-lt"/>
            </a:endParaRPr>
          </a:p>
          <a:p>
            <a:pPr>
              <a:lnSpc>
                <a:spcPct val="80000"/>
              </a:lnSpc>
              <a:buClr>
                <a:schemeClr val="tx2"/>
              </a:buClr>
              <a:buFont typeface="Wingdings" pitchFamily="2" charset="2"/>
              <a:buChar char="§"/>
            </a:pPr>
            <a:endParaRPr lang="en-US" sz="2400" dirty="0">
              <a:solidFill>
                <a:srgbClr val="008000"/>
              </a:solidFill>
              <a:latin typeface="+mj-lt"/>
            </a:endParaRPr>
          </a:p>
          <a:p>
            <a:pPr>
              <a:lnSpc>
                <a:spcPct val="80000"/>
              </a:lnSpc>
              <a:buClr>
                <a:schemeClr val="tx2"/>
              </a:buClr>
              <a:buFont typeface="Wingdings" pitchFamily="2" charset="2"/>
              <a:buChar char="§"/>
            </a:pPr>
            <a:r>
              <a:rPr lang="en-US" sz="2400" dirty="0">
                <a:solidFill>
                  <a:srgbClr val="008000"/>
                </a:solidFill>
                <a:latin typeface="+mj-lt"/>
              </a:rPr>
              <a:t>- 	Climate awareness on new information from expected 5th IPCC Report </a:t>
            </a:r>
          </a:p>
          <a:p>
            <a:pPr>
              <a:lnSpc>
                <a:spcPct val="80000"/>
              </a:lnSpc>
              <a:buClr>
                <a:schemeClr val="tx2"/>
              </a:buClr>
              <a:buFont typeface="Wingdings" pitchFamily="2" charset="2"/>
              <a:buChar char="§"/>
            </a:pPr>
            <a:endParaRPr lang="hr-HR" sz="2400" dirty="0">
              <a:solidFill>
                <a:srgbClr val="008000"/>
              </a:solidFill>
              <a:latin typeface="+mj-lt"/>
            </a:endParaRPr>
          </a:p>
        </p:txBody>
      </p:sp>
      <p:pic>
        <p:nvPicPr>
          <p:cNvPr id="7174" name="Picture 5" descr="Web stranica klimatskih promjena">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72106" y="5205624"/>
            <a:ext cx="97155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5656" y="548680"/>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53441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07950" y="-315416"/>
            <a:ext cx="8229600" cy="865187"/>
          </a:xfrm>
        </p:spPr>
        <p:txBody>
          <a:bodyPr>
            <a:normAutofit fontScale="90000"/>
          </a:bodyPr>
          <a:lstStyle/>
          <a:p>
            <a:pPr>
              <a:defRPr/>
            </a:pPr>
            <a:r>
              <a:rPr lang="hr-HR" dirty="0" smtClean="0">
                <a:solidFill>
                  <a:schemeClr val="bg1">
                    <a:lumMod val="50000"/>
                  </a:schemeClr>
                </a:solidFill>
              </a:rPr>
              <a:t/>
            </a:r>
            <a:br>
              <a:rPr lang="hr-HR" dirty="0" smtClean="0">
                <a:solidFill>
                  <a:schemeClr val="bg1">
                    <a:lumMod val="50000"/>
                  </a:schemeClr>
                </a:solidFill>
              </a:rPr>
            </a:br>
            <a:r>
              <a:rPr lang="hr-HR" dirty="0" smtClean="0">
                <a:solidFill>
                  <a:schemeClr val="bg1">
                    <a:lumMod val="50000"/>
                  </a:schemeClr>
                </a:solidFill>
              </a:rPr>
              <a:t>MMR, </a:t>
            </a:r>
            <a:r>
              <a:rPr lang="fr-FR" dirty="0">
                <a:solidFill>
                  <a:schemeClr val="bg1">
                    <a:lumMod val="50000"/>
                  </a:schemeClr>
                </a:solidFill>
              </a:rPr>
              <a:t>Regulation 525/2013</a:t>
            </a:r>
          </a:p>
        </p:txBody>
      </p:sp>
      <p:sp>
        <p:nvSpPr>
          <p:cNvPr id="14339" name="Content Placeholder 2"/>
          <p:cNvSpPr>
            <a:spLocks noGrp="1"/>
          </p:cNvSpPr>
          <p:nvPr>
            <p:ph idx="1"/>
          </p:nvPr>
        </p:nvSpPr>
        <p:spPr>
          <a:xfrm>
            <a:off x="107950" y="980728"/>
            <a:ext cx="9036049" cy="5472608"/>
          </a:xfrm>
        </p:spPr>
        <p:txBody>
          <a:bodyPr>
            <a:noAutofit/>
          </a:bodyPr>
          <a:lstStyle/>
          <a:p>
            <a:pPr>
              <a:lnSpc>
                <a:spcPct val="80000"/>
              </a:lnSpc>
              <a:buClr>
                <a:schemeClr val="tx2"/>
              </a:buClr>
              <a:buFont typeface="Wingdings" pitchFamily="2" charset="2"/>
              <a:buChar char="§"/>
            </a:pPr>
            <a:r>
              <a:rPr lang="hr-HR" sz="2200" dirty="0" smtClean="0">
                <a:solidFill>
                  <a:srgbClr val="008000"/>
                </a:solidFill>
                <a:latin typeface="+mj-lt"/>
              </a:rPr>
              <a:t>-</a:t>
            </a:r>
            <a:r>
              <a:rPr lang="en-US" sz="2200" dirty="0" smtClean="0">
                <a:solidFill>
                  <a:srgbClr val="008000"/>
                </a:solidFill>
                <a:latin typeface="+mj-lt"/>
              </a:rPr>
              <a:t>report to the Commission on the status of implementation of their low-carbon development strategy in accordance with Article 4. Regulation 525/2013,</a:t>
            </a:r>
          </a:p>
          <a:p>
            <a:pPr>
              <a:lnSpc>
                <a:spcPct val="80000"/>
              </a:lnSpc>
              <a:buClr>
                <a:schemeClr val="tx2"/>
              </a:buClr>
              <a:buFont typeface="Wingdings" pitchFamily="2" charset="2"/>
              <a:buChar char="§"/>
            </a:pPr>
            <a:r>
              <a:rPr lang="en-US" sz="2200" dirty="0" smtClean="0">
                <a:solidFill>
                  <a:srgbClr val="008000"/>
                </a:solidFill>
                <a:latin typeface="+mj-lt"/>
              </a:rPr>
              <a:t>- anthropogenic emissions and removals of greenhouse gases in accordance with Article 7. </a:t>
            </a:r>
          </a:p>
          <a:p>
            <a:pPr>
              <a:lnSpc>
                <a:spcPct val="80000"/>
              </a:lnSpc>
              <a:buClr>
                <a:schemeClr val="tx2"/>
              </a:buClr>
              <a:buFont typeface="Wingdings" pitchFamily="2" charset="2"/>
              <a:buChar char="§"/>
            </a:pPr>
            <a:r>
              <a:rPr lang="en-US" sz="2200" dirty="0" smtClean="0">
                <a:solidFill>
                  <a:srgbClr val="008000"/>
                </a:solidFill>
                <a:latin typeface="+mj-lt"/>
              </a:rPr>
              <a:t>- approximated greenhouse gas inventories for the year X-1</a:t>
            </a:r>
          </a:p>
          <a:p>
            <a:pPr>
              <a:lnSpc>
                <a:spcPct val="80000"/>
              </a:lnSpc>
              <a:buClr>
                <a:schemeClr val="tx2"/>
              </a:buClr>
              <a:buFont typeface="Wingdings" pitchFamily="2" charset="2"/>
              <a:buChar char="§"/>
            </a:pPr>
            <a:r>
              <a:rPr lang="en-US" sz="2200" dirty="0" smtClean="0">
                <a:solidFill>
                  <a:srgbClr val="008000"/>
                </a:solidFill>
                <a:latin typeface="+mj-lt"/>
              </a:rPr>
              <a:t>- Reporting on policies and measures in accordance with Article 13. </a:t>
            </a:r>
          </a:p>
          <a:p>
            <a:pPr>
              <a:lnSpc>
                <a:spcPct val="80000"/>
              </a:lnSpc>
              <a:buClr>
                <a:schemeClr val="tx2"/>
              </a:buClr>
              <a:buFont typeface="Wingdings" pitchFamily="2" charset="2"/>
              <a:buChar char="§"/>
            </a:pPr>
            <a:r>
              <a:rPr lang="en-US" sz="2200" dirty="0" smtClean="0">
                <a:solidFill>
                  <a:srgbClr val="008000"/>
                </a:solidFill>
                <a:latin typeface="+mj-lt"/>
              </a:rPr>
              <a:t>- Reporting on projections in accordance with Article 14</a:t>
            </a:r>
          </a:p>
          <a:p>
            <a:pPr>
              <a:lnSpc>
                <a:spcPct val="80000"/>
              </a:lnSpc>
              <a:buClr>
                <a:schemeClr val="tx2"/>
              </a:buClr>
              <a:buFont typeface="Wingdings" pitchFamily="2" charset="2"/>
              <a:buChar char="§"/>
            </a:pPr>
            <a:r>
              <a:rPr lang="en-US" sz="2200" dirty="0" smtClean="0">
                <a:solidFill>
                  <a:srgbClr val="008000"/>
                </a:solidFill>
                <a:latin typeface="+mj-lt"/>
              </a:rPr>
              <a:t>- report to the Commission information on their national adaptation planning and strategies, outlining their implemented or planned actions to facilitate adaptation to climate change, in accordance with Article 15. </a:t>
            </a:r>
          </a:p>
        </p:txBody>
      </p:sp>
      <p:pic>
        <p:nvPicPr>
          <p:cNvPr id="8" name="Picture 2"/>
          <p:cNvPicPr preferRelativeResize="0">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999" y="711795"/>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384" y="5589240"/>
            <a:ext cx="969963"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768364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07950" y="-99392"/>
            <a:ext cx="8229600" cy="865187"/>
          </a:xfrm>
        </p:spPr>
        <p:txBody>
          <a:bodyPr>
            <a:normAutofit fontScale="90000"/>
          </a:bodyPr>
          <a:lstStyle/>
          <a:p>
            <a:pPr>
              <a:defRPr/>
            </a:pPr>
            <a:r>
              <a:rPr lang="hr-HR" dirty="0" smtClean="0">
                <a:solidFill>
                  <a:schemeClr val="bg1">
                    <a:lumMod val="50000"/>
                  </a:schemeClr>
                </a:solidFill>
              </a:rPr>
              <a:t/>
            </a:r>
            <a:br>
              <a:rPr lang="hr-HR" dirty="0" smtClean="0">
                <a:solidFill>
                  <a:schemeClr val="bg1">
                    <a:lumMod val="50000"/>
                  </a:schemeClr>
                </a:solidFill>
              </a:rPr>
            </a:br>
            <a:r>
              <a:rPr lang="hr-HR" dirty="0" smtClean="0">
                <a:solidFill>
                  <a:schemeClr val="bg1">
                    <a:lumMod val="50000"/>
                  </a:schemeClr>
                </a:solidFill>
              </a:rPr>
              <a:t>MMR – LULUCF, </a:t>
            </a:r>
            <a:r>
              <a:rPr lang="hr-HR" dirty="0" err="1" smtClean="0">
                <a:solidFill>
                  <a:schemeClr val="bg1">
                    <a:lumMod val="50000"/>
                  </a:schemeClr>
                </a:solidFill>
              </a:rPr>
              <a:t>Decision</a:t>
            </a:r>
            <a:r>
              <a:rPr lang="hr-HR" dirty="0" smtClean="0">
                <a:solidFill>
                  <a:schemeClr val="bg1">
                    <a:lumMod val="50000"/>
                  </a:schemeClr>
                </a:solidFill>
              </a:rPr>
              <a:t> </a:t>
            </a:r>
            <a:r>
              <a:rPr lang="fr-FR" dirty="0">
                <a:solidFill>
                  <a:schemeClr val="bg1">
                    <a:lumMod val="50000"/>
                  </a:schemeClr>
                </a:solidFill>
              </a:rPr>
              <a:t>2013/529/EU</a:t>
            </a:r>
          </a:p>
        </p:txBody>
      </p:sp>
      <p:sp>
        <p:nvSpPr>
          <p:cNvPr id="14339" name="Content Placeholder 2"/>
          <p:cNvSpPr>
            <a:spLocks noGrp="1"/>
          </p:cNvSpPr>
          <p:nvPr>
            <p:ph idx="1"/>
          </p:nvPr>
        </p:nvSpPr>
        <p:spPr>
          <a:xfrm>
            <a:off x="107950" y="836712"/>
            <a:ext cx="9036049" cy="5976938"/>
          </a:xfrm>
        </p:spPr>
        <p:txBody>
          <a:bodyPr>
            <a:noAutofit/>
          </a:bodyPr>
          <a:lstStyle/>
          <a:p>
            <a:pPr>
              <a:lnSpc>
                <a:spcPct val="80000"/>
              </a:lnSpc>
              <a:buClr>
                <a:schemeClr val="tx2"/>
              </a:buClr>
              <a:buFont typeface="Wingdings" pitchFamily="2" charset="2"/>
              <a:buChar char="§"/>
            </a:pPr>
            <a:r>
              <a:rPr lang="hr-HR" sz="2200" dirty="0" smtClean="0">
                <a:solidFill>
                  <a:srgbClr val="008000"/>
                </a:solidFill>
                <a:latin typeface="+mj-lt"/>
              </a:rPr>
              <a:t>-</a:t>
            </a:r>
            <a:r>
              <a:rPr lang="en-US" sz="2200" dirty="0">
                <a:solidFill>
                  <a:srgbClr val="008000"/>
                </a:solidFill>
                <a:latin typeface="+mj-lt"/>
              </a:rPr>
              <a:t>draw up and transmit to the Commission information on their current and future LULUCF actions to limit or reduce emissions and maintain or increase removals resulting from the </a:t>
            </a:r>
            <a:r>
              <a:rPr lang="hr-HR" sz="2200" dirty="0" smtClean="0">
                <a:solidFill>
                  <a:srgbClr val="008000"/>
                </a:solidFill>
                <a:latin typeface="+mj-lt"/>
              </a:rPr>
              <a:t>LULUCF </a:t>
            </a:r>
            <a:r>
              <a:rPr lang="en-US" sz="2200" dirty="0" smtClean="0">
                <a:solidFill>
                  <a:srgbClr val="008000"/>
                </a:solidFill>
                <a:latin typeface="+mj-lt"/>
              </a:rPr>
              <a:t>activities, </a:t>
            </a:r>
            <a:endParaRPr lang="hr-HR" sz="2200" dirty="0" smtClean="0">
              <a:solidFill>
                <a:srgbClr val="008000"/>
              </a:solidFill>
              <a:latin typeface="+mj-lt"/>
            </a:endParaRPr>
          </a:p>
          <a:p>
            <a:pPr lvl="1">
              <a:lnSpc>
                <a:spcPct val="80000"/>
              </a:lnSpc>
              <a:buClr>
                <a:schemeClr val="tx2"/>
              </a:buClr>
              <a:buFont typeface="Wingdings" pitchFamily="2" charset="2"/>
              <a:buChar char="§"/>
            </a:pPr>
            <a:r>
              <a:rPr lang="en-US" sz="1800" dirty="0" smtClean="0">
                <a:solidFill>
                  <a:srgbClr val="008000"/>
                </a:solidFill>
                <a:latin typeface="+mj-lt"/>
              </a:rPr>
              <a:t>as </a:t>
            </a:r>
            <a:r>
              <a:rPr lang="en-US" sz="1800" dirty="0">
                <a:solidFill>
                  <a:srgbClr val="008000"/>
                </a:solidFill>
                <a:latin typeface="+mj-lt"/>
              </a:rPr>
              <a:t>a separate document or as a clearly identifiable part of their national low-carbon development strategies </a:t>
            </a:r>
            <a:r>
              <a:rPr lang="en-US" sz="1800" dirty="0" smtClean="0">
                <a:solidFill>
                  <a:srgbClr val="008000"/>
                </a:solidFill>
                <a:latin typeface="+mj-lt"/>
              </a:rPr>
              <a:t>r, </a:t>
            </a:r>
            <a:r>
              <a:rPr lang="en-US" sz="1800" dirty="0">
                <a:solidFill>
                  <a:srgbClr val="008000"/>
                </a:solidFill>
                <a:latin typeface="+mj-lt"/>
              </a:rPr>
              <a:t>or of other national strategies or plans related to LULUCF. Article10 </a:t>
            </a:r>
            <a:r>
              <a:rPr lang="en-US" sz="1800" dirty="0" smtClean="0">
                <a:solidFill>
                  <a:srgbClr val="008000"/>
                </a:solidFill>
                <a:latin typeface="+mj-lt"/>
              </a:rPr>
              <a:t>,</a:t>
            </a:r>
            <a:endParaRPr lang="hr-HR" sz="1800" dirty="0" smtClean="0">
              <a:solidFill>
                <a:srgbClr val="008000"/>
              </a:solidFill>
              <a:latin typeface="+mj-lt"/>
            </a:endParaRPr>
          </a:p>
          <a:p>
            <a:pPr>
              <a:lnSpc>
                <a:spcPct val="80000"/>
              </a:lnSpc>
              <a:buClr>
                <a:schemeClr val="tx2"/>
              </a:buClr>
              <a:buFont typeface="Wingdings" pitchFamily="2" charset="2"/>
              <a:buChar char="§"/>
            </a:pPr>
            <a:r>
              <a:rPr lang="hr-HR" sz="2200" dirty="0" smtClean="0">
                <a:solidFill>
                  <a:srgbClr val="008000"/>
                </a:solidFill>
                <a:latin typeface="+mj-lt"/>
              </a:rPr>
              <a:t>-obli</a:t>
            </a:r>
            <a:r>
              <a:rPr lang="en-US" sz="2200" dirty="0" err="1" smtClean="0">
                <a:solidFill>
                  <a:srgbClr val="008000"/>
                </a:solidFill>
                <a:latin typeface="+mj-lt"/>
              </a:rPr>
              <a:t>gation</a:t>
            </a:r>
            <a:r>
              <a:rPr lang="en-US" sz="2200" dirty="0" smtClean="0">
                <a:solidFill>
                  <a:srgbClr val="008000"/>
                </a:solidFill>
                <a:latin typeface="+mj-lt"/>
              </a:rPr>
              <a:t> </a:t>
            </a:r>
            <a:r>
              <a:rPr lang="en-US" sz="2200" dirty="0">
                <a:solidFill>
                  <a:srgbClr val="008000"/>
                </a:solidFill>
                <a:latin typeface="+mj-lt"/>
              </a:rPr>
              <a:t>to prepare and maintain LULUCF </a:t>
            </a:r>
            <a:r>
              <a:rPr lang="en-US" sz="2200" dirty="0" smtClean="0">
                <a:solidFill>
                  <a:srgbClr val="008000"/>
                </a:solidFill>
                <a:latin typeface="+mj-lt"/>
              </a:rPr>
              <a:t>accounts</a:t>
            </a:r>
            <a:r>
              <a:rPr lang="hr-HR" sz="2200" dirty="0" smtClean="0">
                <a:solidFill>
                  <a:srgbClr val="008000"/>
                </a:solidFill>
                <a:latin typeface="+mj-lt"/>
              </a:rPr>
              <a:t> </a:t>
            </a:r>
            <a:r>
              <a:rPr lang="hr-HR" sz="2200" dirty="0" err="1" smtClean="0">
                <a:solidFill>
                  <a:srgbClr val="008000"/>
                </a:solidFill>
                <a:latin typeface="+mj-lt"/>
              </a:rPr>
              <a:t>in</a:t>
            </a:r>
            <a:r>
              <a:rPr lang="hr-HR" sz="2200" dirty="0" smtClean="0">
                <a:solidFill>
                  <a:srgbClr val="008000"/>
                </a:solidFill>
                <a:latin typeface="+mj-lt"/>
              </a:rPr>
              <a:t> </a:t>
            </a:r>
            <a:r>
              <a:rPr lang="hr-HR" sz="2200" dirty="0" err="1" smtClean="0">
                <a:solidFill>
                  <a:srgbClr val="008000"/>
                </a:solidFill>
                <a:latin typeface="+mj-lt"/>
              </a:rPr>
              <a:t>accordance</a:t>
            </a:r>
            <a:r>
              <a:rPr lang="hr-HR" sz="2200" dirty="0" smtClean="0">
                <a:solidFill>
                  <a:srgbClr val="008000"/>
                </a:solidFill>
                <a:latin typeface="+mj-lt"/>
              </a:rPr>
              <a:t> </a:t>
            </a:r>
            <a:r>
              <a:rPr lang="hr-HR" sz="2200" dirty="0" err="1" smtClean="0">
                <a:solidFill>
                  <a:srgbClr val="008000"/>
                </a:solidFill>
                <a:latin typeface="+mj-lt"/>
              </a:rPr>
              <a:t>with</a:t>
            </a:r>
            <a:r>
              <a:rPr lang="hr-HR" sz="2200" dirty="0" smtClean="0">
                <a:solidFill>
                  <a:srgbClr val="008000"/>
                </a:solidFill>
                <a:latin typeface="+mj-lt"/>
              </a:rPr>
              <a:t> </a:t>
            </a:r>
            <a:r>
              <a:rPr lang="hr-HR" sz="2200" dirty="0" err="1" smtClean="0">
                <a:solidFill>
                  <a:srgbClr val="008000"/>
                </a:solidFill>
                <a:latin typeface="+mj-lt"/>
              </a:rPr>
              <a:t>Article</a:t>
            </a:r>
            <a:r>
              <a:rPr lang="hr-HR" sz="2200" dirty="0" smtClean="0">
                <a:solidFill>
                  <a:srgbClr val="008000"/>
                </a:solidFill>
                <a:latin typeface="+mj-lt"/>
              </a:rPr>
              <a:t> 3 </a:t>
            </a:r>
          </a:p>
          <a:p>
            <a:pPr>
              <a:lnSpc>
                <a:spcPct val="80000"/>
              </a:lnSpc>
              <a:buClr>
                <a:schemeClr val="tx2"/>
              </a:buClr>
              <a:buFont typeface="Wingdings" pitchFamily="2" charset="2"/>
              <a:buChar char="§"/>
            </a:pPr>
            <a:r>
              <a:rPr lang="hr-HR" sz="2200" dirty="0" smtClean="0">
                <a:solidFill>
                  <a:srgbClr val="008000"/>
                </a:solidFill>
                <a:latin typeface="+mj-lt"/>
              </a:rPr>
              <a:t>- </a:t>
            </a:r>
            <a:r>
              <a:rPr lang="en-US" sz="2200" dirty="0">
                <a:solidFill>
                  <a:srgbClr val="008000"/>
                </a:solidFill>
                <a:latin typeface="+mj-lt"/>
              </a:rPr>
              <a:t>From 2016 to 2018, </a:t>
            </a:r>
            <a:r>
              <a:rPr lang="en-US" sz="2200" dirty="0" smtClean="0">
                <a:solidFill>
                  <a:srgbClr val="008000"/>
                </a:solidFill>
                <a:latin typeface="+mj-lt"/>
              </a:rPr>
              <a:t>report </a:t>
            </a:r>
            <a:r>
              <a:rPr lang="en-US" sz="2200" dirty="0">
                <a:solidFill>
                  <a:srgbClr val="008000"/>
                </a:solidFill>
                <a:latin typeface="+mj-lt"/>
              </a:rPr>
              <a:t>to the Commission by 15 March each year on the systems in place and being developed to estimate emissions and removals from cropland management and grazing land </a:t>
            </a:r>
            <a:r>
              <a:rPr lang="en-US" sz="2200" dirty="0" smtClean="0">
                <a:solidFill>
                  <a:srgbClr val="008000"/>
                </a:solidFill>
                <a:latin typeface="+mj-lt"/>
              </a:rPr>
              <a:t>management</a:t>
            </a:r>
            <a:r>
              <a:rPr lang="hr-HR" sz="2200" dirty="0" smtClean="0">
                <a:solidFill>
                  <a:srgbClr val="008000"/>
                </a:solidFill>
                <a:latin typeface="+mj-lt"/>
              </a:rPr>
              <a:t>, </a:t>
            </a:r>
            <a:r>
              <a:rPr lang="en-US" sz="2200" dirty="0">
                <a:solidFill>
                  <a:srgbClr val="008000"/>
                </a:solidFill>
                <a:latin typeface="+mj-lt"/>
              </a:rPr>
              <a:t>in </a:t>
            </a:r>
            <a:r>
              <a:rPr lang="en-US" sz="2200" dirty="0" smtClean="0">
                <a:solidFill>
                  <a:srgbClr val="008000"/>
                </a:solidFill>
                <a:latin typeface="+mj-lt"/>
              </a:rPr>
              <a:t>accordance </a:t>
            </a:r>
            <a:r>
              <a:rPr lang="en-US" sz="2200" dirty="0">
                <a:solidFill>
                  <a:srgbClr val="008000"/>
                </a:solidFill>
                <a:latin typeface="+mj-lt"/>
              </a:rPr>
              <a:t>with Article </a:t>
            </a:r>
            <a:r>
              <a:rPr lang="hr-HR" sz="2200" dirty="0" smtClean="0">
                <a:solidFill>
                  <a:srgbClr val="008000"/>
                </a:solidFill>
                <a:latin typeface="+mj-lt"/>
              </a:rPr>
              <a:t>3</a:t>
            </a:r>
            <a:r>
              <a:rPr lang="en-US" sz="2200" dirty="0" smtClean="0">
                <a:solidFill>
                  <a:srgbClr val="008000"/>
                </a:solidFill>
                <a:latin typeface="+mj-lt"/>
              </a:rPr>
              <a:t>. </a:t>
            </a:r>
            <a:endParaRPr lang="hr-HR" sz="2200" dirty="0" smtClean="0">
              <a:solidFill>
                <a:srgbClr val="008000"/>
              </a:solidFill>
              <a:latin typeface="+mj-lt"/>
            </a:endParaRPr>
          </a:p>
          <a:p>
            <a:pPr>
              <a:lnSpc>
                <a:spcPct val="80000"/>
              </a:lnSpc>
              <a:buClr>
                <a:schemeClr val="tx2"/>
              </a:buClr>
              <a:buFont typeface="Wingdings" pitchFamily="2" charset="2"/>
              <a:buChar char="§"/>
            </a:pPr>
            <a:r>
              <a:rPr lang="hr-HR" sz="2200" dirty="0" smtClean="0">
                <a:solidFill>
                  <a:srgbClr val="008000"/>
                </a:solidFill>
                <a:latin typeface="+mj-lt"/>
              </a:rPr>
              <a:t>-</a:t>
            </a:r>
            <a:r>
              <a:rPr lang="en-US" sz="2200" dirty="0" smtClean="0">
                <a:solidFill>
                  <a:srgbClr val="008000"/>
                </a:solidFill>
                <a:latin typeface="+mj-lt"/>
              </a:rPr>
              <a:t>reflect </a:t>
            </a:r>
            <a:r>
              <a:rPr lang="en-US" sz="2200" dirty="0">
                <a:solidFill>
                  <a:srgbClr val="008000"/>
                </a:solidFill>
                <a:latin typeface="+mj-lt"/>
              </a:rPr>
              <a:t>in its accounts </a:t>
            </a:r>
            <a:r>
              <a:rPr lang="en-US" sz="2200" dirty="0" smtClean="0">
                <a:solidFill>
                  <a:srgbClr val="008000"/>
                </a:solidFill>
                <a:latin typeface="+mj-lt"/>
              </a:rPr>
              <a:t>emissions </a:t>
            </a:r>
            <a:r>
              <a:rPr lang="en-US" sz="2200" dirty="0">
                <a:solidFill>
                  <a:srgbClr val="008000"/>
                </a:solidFill>
                <a:latin typeface="+mj-lt"/>
              </a:rPr>
              <a:t>and removals resulting from changes in the pool of harvested wood products, including emissions from harvested wood products removed from its forests prior to 1 January </a:t>
            </a:r>
            <a:r>
              <a:rPr lang="en-US" sz="2200" dirty="0" smtClean="0">
                <a:solidFill>
                  <a:srgbClr val="008000"/>
                </a:solidFill>
                <a:latin typeface="+mj-lt"/>
              </a:rPr>
              <a:t>2013</a:t>
            </a:r>
            <a:r>
              <a:rPr lang="hr-HR" sz="2200" dirty="0" smtClean="0">
                <a:solidFill>
                  <a:srgbClr val="008000"/>
                </a:solidFill>
                <a:latin typeface="+mj-lt"/>
              </a:rPr>
              <a:t>,  </a:t>
            </a:r>
            <a:r>
              <a:rPr lang="en-US" sz="2200" dirty="0">
                <a:solidFill>
                  <a:srgbClr val="008000"/>
                </a:solidFill>
                <a:latin typeface="+mj-lt"/>
              </a:rPr>
              <a:t>in </a:t>
            </a:r>
            <a:r>
              <a:rPr lang="en-US" sz="2200" dirty="0" smtClean="0">
                <a:solidFill>
                  <a:srgbClr val="008000"/>
                </a:solidFill>
                <a:latin typeface="+mj-lt"/>
              </a:rPr>
              <a:t>accordance </a:t>
            </a:r>
            <a:r>
              <a:rPr lang="en-US" sz="2200" dirty="0">
                <a:solidFill>
                  <a:srgbClr val="008000"/>
                </a:solidFill>
                <a:latin typeface="+mj-lt"/>
              </a:rPr>
              <a:t>with Article </a:t>
            </a:r>
            <a:r>
              <a:rPr lang="hr-HR" sz="2200" dirty="0" smtClean="0">
                <a:solidFill>
                  <a:srgbClr val="008000"/>
                </a:solidFill>
                <a:latin typeface="+mj-lt"/>
              </a:rPr>
              <a:t>7</a:t>
            </a:r>
            <a:r>
              <a:rPr lang="en-US" sz="2200" dirty="0" smtClean="0">
                <a:solidFill>
                  <a:srgbClr val="008000"/>
                </a:solidFill>
                <a:latin typeface="+mj-lt"/>
              </a:rPr>
              <a:t>. </a:t>
            </a:r>
            <a:endParaRPr lang="en-US" sz="2200" dirty="0">
              <a:solidFill>
                <a:srgbClr val="008000"/>
              </a:solidFill>
              <a:latin typeface="+mj-lt"/>
            </a:endParaRPr>
          </a:p>
          <a:p>
            <a:pPr>
              <a:lnSpc>
                <a:spcPct val="80000"/>
              </a:lnSpc>
              <a:buClr>
                <a:schemeClr val="tx2"/>
              </a:buClr>
              <a:buFont typeface="Wingdings" pitchFamily="2" charset="2"/>
              <a:buChar char="§"/>
            </a:pPr>
            <a:endParaRPr lang="en-US" sz="2200" dirty="0">
              <a:solidFill>
                <a:srgbClr val="008000"/>
              </a:solidFill>
              <a:latin typeface="+mj-lt"/>
            </a:endParaRPr>
          </a:p>
        </p:txBody>
      </p:sp>
      <p:pic>
        <p:nvPicPr>
          <p:cNvPr id="8" name="Picture 2"/>
          <p:cNvPicPr preferRelativeResize="0">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6037" y="352128"/>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9194" y="2708920"/>
            <a:ext cx="969963"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9045314"/>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07950" y="-99392"/>
            <a:ext cx="8229600" cy="865187"/>
          </a:xfrm>
        </p:spPr>
        <p:txBody>
          <a:bodyPr>
            <a:normAutofit/>
          </a:bodyPr>
          <a:lstStyle/>
          <a:p>
            <a:pPr>
              <a:defRPr/>
            </a:pPr>
            <a:r>
              <a:rPr lang="hr-HR" dirty="0" smtClean="0">
                <a:solidFill>
                  <a:schemeClr val="bg1">
                    <a:lumMod val="50000"/>
                  </a:schemeClr>
                </a:solidFill>
              </a:rPr>
              <a:t>ETS </a:t>
            </a:r>
            <a:r>
              <a:rPr lang="hr-HR" dirty="0" err="1" smtClean="0">
                <a:solidFill>
                  <a:schemeClr val="bg1">
                    <a:lumMod val="50000"/>
                  </a:schemeClr>
                </a:solidFill>
              </a:rPr>
              <a:t>aviation</a:t>
            </a:r>
            <a:endParaRPr lang="en-US" dirty="0">
              <a:solidFill>
                <a:schemeClr val="bg1">
                  <a:lumMod val="50000"/>
                </a:schemeClr>
              </a:solidFill>
            </a:endParaRPr>
          </a:p>
        </p:txBody>
      </p:sp>
      <p:sp>
        <p:nvSpPr>
          <p:cNvPr id="14339" name="Content Placeholder 2"/>
          <p:cNvSpPr>
            <a:spLocks noGrp="1"/>
          </p:cNvSpPr>
          <p:nvPr>
            <p:ph idx="1"/>
          </p:nvPr>
        </p:nvSpPr>
        <p:spPr>
          <a:xfrm>
            <a:off x="107950" y="836712"/>
            <a:ext cx="9036049" cy="5976938"/>
          </a:xfrm>
        </p:spPr>
        <p:txBody>
          <a:bodyPr>
            <a:noAutofit/>
          </a:bodyPr>
          <a:lstStyle/>
          <a:p>
            <a:pPr>
              <a:lnSpc>
                <a:spcPct val="80000"/>
              </a:lnSpc>
              <a:buClr>
                <a:schemeClr val="tx2"/>
              </a:buClr>
              <a:buFont typeface="Wingdings" pitchFamily="2" charset="2"/>
              <a:buChar char="§"/>
            </a:pPr>
            <a:r>
              <a:rPr lang="en-US" sz="2400" dirty="0">
                <a:solidFill>
                  <a:srgbClr val="008000"/>
                </a:solidFill>
                <a:latin typeface="+mj-lt"/>
              </a:rPr>
              <a:t>-	From 2015 Croatia  will be obliged to validate reports on emissions from aviation, and therefore  training of employees of CEA and MENP is needed,</a:t>
            </a:r>
          </a:p>
          <a:p>
            <a:pPr>
              <a:lnSpc>
                <a:spcPct val="80000"/>
              </a:lnSpc>
              <a:buClr>
                <a:schemeClr val="tx2"/>
              </a:buClr>
              <a:buFont typeface="Wingdings" pitchFamily="2" charset="2"/>
              <a:buChar char="§"/>
            </a:pPr>
            <a:r>
              <a:rPr lang="en-US" sz="2400" dirty="0">
                <a:solidFill>
                  <a:srgbClr val="008000"/>
                </a:solidFill>
                <a:latin typeface="+mj-lt"/>
              </a:rPr>
              <a:t>-	Education of employees of CEA and MENP for validation of the  monitoring plans on emissions from aircraft (with emphasis to the validation of fuel consumption, Method A/B, the density of the fuel, the differences between the dry lease, wet lease, how to check whether all registered aircraft owned airline operator, the calculation uncertainty etc.)</a:t>
            </a:r>
          </a:p>
          <a:p>
            <a:pPr>
              <a:lnSpc>
                <a:spcPct val="80000"/>
              </a:lnSpc>
              <a:buClr>
                <a:schemeClr val="tx2"/>
              </a:buClr>
              <a:buFont typeface="Wingdings" pitchFamily="2" charset="2"/>
              <a:buChar char="§"/>
            </a:pPr>
            <a:r>
              <a:rPr lang="en-US" sz="2400" dirty="0">
                <a:solidFill>
                  <a:srgbClr val="008000"/>
                </a:solidFill>
                <a:latin typeface="+mj-lt"/>
              </a:rPr>
              <a:t>-	Education for checking the integrity of the emissions reports (to be used with the </a:t>
            </a:r>
            <a:r>
              <a:rPr lang="en-US" sz="2400" dirty="0" err="1">
                <a:solidFill>
                  <a:srgbClr val="008000"/>
                </a:solidFill>
                <a:latin typeface="+mj-lt"/>
              </a:rPr>
              <a:t>Eurocontrol</a:t>
            </a:r>
            <a:r>
              <a:rPr lang="en-US" sz="2400" dirty="0">
                <a:solidFill>
                  <a:srgbClr val="008000"/>
                </a:solidFill>
                <a:latin typeface="+mj-lt"/>
              </a:rPr>
              <a:t> Support Facility, the use of tools for calculation of small operators ...) </a:t>
            </a:r>
          </a:p>
          <a:p>
            <a:pPr>
              <a:buClr>
                <a:srgbClr val="C00000"/>
              </a:buClr>
              <a:buFont typeface="Wingdings" pitchFamily="2" charset="2"/>
              <a:buChar char="§"/>
            </a:pPr>
            <a:endParaRPr lang="hr-HR" sz="2000" dirty="0" smtClean="0">
              <a:solidFill>
                <a:srgbClr val="002060"/>
              </a:solidFill>
              <a:latin typeface="Century Gothic" pitchFamily="34" charset="0"/>
              <a:cs typeface="Arial" charset="0"/>
            </a:endParaRPr>
          </a:p>
        </p:txBody>
      </p:sp>
      <p:sp>
        <p:nvSpPr>
          <p:cNvPr id="14340" name="Slide Number Placeholder 4"/>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06CFBBF-DE78-46B5-BAE2-6899DF2C7DBC}" type="slidenum">
              <a:rPr lang="en-US" sz="1400" smtClean="0">
                <a:latin typeface="Times New Roman" pitchFamily="18" charset="0"/>
              </a:rPr>
              <a:pPr/>
              <a:t>6</a:t>
            </a:fld>
            <a:endParaRPr lang="en-US" sz="1400" smtClean="0">
              <a:latin typeface="Times New Roman" pitchFamily="18" charset="0"/>
            </a:endParaRPr>
          </a:p>
        </p:txBody>
      </p:sp>
      <p:pic>
        <p:nvPicPr>
          <p:cNvPr id="8" name="Picture 2"/>
          <p:cNvPicPr preferRelativeResize="0">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548680"/>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768364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07950" y="-99392"/>
            <a:ext cx="8229600" cy="865187"/>
          </a:xfrm>
        </p:spPr>
        <p:txBody>
          <a:bodyPr>
            <a:normAutofit/>
          </a:bodyPr>
          <a:lstStyle/>
          <a:p>
            <a:pPr>
              <a:defRPr/>
            </a:pPr>
            <a:r>
              <a:rPr lang="hr-HR" dirty="0" smtClean="0">
                <a:solidFill>
                  <a:schemeClr val="bg1">
                    <a:lumMod val="50000"/>
                  </a:schemeClr>
                </a:solidFill>
              </a:rPr>
              <a:t>ETS -  </a:t>
            </a:r>
            <a:r>
              <a:rPr lang="hr-HR" dirty="0" err="1" smtClean="0">
                <a:solidFill>
                  <a:schemeClr val="bg1">
                    <a:lumMod val="50000"/>
                  </a:schemeClr>
                </a:solidFill>
              </a:rPr>
              <a:t>instalations</a:t>
            </a:r>
            <a:endParaRPr lang="en-US" dirty="0">
              <a:solidFill>
                <a:schemeClr val="bg1">
                  <a:lumMod val="50000"/>
                </a:schemeClr>
              </a:solidFill>
            </a:endParaRPr>
          </a:p>
        </p:txBody>
      </p:sp>
      <p:sp>
        <p:nvSpPr>
          <p:cNvPr id="14339" name="Content Placeholder 2"/>
          <p:cNvSpPr>
            <a:spLocks noGrp="1"/>
          </p:cNvSpPr>
          <p:nvPr>
            <p:ph idx="1"/>
          </p:nvPr>
        </p:nvSpPr>
        <p:spPr>
          <a:xfrm>
            <a:off x="107950" y="836712"/>
            <a:ext cx="9036049" cy="5976938"/>
          </a:xfrm>
        </p:spPr>
        <p:txBody>
          <a:bodyPr>
            <a:noAutofit/>
          </a:bodyPr>
          <a:lstStyle/>
          <a:p>
            <a:pPr>
              <a:lnSpc>
                <a:spcPct val="80000"/>
              </a:lnSpc>
              <a:buClr>
                <a:schemeClr val="tx2"/>
              </a:buClr>
              <a:buFont typeface="Wingdings" pitchFamily="2" charset="2"/>
              <a:buChar char="§"/>
            </a:pPr>
            <a:r>
              <a:rPr lang="en-US" sz="2400" dirty="0">
                <a:solidFill>
                  <a:srgbClr val="008000"/>
                </a:solidFill>
                <a:latin typeface="+mj-lt"/>
              </a:rPr>
              <a:t>For the third trading period (2013-2020) and onwards, monitoring, reporting and verification procedures in EU ETS  are required to comply with two new Commission Regulations, </a:t>
            </a:r>
            <a:r>
              <a:rPr lang="en-US" sz="2400" dirty="0" smtClean="0">
                <a:solidFill>
                  <a:srgbClr val="008000"/>
                </a:solidFill>
                <a:latin typeface="+mj-lt"/>
              </a:rPr>
              <a:t> </a:t>
            </a:r>
            <a:endParaRPr lang="en-US" sz="2400" dirty="0">
              <a:solidFill>
                <a:srgbClr val="008000"/>
              </a:solidFill>
              <a:latin typeface="+mj-lt"/>
            </a:endParaRPr>
          </a:p>
          <a:p>
            <a:pPr>
              <a:lnSpc>
                <a:spcPct val="80000"/>
              </a:lnSpc>
              <a:buClr>
                <a:schemeClr val="tx2"/>
              </a:buClr>
              <a:buFont typeface="Wingdings" pitchFamily="2" charset="2"/>
              <a:buChar char="§"/>
            </a:pPr>
            <a:r>
              <a:rPr lang="en-US" sz="2400" dirty="0">
                <a:solidFill>
                  <a:srgbClr val="008000"/>
                </a:solidFill>
                <a:latin typeface="+mj-lt"/>
              </a:rPr>
              <a:t>In respect of these new requirements, Croatia is interested in training </a:t>
            </a:r>
            <a:r>
              <a:rPr lang="en-US" sz="2400" dirty="0" err="1">
                <a:solidFill>
                  <a:srgbClr val="008000"/>
                </a:solidFill>
                <a:latin typeface="+mj-lt"/>
              </a:rPr>
              <a:t>programme</a:t>
            </a:r>
            <a:r>
              <a:rPr lang="en-US" sz="2400" dirty="0">
                <a:solidFill>
                  <a:srgbClr val="008000"/>
                </a:solidFill>
                <a:latin typeface="+mj-lt"/>
              </a:rPr>
              <a:t> for targeted authorities/ operators/ verifiers:</a:t>
            </a:r>
          </a:p>
          <a:p>
            <a:pPr>
              <a:lnSpc>
                <a:spcPct val="80000"/>
              </a:lnSpc>
              <a:buClr>
                <a:schemeClr val="tx2"/>
              </a:buClr>
              <a:buFont typeface="Wingdings" pitchFamily="2" charset="2"/>
              <a:buChar char="§"/>
            </a:pPr>
            <a:r>
              <a:rPr lang="en-US" sz="2400" dirty="0">
                <a:solidFill>
                  <a:srgbClr val="008000"/>
                </a:solidFill>
                <a:latin typeface="+mj-lt"/>
              </a:rPr>
              <a:t>-	For operators: training for fulfilling electronic templates of Monitoring plans for Phase III;</a:t>
            </a:r>
          </a:p>
          <a:p>
            <a:pPr>
              <a:lnSpc>
                <a:spcPct val="80000"/>
              </a:lnSpc>
              <a:buClr>
                <a:schemeClr val="tx2"/>
              </a:buClr>
              <a:buFont typeface="Wingdings" pitchFamily="2" charset="2"/>
              <a:buChar char="§"/>
            </a:pPr>
            <a:r>
              <a:rPr lang="en-US" sz="2400" dirty="0">
                <a:solidFill>
                  <a:srgbClr val="008000"/>
                </a:solidFill>
                <a:latin typeface="+mj-lt"/>
              </a:rPr>
              <a:t>-	For CEA and MENP: training about validation of Monitoring plans, key issues to check, quality of applications for permits, </a:t>
            </a:r>
            <a:r>
              <a:rPr lang="en-US" sz="2400" dirty="0" smtClean="0">
                <a:solidFill>
                  <a:srgbClr val="008000"/>
                </a:solidFill>
                <a:latin typeface="+mj-lt"/>
              </a:rPr>
              <a:t> </a:t>
            </a:r>
            <a:endParaRPr lang="en-US" sz="2400" dirty="0">
              <a:solidFill>
                <a:srgbClr val="008000"/>
              </a:solidFill>
              <a:latin typeface="+mj-lt"/>
            </a:endParaRPr>
          </a:p>
          <a:p>
            <a:pPr>
              <a:lnSpc>
                <a:spcPct val="80000"/>
              </a:lnSpc>
              <a:buClr>
                <a:schemeClr val="tx2"/>
              </a:buClr>
              <a:buFont typeface="Wingdings" pitchFamily="2" charset="2"/>
              <a:buChar char="§"/>
            </a:pPr>
            <a:r>
              <a:rPr lang="en-US" sz="2400" dirty="0">
                <a:solidFill>
                  <a:srgbClr val="008000"/>
                </a:solidFill>
                <a:latin typeface="+mj-lt"/>
              </a:rPr>
              <a:t>-	inclusion of environmental inspections in the ETS in the role of monitoring the implementation of regulations related to the monitoring and reporting of greenhouse gas emissions from the plant </a:t>
            </a:r>
            <a:endParaRPr lang="hr-HR" sz="2400" dirty="0" smtClean="0">
              <a:solidFill>
                <a:srgbClr val="008000"/>
              </a:solidFill>
              <a:latin typeface="+mj-lt"/>
            </a:endParaRPr>
          </a:p>
          <a:p>
            <a:pPr>
              <a:lnSpc>
                <a:spcPct val="80000"/>
              </a:lnSpc>
              <a:buClr>
                <a:schemeClr val="tx2"/>
              </a:buClr>
              <a:buFont typeface="Wingdings" pitchFamily="2" charset="2"/>
              <a:buChar char="§"/>
            </a:pPr>
            <a:r>
              <a:rPr lang="hr-HR" sz="2400" dirty="0" err="1" smtClean="0">
                <a:solidFill>
                  <a:srgbClr val="008000"/>
                </a:solidFill>
                <a:latin typeface="+mj-lt"/>
              </a:rPr>
              <a:t>Reporting</a:t>
            </a:r>
            <a:r>
              <a:rPr lang="hr-HR" sz="2400" dirty="0" smtClean="0">
                <a:solidFill>
                  <a:srgbClr val="008000"/>
                </a:solidFill>
                <a:latin typeface="+mj-lt"/>
              </a:rPr>
              <a:t> </a:t>
            </a:r>
            <a:r>
              <a:rPr lang="hr-HR" sz="2400" dirty="0" err="1" smtClean="0">
                <a:solidFill>
                  <a:srgbClr val="008000"/>
                </a:solidFill>
                <a:latin typeface="+mj-lt"/>
              </a:rPr>
              <a:t>obligations</a:t>
            </a:r>
            <a:r>
              <a:rPr lang="hr-HR" sz="2400" dirty="0" smtClean="0">
                <a:solidFill>
                  <a:srgbClr val="008000"/>
                </a:solidFill>
                <a:latin typeface="+mj-lt"/>
              </a:rPr>
              <a:t> </a:t>
            </a:r>
            <a:r>
              <a:rPr lang="hr-HR" sz="2400" dirty="0" err="1" smtClean="0">
                <a:solidFill>
                  <a:srgbClr val="008000"/>
                </a:solidFill>
                <a:latin typeface="+mj-lt"/>
              </a:rPr>
              <a:t>in</a:t>
            </a:r>
            <a:r>
              <a:rPr lang="hr-HR" sz="2400" dirty="0" smtClean="0">
                <a:solidFill>
                  <a:srgbClr val="008000"/>
                </a:solidFill>
                <a:latin typeface="+mj-lt"/>
              </a:rPr>
              <a:t> </a:t>
            </a:r>
            <a:r>
              <a:rPr lang="hr-HR" sz="2400" dirty="0" err="1" smtClean="0">
                <a:solidFill>
                  <a:srgbClr val="008000"/>
                </a:solidFill>
                <a:latin typeface="+mj-lt"/>
              </a:rPr>
              <a:t>accordance</a:t>
            </a:r>
            <a:r>
              <a:rPr lang="hr-HR" sz="2400" dirty="0" smtClean="0">
                <a:solidFill>
                  <a:srgbClr val="008000"/>
                </a:solidFill>
                <a:latin typeface="+mj-lt"/>
              </a:rPr>
              <a:t> </a:t>
            </a:r>
            <a:r>
              <a:rPr lang="hr-HR" sz="2400" dirty="0" err="1" smtClean="0">
                <a:solidFill>
                  <a:srgbClr val="008000"/>
                </a:solidFill>
                <a:latin typeface="+mj-lt"/>
              </a:rPr>
              <a:t>with</a:t>
            </a:r>
            <a:r>
              <a:rPr lang="hr-HR" sz="2400" dirty="0" smtClean="0">
                <a:solidFill>
                  <a:srgbClr val="008000"/>
                </a:solidFill>
                <a:latin typeface="+mj-lt"/>
              </a:rPr>
              <a:t> </a:t>
            </a:r>
            <a:r>
              <a:rPr lang="hr-HR" sz="2400" dirty="0" err="1" smtClean="0">
                <a:solidFill>
                  <a:srgbClr val="008000"/>
                </a:solidFill>
                <a:latin typeface="+mj-lt"/>
              </a:rPr>
              <a:t>Article</a:t>
            </a:r>
            <a:r>
              <a:rPr lang="hr-HR" sz="2400" dirty="0" smtClean="0">
                <a:solidFill>
                  <a:srgbClr val="008000"/>
                </a:solidFill>
                <a:latin typeface="+mj-lt"/>
              </a:rPr>
              <a:t> 21 ETS </a:t>
            </a:r>
            <a:r>
              <a:rPr lang="hr-HR" sz="2400" dirty="0" err="1" smtClean="0">
                <a:solidFill>
                  <a:srgbClr val="008000"/>
                </a:solidFill>
                <a:latin typeface="+mj-lt"/>
              </a:rPr>
              <a:t>Directive</a:t>
            </a:r>
            <a:endParaRPr lang="en-US" sz="2400" dirty="0">
              <a:solidFill>
                <a:srgbClr val="008000"/>
              </a:solidFill>
              <a:latin typeface="+mj-lt"/>
            </a:endParaRPr>
          </a:p>
        </p:txBody>
      </p:sp>
      <p:sp>
        <p:nvSpPr>
          <p:cNvPr id="14340" name="Slide Number Placeholder 4"/>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06CFBBF-DE78-46B5-BAE2-6899DF2C7DBC}" type="slidenum">
              <a:rPr lang="en-US" sz="1400" smtClean="0">
                <a:latin typeface="Times New Roman" pitchFamily="18" charset="0"/>
              </a:rPr>
              <a:pPr/>
              <a:t>7</a:t>
            </a:fld>
            <a:endParaRPr lang="en-US" sz="1400" smtClean="0">
              <a:latin typeface="Times New Roman" pitchFamily="18" charset="0"/>
            </a:endParaRPr>
          </a:p>
        </p:txBody>
      </p:sp>
      <p:pic>
        <p:nvPicPr>
          <p:cNvPr id="8" name="Picture 2"/>
          <p:cNvPicPr preferRelativeResize="0">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548680"/>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4119546"/>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1B7DA9B-6A94-44ED-A35D-8397F2B14C86}" type="slidenum">
              <a:rPr lang="en-US" sz="1400" smtClean="0">
                <a:latin typeface="Times New Roman" pitchFamily="18" charset="0"/>
              </a:rPr>
              <a:pPr/>
              <a:t>8</a:t>
            </a:fld>
            <a:endParaRPr lang="en-US" sz="1400" smtClean="0">
              <a:latin typeface="Times New Roman" pitchFamily="18" charset="0"/>
            </a:endParaRPr>
          </a:p>
        </p:txBody>
      </p:sp>
      <p:sp>
        <p:nvSpPr>
          <p:cNvPr id="14340" name="Rectangle 2"/>
          <p:cNvSpPr>
            <a:spLocks noGrp="1" noChangeArrowheads="1"/>
          </p:cNvSpPr>
          <p:nvPr>
            <p:ph type="title"/>
          </p:nvPr>
        </p:nvSpPr>
        <p:spPr>
          <a:xfrm>
            <a:off x="107504" y="1"/>
            <a:ext cx="7508875" cy="764704"/>
          </a:xfrm>
        </p:spPr>
        <p:txBody>
          <a:bodyPr>
            <a:normAutofit/>
          </a:bodyPr>
          <a:lstStyle/>
          <a:p>
            <a:pPr>
              <a:defRPr/>
            </a:pPr>
            <a:r>
              <a:rPr lang="pl-PL" dirty="0" smtClean="0">
                <a:solidFill>
                  <a:schemeClr val="bg1">
                    <a:lumMod val="50000"/>
                  </a:schemeClr>
                </a:solidFill>
                <a:latin typeface="+mn-lt"/>
              </a:rPr>
              <a:t>Adaptation</a:t>
            </a:r>
            <a:endParaRPr lang="pl-PL" dirty="0">
              <a:solidFill>
                <a:schemeClr val="bg1">
                  <a:lumMod val="50000"/>
                </a:schemeClr>
              </a:solidFill>
              <a:latin typeface="+mn-lt"/>
            </a:endParaRPr>
          </a:p>
        </p:txBody>
      </p:sp>
      <p:sp>
        <p:nvSpPr>
          <p:cNvPr id="7173" name="Rectangle 3"/>
          <p:cNvSpPr>
            <a:spLocks noGrp="1" noChangeArrowheads="1"/>
          </p:cNvSpPr>
          <p:nvPr>
            <p:ph type="body" idx="1"/>
          </p:nvPr>
        </p:nvSpPr>
        <p:spPr>
          <a:xfrm>
            <a:off x="539552" y="1268760"/>
            <a:ext cx="8353300" cy="5328592"/>
          </a:xfrm>
        </p:spPr>
        <p:txBody>
          <a:bodyPr>
            <a:noAutofit/>
          </a:bodyPr>
          <a:lstStyle/>
          <a:p>
            <a:pPr>
              <a:lnSpc>
                <a:spcPct val="80000"/>
              </a:lnSpc>
              <a:buClr>
                <a:schemeClr val="tx2"/>
              </a:buClr>
              <a:buFont typeface="Wingdings" pitchFamily="2" charset="2"/>
              <a:buChar char="§"/>
            </a:pPr>
            <a:r>
              <a:rPr lang="en-US" sz="2400" dirty="0">
                <a:solidFill>
                  <a:srgbClr val="008000"/>
                </a:solidFill>
                <a:latin typeface="+mj-lt"/>
              </a:rPr>
              <a:t>public awareness for national, regional and local competent authorities and stakeholders on good practices related to adaption to climate change measures in different sectors (e.g. agriculture, physical planning, tourism, public health, water management etc</a:t>
            </a:r>
            <a:r>
              <a:rPr lang="en-US" sz="2400" dirty="0" smtClean="0">
                <a:solidFill>
                  <a:srgbClr val="008000"/>
                </a:solidFill>
                <a:latin typeface="+mj-lt"/>
              </a:rPr>
              <a:t>.)</a:t>
            </a:r>
            <a:endParaRPr lang="hr-HR" sz="2400" dirty="0" smtClean="0">
              <a:solidFill>
                <a:srgbClr val="008000"/>
              </a:solidFill>
              <a:latin typeface="+mj-lt"/>
            </a:endParaRPr>
          </a:p>
          <a:p>
            <a:pPr>
              <a:lnSpc>
                <a:spcPct val="80000"/>
              </a:lnSpc>
              <a:buClr>
                <a:schemeClr val="tx2"/>
              </a:buClr>
              <a:buFont typeface="Wingdings" pitchFamily="2" charset="2"/>
              <a:buChar char="§"/>
            </a:pPr>
            <a:endParaRPr lang="hr-HR" sz="2400" dirty="0">
              <a:solidFill>
                <a:srgbClr val="008000"/>
              </a:solidFill>
              <a:latin typeface="+mj-lt"/>
            </a:endParaRPr>
          </a:p>
          <a:p>
            <a:pPr>
              <a:lnSpc>
                <a:spcPct val="80000"/>
              </a:lnSpc>
              <a:buClr>
                <a:schemeClr val="tx2"/>
              </a:buClr>
              <a:buFont typeface="Wingdings" pitchFamily="2" charset="2"/>
              <a:buChar char="§"/>
            </a:pPr>
            <a:r>
              <a:rPr lang="hr-HR" sz="2400" dirty="0" err="1" smtClean="0">
                <a:solidFill>
                  <a:srgbClr val="008000"/>
                </a:solidFill>
                <a:latin typeface="+mj-lt"/>
              </a:rPr>
              <a:t>traninig</a:t>
            </a:r>
            <a:r>
              <a:rPr lang="hr-HR" sz="2400" dirty="0" smtClean="0">
                <a:solidFill>
                  <a:srgbClr val="008000"/>
                </a:solidFill>
                <a:latin typeface="+mj-lt"/>
              </a:rPr>
              <a:t> on </a:t>
            </a:r>
            <a:r>
              <a:rPr lang="hr-HR" sz="2400" dirty="0" err="1" smtClean="0">
                <a:solidFill>
                  <a:srgbClr val="008000"/>
                </a:solidFill>
                <a:latin typeface="+mj-lt"/>
              </a:rPr>
              <a:t>preparation</a:t>
            </a:r>
            <a:r>
              <a:rPr lang="hr-HR" sz="2400" dirty="0" smtClean="0">
                <a:solidFill>
                  <a:srgbClr val="008000"/>
                </a:solidFill>
                <a:latin typeface="+mj-lt"/>
              </a:rPr>
              <a:t> </a:t>
            </a:r>
            <a:r>
              <a:rPr lang="hr-HR" sz="2400" dirty="0" err="1" smtClean="0">
                <a:solidFill>
                  <a:srgbClr val="008000"/>
                </a:solidFill>
                <a:latin typeface="+mj-lt"/>
              </a:rPr>
              <a:t>of</a:t>
            </a:r>
            <a:r>
              <a:rPr lang="hr-HR" sz="2400" dirty="0" smtClean="0">
                <a:solidFill>
                  <a:srgbClr val="008000"/>
                </a:solidFill>
                <a:latin typeface="+mj-lt"/>
              </a:rPr>
              <a:t> </a:t>
            </a:r>
            <a:r>
              <a:rPr lang="hr-HR" sz="2400" dirty="0" err="1" smtClean="0">
                <a:solidFill>
                  <a:srgbClr val="008000"/>
                </a:solidFill>
                <a:latin typeface="+mj-lt"/>
              </a:rPr>
              <a:t>adaptation</a:t>
            </a:r>
            <a:r>
              <a:rPr lang="hr-HR" sz="2400" dirty="0" smtClean="0">
                <a:solidFill>
                  <a:srgbClr val="008000"/>
                </a:solidFill>
                <a:latin typeface="+mj-lt"/>
              </a:rPr>
              <a:t> </a:t>
            </a:r>
            <a:r>
              <a:rPr lang="hr-HR" sz="2400" dirty="0" err="1" smtClean="0">
                <a:solidFill>
                  <a:srgbClr val="008000"/>
                </a:solidFill>
                <a:latin typeface="+mj-lt"/>
              </a:rPr>
              <a:t>plans</a:t>
            </a:r>
            <a:endParaRPr lang="hr-HR" sz="2400" dirty="0" smtClean="0">
              <a:solidFill>
                <a:srgbClr val="008000"/>
              </a:solidFill>
              <a:latin typeface="+mj-lt"/>
            </a:endParaRPr>
          </a:p>
        </p:txBody>
      </p:sp>
      <p:pic>
        <p:nvPicPr>
          <p:cNvPr id="7174" name="Picture 5" descr="Web stranica klimatskih promjena">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5527" y="5384800"/>
            <a:ext cx="97155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6000" y="762161"/>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4258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611188" y="954088"/>
            <a:ext cx="9144000" cy="1260475"/>
          </a:xfrm>
        </p:spPr>
        <p:txBody>
          <a:bodyPr/>
          <a:lstStyle/>
          <a:p>
            <a:pPr>
              <a:defRPr/>
            </a:pPr>
            <a:r>
              <a:rPr lang="en-US" sz="3600" dirty="0" smtClean="0">
                <a:solidFill>
                  <a:schemeClr val="bg1">
                    <a:lumMod val="50000"/>
                  </a:schemeClr>
                </a:solidFill>
                <a:latin typeface="+mn-lt"/>
              </a:rPr>
              <a:t>Thanks</a:t>
            </a:r>
            <a:r>
              <a:rPr lang="hr-HR" sz="3600" dirty="0" smtClean="0">
                <a:solidFill>
                  <a:schemeClr val="bg1">
                    <a:lumMod val="50000"/>
                  </a:schemeClr>
                </a:solidFill>
                <a:latin typeface="+mn-lt"/>
              </a:rPr>
              <a:t> </a:t>
            </a:r>
            <a:r>
              <a:rPr lang="hr-HR" sz="3600" dirty="0">
                <a:solidFill>
                  <a:schemeClr val="bg1">
                    <a:lumMod val="50000"/>
                  </a:schemeClr>
                </a:solidFill>
                <a:latin typeface="+mn-lt"/>
              </a:rPr>
              <a:t>for </a:t>
            </a:r>
            <a:r>
              <a:rPr lang="en-US" sz="3600" dirty="0" smtClean="0">
                <a:solidFill>
                  <a:schemeClr val="bg1">
                    <a:lumMod val="50000"/>
                  </a:schemeClr>
                </a:solidFill>
                <a:latin typeface="+mn-lt"/>
              </a:rPr>
              <a:t>your attention</a:t>
            </a:r>
            <a:endParaRPr lang="en-US" sz="3600" b="1" dirty="0" smtClean="0">
              <a:solidFill>
                <a:schemeClr val="bg1">
                  <a:lumMod val="50000"/>
                </a:schemeClr>
              </a:solidFill>
              <a:latin typeface="+mn-lt"/>
            </a:endParaRPr>
          </a:p>
        </p:txBody>
      </p:sp>
      <p:pic>
        <p:nvPicPr>
          <p:cNvPr id="15363" name="Picture 3" descr="j0149659"/>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836613" y="2528888"/>
            <a:ext cx="3397250" cy="2533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364" name="Rectangle 4"/>
          <p:cNvSpPr>
            <a:spLocks noChangeArrowheads="1"/>
          </p:cNvSpPr>
          <p:nvPr/>
        </p:nvSpPr>
        <p:spPr bwMode="auto">
          <a:xfrm>
            <a:off x="4499992" y="3284984"/>
            <a:ext cx="3762300" cy="461665"/>
          </a:xfrm>
          <a:prstGeom prst="rect">
            <a:avLst/>
          </a:prstGeom>
          <a:noFill/>
          <a:ln w="12700" cap="sq">
            <a:solidFill>
              <a:srgbClr val="19A31C"/>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sz="2400" dirty="0">
                <a:hlinkClick r:id="rId3"/>
              </a:rPr>
              <a:t>http://klima.mzo</a:t>
            </a:r>
            <a:r>
              <a:rPr lang="hr-HR" sz="2400" dirty="0">
                <a:hlinkClick r:id="rId3"/>
              </a:rPr>
              <a:t>ip</a:t>
            </a:r>
            <a:r>
              <a:rPr lang="en-US" sz="2400" dirty="0" smtClean="0">
                <a:hlinkClick r:id="rId3"/>
              </a:rPr>
              <a:t>.</a:t>
            </a:r>
            <a:r>
              <a:rPr lang="en-US" sz="2400" dirty="0" err="1" smtClean="0">
                <a:hlinkClick r:id="rId3"/>
              </a:rPr>
              <a:t>hr</a:t>
            </a:r>
            <a:r>
              <a:rPr lang="hr-HR" sz="2400" dirty="0" smtClean="0"/>
              <a:t> </a:t>
            </a:r>
            <a:endParaRPr lang="en-US" sz="2400" dirty="0"/>
          </a:p>
        </p:txBody>
      </p:sp>
      <p:pic>
        <p:nvPicPr>
          <p:cNvPr id="6" name="Picture 2"/>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656" y="548680"/>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Pravokutnik 1"/>
          <p:cNvSpPr/>
          <p:nvPr/>
        </p:nvSpPr>
        <p:spPr>
          <a:xfrm>
            <a:off x="4549287" y="4365104"/>
            <a:ext cx="3713005" cy="369332"/>
          </a:xfrm>
          <a:prstGeom prst="rect">
            <a:avLst/>
          </a:prstGeom>
          <a:ln>
            <a:solidFill>
              <a:srgbClr val="19A31C"/>
            </a:solidFill>
          </a:ln>
        </p:spPr>
        <p:txBody>
          <a:bodyPr wrap="square">
            <a:spAutoFit/>
          </a:bodyPr>
          <a:lstStyle/>
          <a:p>
            <a:r>
              <a:rPr lang="hr-HR" dirty="0" err="1" smtClean="0">
                <a:solidFill>
                  <a:schemeClr val="tx1">
                    <a:lumMod val="75000"/>
                    <a:lumOff val="25000"/>
                  </a:schemeClr>
                </a:solidFill>
                <a:hlinkClick r:id="rId5"/>
              </a:rPr>
              <a:t>visnja.grgasovic</a:t>
            </a:r>
            <a:r>
              <a:rPr lang="hr-HR" dirty="0" smtClean="0">
                <a:solidFill>
                  <a:schemeClr val="tx1">
                    <a:lumMod val="75000"/>
                    <a:lumOff val="25000"/>
                  </a:schemeClr>
                </a:solidFill>
                <a:hlinkClick r:id="rId5"/>
              </a:rPr>
              <a:t>@</a:t>
            </a:r>
            <a:r>
              <a:rPr lang="hr-HR" dirty="0" err="1" smtClean="0">
                <a:solidFill>
                  <a:schemeClr val="tx1">
                    <a:lumMod val="75000"/>
                    <a:lumOff val="25000"/>
                  </a:schemeClr>
                </a:solidFill>
                <a:hlinkClick r:id="rId5"/>
              </a:rPr>
              <a:t>mzoip.hr</a:t>
            </a:r>
            <a:r>
              <a:rPr lang="hr-HR" dirty="0" smtClean="0">
                <a:solidFill>
                  <a:schemeClr val="tx1">
                    <a:lumMod val="75000"/>
                    <a:lumOff val="25000"/>
                  </a:schemeClr>
                </a:solidFill>
              </a:rPr>
              <a:t> </a:t>
            </a:r>
            <a:endParaRPr lang="hr-HR" dirty="0">
              <a:solidFill>
                <a:schemeClr val="tx1">
                  <a:lumMod val="75000"/>
                  <a:lumOff val="25000"/>
                </a:schemeClr>
              </a:solidFill>
            </a:endParaRPr>
          </a:p>
        </p:txBody>
      </p:sp>
    </p:spTree>
    <p:extLst>
      <p:ext uri="{BB962C8B-B14F-4D97-AF65-F5344CB8AC3E}">
        <p14:creationId xmlns:p14="http://schemas.microsoft.com/office/powerpoint/2010/main" val="17862407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sustava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sustava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10312</TotalTime>
  <Words>760</Words>
  <Application>Microsoft Office PowerPoint</Application>
  <PresentationFormat>Prikaz na zaslonu (4:3)</PresentationFormat>
  <Paragraphs>79</Paragraphs>
  <Slides>9</Slides>
  <Notes>4</Notes>
  <HiddenSlides>0</HiddenSlides>
  <MMClips>0</MMClips>
  <ScaleCrop>false</ScaleCrop>
  <HeadingPairs>
    <vt:vector size="4" baseType="variant">
      <vt:variant>
        <vt:lpstr>Tema</vt:lpstr>
      </vt:variant>
      <vt:variant>
        <vt:i4>1</vt:i4>
      </vt:variant>
      <vt:variant>
        <vt:lpstr>Naslovi slajdova</vt:lpstr>
      </vt:variant>
      <vt:variant>
        <vt:i4>9</vt:i4>
      </vt:variant>
    </vt:vector>
  </HeadingPairs>
  <TitlesOfParts>
    <vt:vector size="10" baseType="lpstr">
      <vt:lpstr>Office Theme</vt:lpstr>
      <vt:lpstr>PowerPointova prezentacija</vt:lpstr>
      <vt:lpstr>Climate policy and modeling </vt:lpstr>
      <vt:lpstr>Climate policy and modeling </vt:lpstr>
      <vt:lpstr> MMR, Regulation 525/2013</vt:lpstr>
      <vt:lpstr> MMR – LULUCF, Decision 2013/529/EU</vt:lpstr>
      <vt:lpstr>ETS aviation</vt:lpstr>
      <vt:lpstr>ETS -  instalations</vt:lpstr>
      <vt:lpstr>Adaptation</vt:lpstr>
      <vt:lpstr>Thanks for your attention</vt:lpstr>
    </vt:vector>
  </TitlesOfParts>
  <Company>XXX XXX</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Krunoslav Franetic</dc:creator>
  <cp:lastModifiedBy>Višnja Grgasović</cp:lastModifiedBy>
  <cp:revision>382</cp:revision>
  <cp:lastPrinted>2013-04-30T14:02:08Z</cp:lastPrinted>
  <dcterms:created xsi:type="dcterms:W3CDTF">2013-01-07T15:03:34Z</dcterms:created>
  <dcterms:modified xsi:type="dcterms:W3CDTF">2013-12-09T09:04:56Z</dcterms:modified>
</cp:coreProperties>
</file>