
<file path=[Content_Types].xml><?xml version="1.0" encoding="utf-8"?>
<Types xmlns="http://schemas.openxmlformats.org/package/2006/content-types">
  <Default Extension="xml" ContentType="application/xml"/>
  <Default Extension="wmf" ContentType="image/x-wmf"/>
  <Default Extension="jpeg" ContentType="image/jpeg"/>
  <Default Extension="rels" ContentType="application/vnd.openxmlformats-package.relationships+xml"/>
  <Default Extension="emf" ContentType="image/x-emf"/>
  <Default Extension="vml" ContentType="application/vnd.openxmlformats-officedocument.vmlDrawing"/>
  <Default Extension="docx" ContentType="application/vnd.openxmlformats-officedocument.wordprocessingml.document"/>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648" r:id="rId1"/>
  </p:sldMasterIdLst>
  <p:notesMasterIdLst>
    <p:notesMasterId r:id="rId14"/>
  </p:notesMasterIdLst>
  <p:handoutMasterIdLst>
    <p:handoutMasterId r:id="rId15"/>
  </p:handoutMasterIdLst>
  <p:sldIdLst>
    <p:sldId id="262" r:id="rId2"/>
    <p:sldId id="257" r:id="rId3"/>
    <p:sldId id="263" r:id="rId4"/>
    <p:sldId id="260" r:id="rId5"/>
    <p:sldId id="266" r:id="rId6"/>
    <p:sldId id="274" r:id="rId7"/>
    <p:sldId id="282" r:id="rId8"/>
    <p:sldId id="275" r:id="rId9"/>
    <p:sldId id="281" r:id="rId10"/>
    <p:sldId id="277" r:id="rId11"/>
    <p:sldId id="276" r:id="rId12"/>
    <p:sldId id="267" r:id="rId1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2D7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89744" autoAdjust="0"/>
  </p:normalViewPr>
  <p:slideViewPr>
    <p:cSldViewPr>
      <p:cViewPr varScale="1">
        <p:scale>
          <a:sx n="80" d="100"/>
          <a:sy n="80" d="100"/>
        </p:scale>
        <p:origin x="-1472" y="-112"/>
      </p:cViewPr>
      <p:guideLst>
        <p:guide orient="horz" pos="2160"/>
        <p:guide pos="2880"/>
      </p:guideLst>
    </p:cSldViewPr>
  </p:slideViewPr>
  <p:outlineViewPr>
    <p:cViewPr>
      <p:scale>
        <a:sx n="33" d="100"/>
        <a:sy n="33" d="100"/>
      </p:scale>
      <p:origin x="0" y="5934"/>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notesMaster" Target="notesMasters/notesMaster1.xml"/><Relationship Id="rId15" Type="http://schemas.openxmlformats.org/officeDocument/2006/relationships/handoutMaster" Target="handoutMasters/handoutMaster1.xml"/><Relationship Id="rId16" Type="http://schemas.openxmlformats.org/officeDocument/2006/relationships/printerSettings" Target="printerSettings/printerSettings1.bin"/><Relationship Id="rId17" Type="http://schemas.openxmlformats.org/officeDocument/2006/relationships/presProps" Target="presProps.xml"/><Relationship Id="rId18" Type="http://schemas.openxmlformats.org/officeDocument/2006/relationships/viewProps" Target="viewProps.xml"/><Relationship Id="rId19" Type="http://schemas.openxmlformats.org/officeDocument/2006/relationships/theme" Target="theme/theme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4B78694-2B5C-4DC8-B365-63EB28435ED5}" type="datetimeFigureOut">
              <a:rPr lang="tr-TR" smtClean="0"/>
              <a:pPr/>
              <a:t>12/9/13</a:t>
            </a:fld>
            <a:endParaRPr lang="tr-TR"/>
          </a:p>
        </p:txBody>
      </p:sp>
      <p:sp>
        <p:nvSpPr>
          <p:cNvPr id="4" name="3 Altbilgi Yer Tutucusu"/>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5" name="4 Slayt Numarası Yer Tutucusu"/>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381879F-C738-4DB3-BF55-BC00B027ABE1}" type="slidenum">
              <a:rPr lang="tr-TR" smtClean="0"/>
              <a:pPr/>
              <a:t>‹#›</a:t>
            </a:fld>
            <a:endParaRPr lang="tr-TR"/>
          </a:p>
        </p:txBody>
      </p:sp>
    </p:spTree>
    <p:extLst>
      <p:ext uri="{BB962C8B-B14F-4D97-AF65-F5344CB8AC3E}">
        <p14:creationId xmlns:p14="http://schemas.microsoft.com/office/powerpoint/2010/main" val="30347855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2D87221-3F97-4BA8-B855-BF10A5F05A7C}" type="datetimeFigureOut">
              <a:rPr lang="tr-TR" smtClean="0"/>
              <a:pPr/>
              <a:t>12/9/13</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AECA206-109C-4378-A0CA-80BD042651E4}" type="slidenum">
              <a:rPr lang="tr-TR" smtClean="0"/>
              <a:pPr/>
              <a:t>‹#›</a:t>
            </a:fld>
            <a:endParaRPr lang="tr-TR"/>
          </a:p>
        </p:txBody>
      </p:sp>
    </p:spTree>
    <p:extLst>
      <p:ext uri="{BB962C8B-B14F-4D97-AF65-F5344CB8AC3E}">
        <p14:creationId xmlns:p14="http://schemas.microsoft.com/office/powerpoint/2010/main" val="8525670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tr-TR"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tr-TR" sz="1200" kern="1200" dirty="0" smtClean="0">
              <a:solidFill>
                <a:schemeClr val="tx1"/>
              </a:solidFill>
              <a:latin typeface="+mn-lt"/>
              <a:ea typeface="+mn-ea"/>
              <a:cs typeface="+mn-cs"/>
            </a:endParaRPr>
          </a:p>
          <a:p>
            <a:endParaRPr lang="tr-TR" dirty="0"/>
          </a:p>
        </p:txBody>
      </p:sp>
      <p:sp>
        <p:nvSpPr>
          <p:cNvPr id="4" name="3 Slayt Numarası Yer Tutucusu"/>
          <p:cNvSpPr>
            <a:spLocks noGrp="1"/>
          </p:cNvSpPr>
          <p:nvPr>
            <p:ph type="sldNum" sz="quarter" idx="10"/>
          </p:nvPr>
        </p:nvSpPr>
        <p:spPr/>
        <p:txBody>
          <a:bodyPr/>
          <a:lstStyle/>
          <a:p>
            <a:fld id="{BAECA206-109C-4378-A0CA-80BD042651E4}" type="slidenum">
              <a:rPr lang="tr-TR" smtClean="0"/>
              <a:pPr/>
              <a:t>1</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en-US" noProof="0" dirty="0"/>
          </a:p>
        </p:txBody>
      </p:sp>
      <p:sp>
        <p:nvSpPr>
          <p:cNvPr id="4" name="3 Slayt Numarası Yer Tutucusu"/>
          <p:cNvSpPr>
            <a:spLocks noGrp="1"/>
          </p:cNvSpPr>
          <p:nvPr>
            <p:ph type="sldNum" sz="quarter" idx="10"/>
          </p:nvPr>
        </p:nvSpPr>
        <p:spPr/>
        <p:txBody>
          <a:bodyPr/>
          <a:lstStyle/>
          <a:p>
            <a:fld id="{BAECA206-109C-4378-A0CA-80BD042651E4}" type="slidenum">
              <a:rPr lang="tr-TR" smtClean="0"/>
              <a:pPr/>
              <a:t>2</a:t>
            </a:fld>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en-US" noProof="0" dirty="0"/>
          </a:p>
        </p:txBody>
      </p:sp>
      <p:sp>
        <p:nvSpPr>
          <p:cNvPr id="4" name="3 Slayt Numarası Yer Tutucusu"/>
          <p:cNvSpPr>
            <a:spLocks noGrp="1"/>
          </p:cNvSpPr>
          <p:nvPr>
            <p:ph type="sldNum" sz="quarter" idx="10"/>
          </p:nvPr>
        </p:nvSpPr>
        <p:spPr/>
        <p:txBody>
          <a:bodyPr/>
          <a:lstStyle/>
          <a:p>
            <a:fld id="{BAECA206-109C-4378-A0CA-80BD042651E4}" type="slidenum">
              <a:rPr lang="tr-TR" smtClean="0"/>
              <a:pPr/>
              <a:t>3</a:t>
            </a:fld>
            <a:endParaRPr lang="tr-T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kern="1200" dirty="0" smtClean="0">
                <a:solidFill>
                  <a:schemeClr val="tx1"/>
                </a:solidFill>
                <a:latin typeface="+mn-lt"/>
                <a:ea typeface="+mn-ea"/>
                <a:cs typeface="+mn-cs"/>
              </a:rPr>
              <a:t> </a:t>
            </a:r>
          </a:p>
          <a:p>
            <a:endParaRPr lang="tr-TR" dirty="0"/>
          </a:p>
        </p:txBody>
      </p:sp>
      <p:sp>
        <p:nvSpPr>
          <p:cNvPr id="4" name="3 Slayt Numarası Yer Tutucusu"/>
          <p:cNvSpPr>
            <a:spLocks noGrp="1"/>
          </p:cNvSpPr>
          <p:nvPr>
            <p:ph type="sldNum" sz="quarter" idx="10"/>
          </p:nvPr>
        </p:nvSpPr>
        <p:spPr/>
        <p:txBody>
          <a:bodyPr/>
          <a:lstStyle/>
          <a:p>
            <a:fld id="{BAECA206-109C-4378-A0CA-80BD042651E4}" type="slidenum">
              <a:rPr lang="tr-TR" smtClean="0"/>
              <a:pPr/>
              <a:t>4</a:t>
            </a:fld>
            <a:endParaRPr lang="tr-T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en-US" noProof="0" dirty="0"/>
          </a:p>
        </p:txBody>
      </p:sp>
      <p:sp>
        <p:nvSpPr>
          <p:cNvPr id="4" name="3 Slayt Numarası Yer Tutucusu"/>
          <p:cNvSpPr>
            <a:spLocks noGrp="1"/>
          </p:cNvSpPr>
          <p:nvPr>
            <p:ph type="sldNum" sz="quarter" idx="10"/>
          </p:nvPr>
        </p:nvSpPr>
        <p:spPr/>
        <p:txBody>
          <a:bodyPr/>
          <a:lstStyle/>
          <a:p>
            <a:fld id="{BAECA206-109C-4378-A0CA-80BD042651E4}" type="slidenum">
              <a:rPr lang="tr-TR" smtClean="0"/>
              <a:pPr/>
              <a:t>5</a:t>
            </a:fld>
            <a:endParaRPr lang="tr-T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BAECA206-109C-4378-A0CA-80BD042651E4}" type="slidenum">
              <a:rPr lang="tr-TR" smtClean="0"/>
              <a:pPr/>
              <a:t>6</a:t>
            </a:fld>
            <a:endParaRPr lang="tr-TR"/>
          </a:p>
        </p:txBody>
      </p:sp>
    </p:spTree>
    <p:extLst>
      <p:ext uri="{BB962C8B-B14F-4D97-AF65-F5344CB8AC3E}">
        <p14:creationId xmlns:p14="http://schemas.microsoft.com/office/powerpoint/2010/main" val="6297860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BAECA206-109C-4378-A0CA-80BD042651E4}" type="slidenum">
              <a:rPr lang="tr-TR" smtClean="0"/>
              <a:pPr/>
              <a:t>7</a:t>
            </a:fld>
            <a:endParaRPr lang="tr-TR"/>
          </a:p>
        </p:txBody>
      </p:sp>
    </p:spTree>
    <p:extLst>
      <p:ext uri="{BB962C8B-B14F-4D97-AF65-F5344CB8AC3E}">
        <p14:creationId xmlns:p14="http://schemas.microsoft.com/office/powerpoint/2010/main" val="6297860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tr-TR"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tr-TR" sz="1200" kern="1200" dirty="0" smtClean="0">
              <a:solidFill>
                <a:schemeClr val="tx1"/>
              </a:solidFill>
              <a:latin typeface="+mn-lt"/>
              <a:ea typeface="+mn-ea"/>
              <a:cs typeface="+mn-cs"/>
            </a:endParaRPr>
          </a:p>
          <a:p>
            <a:endParaRPr lang="tr-TR" dirty="0"/>
          </a:p>
        </p:txBody>
      </p:sp>
      <p:sp>
        <p:nvSpPr>
          <p:cNvPr id="4" name="3 Slayt Numarası Yer Tutucusu"/>
          <p:cNvSpPr>
            <a:spLocks noGrp="1"/>
          </p:cNvSpPr>
          <p:nvPr>
            <p:ph type="sldNum" sz="quarter" idx="10"/>
          </p:nvPr>
        </p:nvSpPr>
        <p:spPr/>
        <p:txBody>
          <a:bodyPr/>
          <a:lstStyle/>
          <a:p>
            <a:fld id="{BAECA206-109C-4378-A0CA-80BD042651E4}" type="slidenum">
              <a:rPr lang="tr-TR" smtClean="0"/>
              <a:pPr/>
              <a:t>12</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423E053-E681-4B16-95A7-63DBAB639887}" type="datetimeFigureOut">
              <a:rPr lang="tr-TR" smtClean="0"/>
              <a:pPr/>
              <a:t>12/9/13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ECD97BEE-C40E-4CD3-9507-6B2977A8BFBF}"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423E053-E681-4B16-95A7-63DBAB639887}" type="datetimeFigureOut">
              <a:rPr lang="tr-TR" smtClean="0"/>
              <a:pPr/>
              <a:t>12/9/13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ECD97BEE-C40E-4CD3-9507-6B2977A8BFBF}"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423E053-E681-4B16-95A7-63DBAB639887}" type="datetimeFigureOut">
              <a:rPr lang="tr-TR" smtClean="0"/>
              <a:pPr/>
              <a:t>12/9/13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ECD97BEE-C40E-4CD3-9507-6B2977A8BFBF}"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423E053-E681-4B16-95A7-63DBAB639887}" type="datetimeFigureOut">
              <a:rPr lang="tr-TR" smtClean="0"/>
              <a:pPr/>
              <a:t>12/9/13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ECD97BEE-C40E-4CD3-9507-6B2977A8BFBF}"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423E053-E681-4B16-95A7-63DBAB639887}" type="datetimeFigureOut">
              <a:rPr lang="tr-TR" smtClean="0"/>
              <a:pPr/>
              <a:t>12/9/13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ECD97BEE-C40E-4CD3-9507-6B2977A8BFBF}"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423E053-E681-4B16-95A7-63DBAB639887}" type="datetimeFigureOut">
              <a:rPr lang="tr-TR" smtClean="0"/>
              <a:pPr/>
              <a:t>12/9/13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ECD97BEE-C40E-4CD3-9507-6B2977A8BFBF}"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423E053-E681-4B16-95A7-63DBAB639887}" type="datetimeFigureOut">
              <a:rPr lang="tr-TR" smtClean="0"/>
              <a:pPr/>
              <a:t>12/9/13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ECD97BEE-C40E-4CD3-9507-6B2977A8BFBF}"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423E053-E681-4B16-95A7-63DBAB639887}" type="datetimeFigureOut">
              <a:rPr lang="tr-TR" smtClean="0"/>
              <a:pPr/>
              <a:t>12/9/13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ECD97BEE-C40E-4CD3-9507-6B2977A8BFBF}"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423E053-E681-4B16-95A7-63DBAB639887}" type="datetimeFigureOut">
              <a:rPr lang="tr-TR" smtClean="0"/>
              <a:pPr/>
              <a:t>12/9/13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ECD97BEE-C40E-4CD3-9507-6B2977A8BFBF}"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423E053-E681-4B16-95A7-63DBAB639887}" type="datetimeFigureOut">
              <a:rPr lang="tr-TR" smtClean="0"/>
              <a:pPr/>
              <a:t>12/9/13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ECD97BEE-C40E-4CD3-9507-6B2977A8BFBF}"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423E053-E681-4B16-95A7-63DBAB639887}" type="datetimeFigureOut">
              <a:rPr lang="tr-TR" smtClean="0"/>
              <a:pPr/>
              <a:t>12/9/13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ECD97BEE-C40E-4CD3-9507-6B2977A8BFBF}"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423E053-E681-4B16-95A7-63DBAB639887}" type="datetimeFigureOut">
              <a:rPr lang="tr-TR" smtClean="0"/>
              <a:pPr/>
              <a:t>12/9/13</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CD97BEE-C40E-4CD3-9507-6B2977A8BFBF}"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 Id="rId3" Type="http://schemas.openxmlformats.org/officeDocument/2006/relationships/image" Target="../media/image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hyperlink" Target="tel:+90" TargetMode="External"/><Relationship Id="rId6" Type="http://schemas.openxmlformats.org/officeDocument/2006/relationships/hyperlink" Target="mailto:mehrali.ecer@csb.gov.tr" TargetMode="External"/><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3.wmf"/><Relationship Id="rId4" Type="http://schemas.openxmlformats.org/officeDocument/2006/relationships/image" Target="../media/image4.png"/><Relationship Id="rId5" Type="http://schemas.openxmlformats.org/officeDocument/2006/relationships/image" Target="../media/image5.jpeg"/><Relationship Id="rId6" Type="http://schemas.openxmlformats.org/officeDocument/2006/relationships/image" Target="../media/image6.wmf"/><Relationship Id="rId7" Type="http://schemas.openxmlformats.org/officeDocument/2006/relationships/image" Target="../media/image7.jpeg"/><Relationship Id="rId8" Type="http://schemas.openxmlformats.org/officeDocument/2006/relationships/image" Target="../media/image8.wmf"/><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package" Target="../embeddings/Microsoft_Word_Document1.docx"/><Relationship Id="rId4" Type="http://schemas.openxmlformats.org/officeDocument/2006/relationships/image" Target="../media/image9.emf"/><Relationship Id="rId5" Type="http://schemas.openxmlformats.org/officeDocument/2006/relationships/image" Target="../media/image1.png"/><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1 Başlık"/>
          <p:cNvSpPr>
            <a:spLocks noGrp="1"/>
          </p:cNvSpPr>
          <p:nvPr>
            <p:ph type="ctrTitle"/>
          </p:nvPr>
        </p:nvSpPr>
        <p:spPr>
          <a:xfrm>
            <a:off x="684213" y="2348880"/>
            <a:ext cx="8099425" cy="2304256"/>
          </a:xfrm>
          <a:solidFill>
            <a:schemeClr val="bg1">
              <a:alpha val="74901"/>
            </a:schemeClr>
          </a:solidFill>
        </p:spPr>
        <p:txBody>
          <a:bodyPr>
            <a:normAutofit fontScale="90000"/>
          </a:bodyPr>
          <a:lstStyle/>
          <a:p>
            <a:pPr lvl="0" indent="0" fontAlgn="base">
              <a:lnSpc>
                <a:spcPct val="150000"/>
              </a:lnSpc>
              <a:spcAft>
                <a:spcPct val="0"/>
              </a:spcAft>
              <a:defRPr/>
            </a:pPr>
            <a:r>
              <a:rPr lang="en-US" sz="3200" dirty="0" smtClean="0"/>
              <a:t>Turkey’s</a:t>
            </a:r>
            <a:r>
              <a:rPr lang="tr-TR" sz="3200" dirty="0" smtClean="0"/>
              <a:t> </a:t>
            </a:r>
            <a:r>
              <a:rPr lang="en-GB" sz="3200" dirty="0" smtClean="0"/>
              <a:t>priorities </a:t>
            </a:r>
            <a:r>
              <a:rPr lang="en-GB" sz="3200" dirty="0"/>
              <a:t>and views on the ECRAN </a:t>
            </a:r>
            <a:r>
              <a:rPr lang="tr-TR" sz="3200" dirty="0" smtClean="0"/>
              <a:t>      </a:t>
            </a:r>
            <a:r>
              <a:rPr lang="en-GB" sz="3200" dirty="0" smtClean="0"/>
              <a:t>Climate Work</a:t>
            </a:r>
            <a:r>
              <a:rPr lang="tr-TR" sz="3200" dirty="0" smtClean="0"/>
              <a:t> </a:t>
            </a:r>
            <a:r>
              <a:rPr lang="tr-TR" sz="3200" dirty="0"/>
              <a:t>P</a:t>
            </a:r>
            <a:r>
              <a:rPr lang="en-GB" sz="3200" dirty="0" err="1" smtClean="0"/>
              <a:t>lan</a:t>
            </a:r>
            <a:r>
              <a:rPr lang="tr-TR" sz="3200" dirty="0"/>
              <a:t/>
            </a:r>
            <a:br>
              <a:rPr lang="tr-TR" sz="3200" dirty="0"/>
            </a:br>
            <a:r>
              <a:rPr lang="tr-TR" sz="3200" dirty="0" smtClean="0"/>
              <a:t/>
            </a:r>
            <a:br>
              <a:rPr lang="tr-TR" sz="3200" dirty="0" smtClean="0"/>
            </a:br>
            <a:r>
              <a:rPr lang="tr-TR" sz="1800" dirty="0" err="1" smtClean="0">
                <a:latin typeface="+mn-lt"/>
                <a:ea typeface="+mn-ea"/>
                <a:cs typeface="+mn-cs"/>
              </a:rPr>
              <a:t>Mehrali</a:t>
            </a:r>
            <a:r>
              <a:rPr lang="tr-TR" sz="1800" dirty="0" smtClean="0">
                <a:latin typeface="+mn-lt"/>
                <a:ea typeface="+mn-ea"/>
                <a:cs typeface="+mn-cs"/>
              </a:rPr>
              <a:t> </a:t>
            </a:r>
            <a:r>
              <a:rPr lang="tr-TR" sz="1800" dirty="0">
                <a:latin typeface="+mn-lt"/>
                <a:ea typeface="+mn-ea"/>
                <a:cs typeface="+mn-cs"/>
              </a:rPr>
              <a:t>ECER</a:t>
            </a:r>
            <a:br>
              <a:rPr lang="tr-TR" sz="1800" dirty="0">
                <a:latin typeface="+mn-lt"/>
                <a:ea typeface="+mn-ea"/>
                <a:cs typeface="+mn-cs"/>
              </a:rPr>
            </a:br>
            <a:r>
              <a:rPr lang="tr-TR" sz="1800" dirty="0" err="1">
                <a:latin typeface="+mn-lt"/>
                <a:ea typeface="+mn-ea"/>
                <a:cs typeface="+mn-cs"/>
              </a:rPr>
              <a:t>Chief</a:t>
            </a:r>
            <a:r>
              <a:rPr lang="tr-TR" sz="1800" dirty="0">
                <a:latin typeface="+mn-lt"/>
                <a:ea typeface="+mn-ea"/>
                <a:cs typeface="+mn-cs"/>
              </a:rPr>
              <a:t> of </a:t>
            </a:r>
            <a:r>
              <a:rPr lang="tr-TR" sz="1800" dirty="0" err="1">
                <a:latin typeface="+mn-lt"/>
                <a:ea typeface="+mn-ea"/>
                <a:cs typeface="+mn-cs"/>
              </a:rPr>
              <a:t>Division</a:t>
            </a:r>
            <a:endParaRPr lang="tr-TR" sz="1800" dirty="0">
              <a:latin typeface="+mn-lt"/>
              <a:ea typeface="+mn-ea"/>
              <a:cs typeface="+mn-cs"/>
            </a:endParaRPr>
          </a:p>
        </p:txBody>
      </p:sp>
      <p:sp>
        <p:nvSpPr>
          <p:cNvPr id="6148" name="Rectangle 4"/>
          <p:cNvSpPr>
            <a:spLocks noChangeArrowheads="1"/>
          </p:cNvSpPr>
          <p:nvPr/>
        </p:nvSpPr>
        <p:spPr bwMode="auto">
          <a:xfrm>
            <a:off x="1332309" y="188640"/>
            <a:ext cx="6696075" cy="1152128"/>
          </a:xfrm>
          <a:prstGeom prst="rect">
            <a:avLst/>
          </a:prstGeom>
          <a:noFill/>
          <a:ln w="9525">
            <a:noFill/>
            <a:miter lim="800000"/>
            <a:headEnd/>
            <a:tailEnd/>
          </a:ln>
        </p:spPr>
        <p:txBody>
          <a:bodyPr anchor="ctr"/>
          <a:lstStyle/>
          <a:p>
            <a:pPr algn="ctr" eaLnBrk="0" hangingPunct="0">
              <a:spcBef>
                <a:spcPct val="20000"/>
              </a:spcBef>
            </a:pPr>
            <a:r>
              <a:rPr lang="en-US" b="1" dirty="0" smtClean="0">
                <a:latin typeface="+mj-lt"/>
                <a:cs typeface="Times New Roman" pitchFamily="18" charset="0"/>
              </a:rPr>
              <a:t>REPUBLIC OF TURKEY</a:t>
            </a:r>
            <a:br>
              <a:rPr lang="en-US" b="1" dirty="0" smtClean="0">
                <a:latin typeface="+mj-lt"/>
                <a:cs typeface="Times New Roman" pitchFamily="18" charset="0"/>
              </a:rPr>
            </a:br>
            <a:r>
              <a:rPr lang="en-US" b="1" dirty="0" smtClean="0">
                <a:latin typeface="+mj-lt"/>
                <a:cs typeface="Times New Roman" pitchFamily="18" charset="0"/>
              </a:rPr>
              <a:t>Ministry of Environment and Urbanization</a:t>
            </a:r>
            <a:br>
              <a:rPr lang="en-US" b="1" dirty="0" smtClean="0">
                <a:latin typeface="+mj-lt"/>
                <a:cs typeface="Times New Roman" pitchFamily="18" charset="0"/>
              </a:rPr>
            </a:br>
            <a:r>
              <a:rPr lang="en-US" sz="1600" b="1" dirty="0" smtClean="0">
                <a:latin typeface="+mj-lt"/>
                <a:cs typeface="Times New Roman" pitchFamily="18" charset="0"/>
              </a:rPr>
              <a:t>General Directorate of Environmental Management</a:t>
            </a:r>
            <a:br>
              <a:rPr lang="en-US" sz="1600" b="1" dirty="0" smtClean="0">
                <a:latin typeface="+mj-lt"/>
                <a:cs typeface="Times New Roman" pitchFamily="18" charset="0"/>
              </a:rPr>
            </a:br>
            <a:r>
              <a:rPr lang="en-US" sz="1600" dirty="0" smtClean="0">
                <a:latin typeface="+mj-lt"/>
                <a:cs typeface="Times New Roman" pitchFamily="18" charset="0"/>
              </a:rPr>
              <a:t>Climate Change </a:t>
            </a:r>
            <a:r>
              <a:rPr lang="tr-TR" sz="1600" dirty="0" err="1" smtClean="0">
                <a:latin typeface="+mj-lt"/>
                <a:cs typeface="Times New Roman" pitchFamily="18" charset="0"/>
              </a:rPr>
              <a:t>and</a:t>
            </a:r>
            <a:r>
              <a:rPr lang="tr-TR" sz="1600" dirty="0" smtClean="0">
                <a:latin typeface="+mj-lt"/>
                <a:cs typeface="Times New Roman" pitchFamily="18" charset="0"/>
              </a:rPr>
              <a:t> </a:t>
            </a:r>
            <a:r>
              <a:rPr lang="en-US" sz="1600" dirty="0" smtClean="0">
                <a:latin typeface="+mj-lt"/>
                <a:cs typeface="Times New Roman" pitchFamily="18" charset="0"/>
              </a:rPr>
              <a:t>Air</a:t>
            </a:r>
            <a:r>
              <a:rPr lang="tr-TR" sz="1600" dirty="0" smtClean="0">
                <a:latin typeface="+mj-lt"/>
                <a:cs typeface="Times New Roman" pitchFamily="18" charset="0"/>
              </a:rPr>
              <a:t> Management </a:t>
            </a:r>
            <a:r>
              <a:rPr lang="en-US" sz="1600" dirty="0" smtClean="0">
                <a:latin typeface="+mj-lt"/>
                <a:cs typeface="Times New Roman" pitchFamily="18" charset="0"/>
              </a:rPr>
              <a:t>Department</a:t>
            </a:r>
            <a:endParaRPr lang="tr-TR" sz="1400" dirty="0">
              <a:solidFill>
                <a:srgbClr val="376092"/>
              </a:solidFill>
              <a:latin typeface="+mj-lt"/>
            </a:endParaRPr>
          </a:p>
        </p:txBody>
      </p:sp>
      <p:sp>
        <p:nvSpPr>
          <p:cNvPr id="6149" name="Rectangle 7"/>
          <p:cNvSpPr>
            <a:spLocks noChangeArrowheads="1"/>
          </p:cNvSpPr>
          <p:nvPr/>
        </p:nvSpPr>
        <p:spPr bwMode="auto">
          <a:xfrm>
            <a:off x="395288" y="5805264"/>
            <a:ext cx="8424862" cy="861774"/>
          </a:xfrm>
          <a:prstGeom prst="rect">
            <a:avLst/>
          </a:prstGeom>
          <a:noFill/>
          <a:ln w="9525">
            <a:noFill/>
            <a:miter lim="800000"/>
            <a:headEnd/>
            <a:tailEnd/>
          </a:ln>
          <a:effectLst>
            <a:prstShdw prst="shdw17" dist="17961" dir="2700000">
              <a:srgbClr val="2F4D71">
                <a:alpha val="74997"/>
              </a:srgbClr>
            </a:prstShdw>
          </a:effectLst>
        </p:spPr>
        <p:txBody>
          <a:bodyPr wrap="square">
            <a:spAutoFit/>
          </a:bodyPr>
          <a:lstStyle/>
          <a:p>
            <a:pPr algn="ctr"/>
            <a:r>
              <a:rPr lang="en-GB" sz="1600" b="1" dirty="0"/>
              <a:t>ECRAN – Climate</a:t>
            </a:r>
            <a:endParaRPr lang="tr-TR" sz="1600" dirty="0"/>
          </a:p>
          <a:p>
            <a:pPr algn="ctr"/>
            <a:r>
              <a:rPr lang="en-GB" sz="1600" b="1" dirty="0"/>
              <a:t>1</a:t>
            </a:r>
            <a:r>
              <a:rPr lang="en-GB" sz="1600" b="1" baseline="30000" dirty="0"/>
              <a:t>st</a:t>
            </a:r>
            <a:r>
              <a:rPr lang="en-GB" sz="1600" b="1" dirty="0"/>
              <a:t> Annual Meeting</a:t>
            </a:r>
            <a:endParaRPr lang="tr-TR" sz="1600" dirty="0"/>
          </a:p>
          <a:p>
            <a:pPr algn="ctr"/>
            <a:r>
              <a:rPr lang="en-US" sz="1600" dirty="0"/>
              <a:t>9 December 2013, Vienna</a:t>
            </a:r>
            <a:endParaRPr lang="tr-TR" sz="1600" dirty="0"/>
          </a:p>
        </p:txBody>
      </p:sp>
      <p:pic>
        <p:nvPicPr>
          <p:cNvPr id="1026" name="Picture 2"/>
          <p:cNvPicPr>
            <a:picLocks noChangeAspect="1" noChangeArrowheads="1"/>
          </p:cNvPicPr>
          <p:nvPr/>
        </p:nvPicPr>
        <p:blipFill>
          <a:blip r:embed="rId3" cstate="print"/>
          <a:srcRect/>
          <a:stretch>
            <a:fillRect/>
          </a:stretch>
        </p:blipFill>
        <p:spPr bwMode="auto">
          <a:xfrm>
            <a:off x="7629571" y="288032"/>
            <a:ext cx="1398031" cy="908720"/>
          </a:xfrm>
          <a:prstGeom prst="rect">
            <a:avLst/>
          </a:prstGeom>
          <a:noFill/>
          <a:ln w="9525">
            <a:noFill/>
            <a:miter lim="800000"/>
            <a:headEnd/>
            <a:tailEnd/>
          </a:ln>
        </p:spPr>
      </p:pic>
      <p:pic>
        <p:nvPicPr>
          <p:cNvPr id="7" name="Picture 2"/>
          <p:cNvPicPr>
            <a:picLocks noChangeAspect="1" noChangeArrowheads="1"/>
          </p:cNvPicPr>
          <p:nvPr/>
        </p:nvPicPr>
        <p:blipFill>
          <a:blip r:embed="rId4" cstate="print"/>
          <a:srcRect/>
          <a:stretch>
            <a:fillRect/>
          </a:stretch>
        </p:blipFill>
        <p:spPr bwMode="auto">
          <a:xfrm>
            <a:off x="236835" y="323627"/>
            <a:ext cx="1166813" cy="873125"/>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r>
              <a:rPr lang="tr-TR" sz="4000" dirty="0"/>
              <a:t>PMR</a:t>
            </a:r>
          </a:p>
        </p:txBody>
      </p:sp>
      <p:sp>
        <p:nvSpPr>
          <p:cNvPr id="3" name="İçerik Yer Tutucusu 2"/>
          <p:cNvSpPr>
            <a:spLocks noGrp="1"/>
          </p:cNvSpPr>
          <p:nvPr>
            <p:ph idx="1"/>
          </p:nvPr>
        </p:nvSpPr>
        <p:spPr>
          <a:xfrm>
            <a:off x="-396552" y="1600200"/>
            <a:ext cx="9083352" cy="4525963"/>
          </a:xfrm>
        </p:spPr>
        <p:txBody>
          <a:bodyPr>
            <a:normAutofit/>
          </a:bodyPr>
          <a:lstStyle/>
          <a:p>
            <a:pPr marL="914400" lvl="2" indent="0" algn="just">
              <a:buNone/>
            </a:pPr>
            <a:r>
              <a:rPr lang="en-US" dirty="0"/>
              <a:t>Turkey joined the PMR in April 2011 and was awarded the preparation grant in May 2011. </a:t>
            </a:r>
            <a:endParaRPr lang="tr-TR" dirty="0" smtClean="0"/>
          </a:p>
          <a:p>
            <a:pPr marL="914400" lvl="2" indent="0" algn="just">
              <a:buNone/>
            </a:pPr>
            <a:endParaRPr lang="tr-TR" dirty="0"/>
          </a:p>
          <a:p>
            <a:pPr marL="914400" lvl="2" indent="0" algn="just">
              <a:buNone/>
            </a:pPr>
            <a:r>
              <a:rPr lang="en-US" dirty="0" smtClean="0"/>
              <a:t>The </a:t>
            </a:r>
            <a:r>
              <a:rPr lang="en-US" dirty="0" err="1"/>
              <a:t>MoEU</a:t>
            </a:r>
            <a:r>
              <a:rPr lang="en-US" dirty="0"/>
              <a:t> has been designated as the implementing agency.</a:t>
            </a:r>
            <a:r>
              <a:rPr lang="en-US" b="1" dirty="0"/>
              <a:t> </a:t>
            </a:r>
            <a:r>
              <a:rPr lang="en-US" dirty="0"/>
              <a:t>Turkey submitted its final MRP and was </a:t>
            </a:r>
            <a:r>
              <a:rPr lang="en-US" dirty="0" smtClean="0"/>
              <a:t>granted</a:t>
            </a:r>
            <a:r>
              <a:rPr lang="tr-TR" dirty="0"/>
              <a:t> </a:t>
            </a:r>
            <a:r>
              <a:rPr lang="en-US" dirty="0" smtClean="0"/>
              <a:t>Implementation </a:t>
            </a:r>
            <a:r>
              <a:rPr lang="en-US" dirty="0"/>
              <a:t>Funding by the PMR Partnership Assembly in May </a:t>
            </a:r>
            <a:r>
              <a:rPr lang="en-US" dirty="0" smtClean="0"/>
              <a:t>2013</a:t>
            </a:r>
            <a:endParaRPr lang="tr-TR" dirty="0" smtClean="0"/>
          </a:p>
          <a:p>
            <a:pPr marL="914400" lvl="2" indent="0" algn="just">
              <a:buNone/>
            </a:pPr>
            <a:endParaRPr lang="tr-TR" dirty="0" smtClean="0"/>
          </a:p>
          <a:p>
            <a:endParaRPr lang="tr-TR" dirty="0"/>
          </a:p>
        </p:txBody>
      </p:sp>
      <p:pic>
        <p:nvPicPr>
          <p:cNvPr id="4"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4149080"/>
            <a:ext cx="7333056" cy="2375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p:cNvPicPr>
            <a:picLocks noChangeAspect="1" noChangeArrowheads="1"/>
          </p:cNvPicPr>
          <p:nvPr/>
        </p:nvPicPr>
        <p:blipFill>
          <a:blip r:embed="rId3" cstate="print"/>
          <a:srcRect/>
          <a:stretch>
            <a:fillRect/>
          </a:stretch>
        </p:blipFill>
        <p:spPr bwMode="auto">
          <a:xfrm>
            <a:off x="7856750" y="0"/>
            <a:ext cx="1287250" cy="836712"/>
          </a:xfrm>
          <a:prstGeom prst="rect">
            <a:avLst/>
          </a:prstGeom>
          <a:noFill/>
          <a:ln w="9525">
            <a:noFill/>
            <a:miter lim="800000"/>
            <a:headEnd/>
            <a:tailEnd/>
          </a:ln>
        </p:spPr>
      </p:pic>
    </p:spTree>
    <p:extLst>
      <p:ext uri="{BB962C8B-B14F-4D97-AF65-F5344CB8AC3E}">
        <p14:creationId xmlns:p14="http://schemas.microsoft.com/office/powerpoint/2010/main" val="1105449619"/>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850106"/>
          </a:xfrm>
        </p:spPr>
        <p:txBody>
          <a:bodyPr/>
          <a:lstStyle/>
          <a:p>
            <a:r>
              <a:rPr lang="tr-TR" dirty="0" smtClean="0"/>
              <a:t>PMR</a:t>
            </a:r>
            <a:endParaRPr lang="tr-TR" dirty="0"/>
          </a:p>
        </p:txBody>
      </p:sp>
      <p:sp>
        <p:nvSpPr>
          <p:cNvPr id="3" name="İçerik Yer Tutucusu 2"/>
          <p:cNvSpPr>
            <a:spLocks noGrp="1"/>
          </p:cNvSpPr>
          <p:nvPr>
            <p:ph idx="1"/>
          </p:nvPr>
        </p:nvSpPr>
        <p:spPr>
          <a:xfrm>
            <a:off x="467544" y="1052736"/>
            <a:ext cx="8229600" cy="5501208"/>
          </a:xfrm>
        </p:spPr>
        <p:txBody>
          <a:bodyPr>
            <a:normAutofit fontScale="92500" lnSpcReduction="20000"/>
          </a:bodyPr>
          <a:lstStyle/>
          <a:p>
            <a:pPr marL="0" lvl="2" indent="0">
              <a:buNone/>
            </a:pPr>
            <a:endParaRPr lang="tr-TR" sz="2100" b="1" dirty="0" smtClean="0"/>
          </a:p>
          <a:p>
            <a:pPr marL="0" lvl="2" indent="0">
              <a:buNone/>
            </a:pPr>
            <a:r>
              <a:rPr lang="en-US" sz="2100" b="1" dirty="0" smtClean="0"/>
              <a:t>Project Beneficiaries</a:t>
            </a:r>
            <a:endParaRPr lang="tr-TR" sz="2100" dirty="0"/>
          </a:p>
          <a:p>
            <a:pPr marL="0" lvl="2" indent="0" algn="just">
              <a:buNone/>
            </a:pPr>
            <a:r>
              <a:rPr lang="en-US" sz="2100" dirty="0" smtClean="0"/>
              <a:t>The </a:t>
            </a:r>
            <a:r>
              <a:rPr lang="en-US" sz="2100" dirty="0"/>
              <a:t>main project beneficiary is the </a:t>
            </a:r>
            <a:r>
              <a:rPr lang="en-US" sz="2100" dirty="0" err="1"/>
              <a:t>MoEU</a:t>
            </a:r>
            <a:r>
              <a:rPr lang="en-US" sz="2100" dirty="0"/>
              <a:t> as the lead Ministry for Turkey’s climate change policy and the designated implementing agency for PMR. Other direct beneficiaries include stakeholders involved in the implementation of the MRV regulation (operators of the obligated installations, industrial associations, GHG emission verifiers, carbon market consultants, accreditation body). The project will also benefit the relevant Ministries and other Government institutions, as well as policy makers. The public at large is also expected to gain increased awareness on climate change and carbon </a:t>
            </a:r>
            <a:r>
              <a:rPr lang="en-US" sz="2100" dirty="0" smtClean="0"/>
              <a:t>markets.</a:t>
            </a:r>
            <a:endParaRPr lang="tr-TR" sz="2100" dirty="0"/>
          </a:p>
          <a:p>
            <a:pPr marL="0" lvl="2" indent="0" algn="just">
              <a:buNone/>
            </a:pPr>
            <a:endParaRPr lang="tr-TR" sz="2100" b="1" dirty="0" smtClean="0"/>
          </a:p>
          <a:p>
            <a:pPr marL="0" lvl="2" indent="0" algn="just">
              <a:buNone/>
            </a:pPr>
            <a:r>
              <a:rPr lang="en-US" sz="2100" b="1" dirty="0" smtClean="0"/>
              <a:t>Project </a:t>
            </a:r>
            <a:r>
              <a:rPr lang="tr-TR" sz="2100" b="1" dirty="0" smtClean="0"/>
              <a:t>Components</a:t>
            </a:r>
            <a:endParaRPr lang="tr-TR" sz="2100" dirty="0"/>
          </a:p>
          <a:p>
            <a:pPr marL="0" indent="0">
              <a:buNone/>
            </a:pPr>
            <a:r>
              <a:rPr lang="en-US" sz="2100" b="1" dirty="0" smtClean="0"/>
              <a:t>Component </a:t>
            </a:r>
            <a:r>
              <a:rPr lang="en-US" sz="2100" b="1" dirty="0"/>
              <a:t>1:</a:t>
            </a:r>
            <a:r>
              <a:rPr lang="en-US" sz="2100" dirty="0"/>
              <a:t> </a:t>
            </a:r>
            <a:r>
              <a:rPr lang="en-US" sz="2100" b="1" dirty="0"/>
              <a:t>Implementation of an MRV pilot in the electricity sector </a:t>
            </a:r>
            <a:endParaRPr lang="tr-TR" sz="2100" b="1" dirty="0"/>
          </a:p>
          <a:p>
            <a:pPr marL="0" indent="0">
              <a:buNone/>
            </a:pPr>
            <a:r>
              <a:rPr lang="en-US" sz="2100" b="1" dirty="0"/>
              <a:t>Component 2: Analytical </a:t>
            </a:r>
            <a:r>
              <a:rPr lang="en-US" sz="2100" b="1" dirty="0" smtClean="0"/>
              <a:t>Works </a:t>
            </a:r>
            <a:r>
              <a:rPr lang="en-US" sz="2100" b="1" dirty="0"/>
              <a:t>to Inform Decision Making on the Use of Market Based Instrument(s) (MBI) </a:t>
            </a:r>
            <a:endParaRPr lang="en-US" sz="2100" dirty="0" smtClean="0"/>
          </a:p>
          <a:p>
            <a:pPr marL="0" indent="0">
              <a:buNone/>
            </a:pPr>
            <a:r>
              <a:rPr lang="en-US" sz="2100" b="1" dirty="0" smtClean="0"/>
              <a:t>Component </a:t>
            </a:r>
            <a:r>
              <a:rPr lang="en-US" sz="2100" b="1" dirty="0"/>
              <a:t>3:  Stakeholder Training, Consultation/Engagement and Public Awareness Activities </a:t>
            </a:r>
            <a:endParaRPr lang="tr-TR" sz="2100" b="1" dirty="0"/>
          </a:p>
          <a:p>
            <a:pPr marL="0" indent="0">
              <a:buNone/>
            </a:pPr>
            <a:r>
              <a:rPr lang="en-US" sz="2100" b="1" dirty="0"/>
              <a:t>Component 4: Coordination and Expert Support for the Implementation of MRV and MBIs </a:t>
            </a:r>
            <a:endParaRPr lang="tr-TR" sz="2100" b="1" dirty="0"/>
          </a:p>
          <a:p>
            <a:pPr marL="0" lvl="2" indent="0" algn="just">
              <a:buNone/>
            </a:pPr>
            <a:endParaRPr lang="tr-TR" dirty="0"/>
          </a:p>
          <a:p>
            <a:endParaRPr lang="tr-TR" dirty="0"/>
          </a:p>
        </p:txBody>
      </p:sp>
      <p:pic>
        <p:nvPicPr>
          <p:cNvPr id="4" name="Picture 2"/>
          <p:cNvPicPr>
            <a:picLocks noChangeAspect="1" noChangeArrowheads="1"/>
          </p:cNvPicPr>
          <p:nvPr/>
        </p:nvPicPr>
        <p:blipFill>
          <a:blip r:embed="rId2" cstate="print"/>
          <a:srcRect/>
          <a:stretch>
            <a:fillRect/>
          </a:stretch>
        </p:blipFill>
        <p:spPr bwMode="auto">
          <a:xfrm>
            <a:off x="7856750" y="0"/>
            <a:ext cx="1287250" cy="836712"/>
          </a:xfrm>
          <a:prstGeom prst="rect">
            <a:avLst/>
          </a:prstGeom>
          <a:noFill/>
          <a:ln w="9525">
            <a:noFill/>
            <a:miter lim="800000"/>
            <a:headEnd/>
            <a:tailEnd/>
          </a:ln>
        </p:spPr>
      </p:pic>
    </p:spTree>
    <p:extLst>
      <p:ext uri="{BB962C8B-B14F-4D97-AF65-F5344CB8AC3E}">
        <p14:creationId xmlns:p14="http://schemas.microsoft.com/office/powerpoint/2010/main" val="2418176720"/>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1 Başlık"/>
          <p:cNvSpPr>
            <a:spLocks noGrp="1"/>
          </p:cNvSpPr>
          <p:nvPr>
            <p:ph type="ctrTitle"/>
          </p:nvPr>
        </p:nvSpPr>
        <p:spPr>
          <a:xfrm>
            <a:off x="683568" y="2421508"/>
            <a:ext cx="8099425" cy="1655564"/>
          </a:xfrm>
          <a:solidFill>
            <a:schemeClr val="bg1">
              <a:alpha val="74901"/>
            </a:schemeClr>
          </a:solidFill>
        </p:spPr>
        <p:txBody>
          <a:bodyPr>
            <a:normAutofit/>
          </a:bodyPr>
          <a:lstStyle/>
          <a:p>
            <a:pPr marL="0" lvl="0" indent="0" eaLnBrk="0" fontAlgn="base" hangingPunct="0">
              <a:lnSpc>
                <a:spcPct val="80000"/>
              </a:lnSpc>
              <a:spcAft>
                <a:spcPct val="0"/>
              </a:spcAft>
              <a:defRPr/>
            </a:pPr>
            <a:r>
              <a:rPr lang="tr-TR" sz="3600" b="1" i="1" dirty="0" smtClean="0">
                <a:solidFill>
                  <a:schemeClr val="accent4"/>
                </a:solidFill>
                <a:latin typeface="Times New Roman" pitchFamily="18" charset="0"/>
                <a:cs typeface="Times New Roman" pitchFamily="18" charset="0"/>
              </a:rPr>
              <a:t>THANK YOU FOR LISTENING</a:t>
            </a:r>
          </a:p>
        </p:txBody>
      </p:sp>
      <p:pic>
        <p:nvPicPr>
          <p:cNvPr id="1026" name="Picture 2"/>
          <p:cNvPicPr>
            <a:picLocks noChangeAspect="1" noChangeArrowheads="1"/>
          </p:cNvPicPr>
          <p:nvPr/>
        </p:nvPicPr>
        <p:blipFill>
          <a:blip r:embed="rId3" cstate="print"/>
          <a:srcRect/>
          <a:stretch>
            <a:fillRect/>
          </a:stretch>
        </p:blipFill>
        <p:spPr bwMode="auto">
          <a:xfrm>
            <a:off x="7856750" y="0"/>
            <a:ext cx="1287250" cy="836712"/>
          </a:xfrm>
          <a:prstGeom prst="rect">
            <a:avLst/>
          </a:prstGeom>
          <a:noFill/>
          <a:ln w="9525">
            <a:noFill/>
            <a:miter lim="800000"/>
            <a:headEnd/>
            <a:tailEnd/>
          </a:ln>
        </p:spPr>
      </p:pic>
      <p:pic>
        <p:nvPicPr>
          <p:cNvPr id="7" name="Picture 2"/>
          <p:cNvPicPr>
            <a:picLocks noChangeAspect="1" noChangeArrowheads="1"/>
          </p:cNvPicPr>
          <p:nvPr/>
        </p:nvPicPr>
        <p:blipFill>
          <a:blip r:embed="rId4" cstate="print"/>
          <a:srcRect/>
          <a:stretch>
            <a:fillRect/>
          </a:stretch>
        </p:blipFill>
        <p:spPr bwMode="auto">
          <a:xfrm>
            <a:off x="92819" y="107603"/>
            <a:ext cx="1166813" cy="873125"/>
          </a:xfrm>
          <a:prstGeom prst="rect">
            <a:avLst/>
          </a:prstGeom>
          <a:noFill/>
          <a:ln w="9525">
            <a:noFill/>
            <a:miter lim="800000"/>
            <a:headEnd/>
            <a:tailEnd/>
          </a:ln>
        </p:spPr>
      </p:pic>
      <p:sp>
        <p:nvSpPr>
          <p:cNvPr id="9" name="Rectangle 3"/>
          <p:cNvSpPr>
            <a:spLocks noChangeArrowheads="1"/>
          </p:cNvSpPr>
          <p:nvPr/>
        </p:nvSpPr>
        <p:spPr bwMode="auto">
          <a:xfrm>
            <a:off x="359024" y="3789040"/>
            <a:ext cx="8784976" cy="2123658"/>
          </a:xfrm>
          <a:prstGeom prst="rect">
            <a:avLst/>
          </a:prstGeom>
          <a:noFill/>
          <a:ln w="9525">
            <a:noFill/>
            <a:miter lim="800000"/>
            <a:headEnd/>
            <a:tailEnd/>
          </a:ln>
          <a:effectLst>
            <a:prstShdw prst="shdw17" dist="17961" dir="2700000">
              <a:srgbClr val="626B74">
                <a:alpha val="74997"/>
              </a:srgbClr>
            </a:prstShdw>
          </a:effectLst>
        </p:spPr>
        <p:txBody>
          <a:bodyPr wrap="square">
            <a:spAutoFit/>
          </a:bodyPr>
          <a:lstStyle/>
          <a:p>
            <a:pPr algn="ctr" eaLnBrk="0" hangingPunct="0">
              <a:spcBef>
                <a:spcPct val="20000"/>
              </a:spcBef>
            </a:pPr>
            <a:r>
              <a:rPr lang="tr-TR" sz="2400" b="1" dirty="0" err="1" smtClean="0">
                <a:solidFill>
                  <a:schemeClr val="accent4"/>
                </a:solidFill>
              </a:rPr>
              <a:t>Mr</a:t>
            </a:r>
            <a:r>
              <a:rPr lang="tr-TR" sz="2400" b="1" dirty="0" smtClean="0">
                <a:solidFill>
                  <a:schemeClr val="accent4"/>
                </a:solidFill>
              </a:rPr>
              <a:t>. </a:t>
            </a:r>
            <a:r>
              <a:rPr lang="tr-TR" sz="2400" b="1" dirty="0" err="1" smtClean="0">
                <a:solidFill>
                  <a:schemeClr val="accent4"/>
                </a:solidFill>
              </a:rPr>
              <a:t>Mehrali</a:t>
            </a:r>
            <a:r>
              <a:rPr lang="tr-TR" sz="2400" b="1" dirty="0" smtClean="0">
                <a:solidFill>
                  <a:schemeClr val="accent4"/>
                </a:solidFill>
              </a:rPr>
              <a:t> ECER</a:t>
            </a:r>
            <a:endParaRPr lang="tr-TR" sz="2400" b="1" dirty="0">
              <a:solidFill>
                <a:schemeClr val="accent4"/>
              </a:solidFill>
            </a:endParaRPr>
          </a:p>
          <a:p>
            <a:pPr algn="ctr"/>
            <a:r>
              <a:rPr lang="en-US" i="1" dirty="0" smtClean="0"/>
              <a:t>Chief</a:t>
            </a:r>
            <a:r>
              <a:rPr lang="tr-TR" i="1" dirty="0" smtClean="0"/>
              <a:t> </a:t>
            </a:r>
            <a:r>
              <a:rPr lang="en-US" i="1" dirty="0" smtClean="0"/>
              <a:t>Monitoring </a:t>
            </a:r>
            <a:r>
              <a:rPr lang="en-US" i="1" dirty="0"/>
              <a:t>GHG Emissions&amp; Emission Trading </a:t>
            </a:r>
            <a:r>
              <a:rPr lang="en-US" i="1" dirty="0" smtClean="0"/>
              <a:t>Division</a:t>
            </a:r>
            <a:endParaRPr lang="tr-TR" dirty="0"/>
          </a:p>
          <a:p>
            <a:pPr algn="ctr"/>
            <a:r>
              <a:rPr lang="en-US" i="1" dirty="0" smtClean="0"/>
              <a:t>Climate </a:t>
            </a:r>
            <a:r>
              <a:rPr lang="en-US" i="1" dirty="0"/>
              <a:t>Change and Air Management </a:t>
            </a:r>
            <a:r>
              <a:rPr lang="en-US" i="1" dirty="0" smtClean="0"/>
              <a:t>Department</a:t>
            </a:r>
            <a:endParaRPr lang="tr-TR" dirty="0"/>
          </a:p>
          <a:p>
            <a:pPr algn="ctr"/>
            <a:r>
              <a:rPr lang="en-US" i="1" dirty="0" smtClean="0"/>
              <a:t>General </a:t>
            </a:r>
            <a:r>
              <a:rPr lang="en-US" i="1" dirty="0"/>
              <a:t>Directorate of Environmental </a:t>
            </a:r>
            <a:r>
              <a:rPr lang="en-US" i="1" dirty="0" smtClean="0"/>
              <a:t>Management</a:t>
            </a:r>
            <a:endParaRPr lang="tr-TR" i="1" dirty="0" smtClean="0"/>
          </a:p>
          <a:p>
            <a:pPr algn="ctr"/>
            <a:r>
              <a:rPr lang="en-US" i="1" dirty="0" smtClean="0"/>
              <a:t>Ministry </a:t>
            </a:r>
            <a:r>
              <a:rPr lang="en-US" i="1" dirty="0"/>
              <a:t>of Environment and Urbanization of </a:t>
            </a:r>
            <a:r>
              <a:rPr lang="en-US" i="1" dirty="0" smtClean="0"/>
              <a:t>Turkey</a:t>
            </a:r>
            <a:endParaRPr lang="tr-TR" i="1" dirty="0" smtClean="0"/>
          </a:p>
          <a:p>
            <a:pPr algn="ctr"/>
            <a:endParaRPr lang="tr-TR" dirty="0"/>
          </a:p>
          <a:p>
            <a:pPr algn="ctr"/>
            <a:r>
              <a:rPr lang="en-US" dirty="0">
                <a:hlinkClick r:id="rId5"/>
              </a:rPr>
              <a:t>Tel:+90</a:t>
            </a:r>
            <a:r>
              <a:rPr lang="en-US" dirty="0"/>
              <a:t> </a:t>
            </a:r>
            <a:r>
              <a:rPr lang="tr-TR" dirty="0"/>
              <a:t>312 586 30 52 – </a:t>
            </a:r>
            <a:r>
              <a:rPr lang="en-US" b="1" dirty="0"/>
              <a:t>Fax</a:t>
            </a:r>
            <a:r>
              <a:rPr lang="tr-TR" b="1" dirty="0"/>
              <a:t>: </a:t>
            </a:r>
            <a:r>
              <a:rPr lang="tr-TR" dirty="0"/>
              <a:t>+90 312 474 03 35 – </a:t>
            </a:r>
            <a:r>
              <a:rPr lang="tr-TR" b="1" dirty="0"/>
              <a:t>E-mail:</a:t>
            </a:r>
            <a:r>
              <a:rPr lang="tr-TR" dirty="0"/>
              <a:t> </a:t>
            </a:r>
            <a:r>
              <a:rPr lang="tr-TR" u="sng" dirty="0">
                <a:hlinkClick r:id="rId6"/>
              </a:rPr>
              <a:t>mehrali.ecer@</a:t>
            </a:r>
            <a:r>
              <a:rPr lang="tr-TR" u="sng" dirty="0" smtClean="0">
                <a:hlinkClick r:id="rId6"/>
              </a:rPr>
              <a:t>csb.gov.tr</a:t>
            </a:r>
            <a:endParaRPr lang="tr-TR" dirty="0"/>
          </a:p>
        </p:txBody>
      </p:sp>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67544" y="1556792"/>
            <a:ext cx="8219256" cy="1440159"/>
          </a:xfrm>
        </p:spPr>
        <p:style>
          <a:lnRef idx="2">
            <a:schemeClr val="accent2"/>
          </a:lnRef>
          <a:fillRef idx="1">
            <a:schemeClr val="lt1"/>
          </a:fillRef>
          <a:effectRef idx="0">
            <a:schemeClr val="accent2"/>
          </a:effectRef>
          <a:fontRef idx="minor">
            <a:schemeClr val="dk1"/>
          </a:fontRef>
        </p:style>
        <p:txBody>
          <a:bodyPr>
            <a:normAutofit/>
          </a:bodyPr>
          <a:lstStyle/>
          <a:p>
            <a:pPr algn="just"/>
            <a:r>
              <a:rPr lang="en-US" sz="2000" dirty="0" smtClean="0"/>
              <a:t>In April 25, 2012, a new regulatory framework on “Tracking GHGs Emissions” is adopted.</a:t>
            </a:r>
          </a:p>
          <a:p>
            <a:pPr lvl="1" algn="just">
              <a:buFont typeface="Wingdings" pitchFamily="2" charset="2"/>
              <a:buChar char="q"/>
            </a:pPr>
            <a:r>
              <a:rPr lang="en-US" sz="2000" dirty="0" smtClean="0"/>
              <a:t>Aim: Set the principles and procedures related to installation level MRV of GHGs resulting from activities listed in Annex I.</a:t>
            </a:r>
          </a:p>
        </p:txBody>
      </p:sp>
      <p:sp>
        <p:nvSpPr>
          <p:cNvPr id="9" name="1 Başlık"/>
          <p:cNvSpPr>
            <a:spLocks noGrp="1"/>
          </p:cNvSpPr>
          <p:nvPr>
            <p:ph type="title"/>
          </p:nvPr>
        </p:nvSpPr>
        <p:spPr>
          <a:xfrm>
            <a:off x="323528" y="188640"/>
            <a:ext cx="8363272" cy="648072"/>
          </a:xfrm>
        </p:spPr>
        <p:txBody>
          <a:bodyPr>
            <a:noAutofit/>
          </a:bodyPr>
          <a:lstStyle/>
          <a:p>
            <a:pPr algn="l"/>
            <a:r>
              <a:rPr lang="en-US" sz="3200" b="1" dirty="0" smtClean="0"/>
              <a:t>MRV System </a:t>
            </a:r>
            <a:r>
              <a:rPr lang="tr-TR" sz="3200" b="1" dirty="0" smtClean="0"/>
              <a:t>in </a:t>
            </a:r>
            <a:r>
              <a:rPr lang="en-US" sz="3200" b="1" dirty="0" smtClean="0"/>
              <a:t>Turkey</a:t>
            </a:r>
            <a:endParaRPr lang="en-US" sz="3200" b="1" dirty="0"/>
          </a:p>
        </p:txBody>
      </p:sp>
      <p:sp>
        <p:nvSpPr>
          <p:cNvPr id="4" name="2 İçerik Yer Tutucusu"/>
          <p:cNvSpPr txBox="1">
            <a:spLocks/>
          </p:cNvSpPr>
          <p:nvPr/>
        </p:nvSpPr>
        <p:spPr>
          <a:xfrm>
            <a:off x="467544" y="3573016"/>
            <a:ext cx="8219256" cy="1296144"/>
          </a:xfrm>
          <a:prstGeom prst="rect">
            <a:avLst/>
          </a:prstGeom>
        </p:spPr>
        <p:style>
          <a:lnRef idx="2">
            <a:schemeClr val="accent1"/>
          </a:lnRef>
          <a:fillRef idx="1">
            <a:schemeClr val="lt1"/>
          </a:fillRef>
          <a:effectRef idx="0">
            <a:schemeClr val="accent1"/>
          </a:effectRef>
          <a:fontRef idx="minor">
            <a:schemeClr val="dk1"/>
          </a:fontRef>
        </p:style>
        <p:txBody>
          <a:bodyPr vert="horz" lIns="91440" tIns="45720" rIns="91440" bIns="45720" rtlCol="0">
            <a:normAutofit fontScale="92500" lnSpcReduction="10000"/>
          </a:bodyPr>
          <a:lstStyle/>
          <a:p>
            <a:pPr marL="342900" marR="0" lvl="0" indent="-342900" algn="just"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000" b="0" i="0" u="none" strike="noStrike" kern="1200" cap="none" spc="0" normalizeH="0" baseline="0" dirty="0" smtClean="0">
                <a:ln>
                  <a:noFill/>
                </a:ln>
                <a:solidFill>
                  <a:schemeClr val="tx1"/>
                </a:solidFill>
                <a:effectLst/>
                <a:uLnTx/>
                <a:uFillTx/>
                <a:latin typeface="+mn-lt"/>
                <a:ea typeface="+mn-ea"/>
                <a:cs typeface="+mn-cs"/>
              </a:rPr>
              <a:t>Some 1500 installations</a:t>
            </a:r>
            <a:r>
              <a:rPr lang="en-US" sz="2000" dirty="0" smtClean="0"/>
              <a:t> expected to be in the scope</a:t>
            </a:r>
          </a:p>
          <a:p>
            <a:pPr marL="342900" marR="0" lvl="0" indent="-342900" algn="just" defTabSz="914400" rtl="0" eaLnBrk="1" fontAlgn="auto" latinLnBrk="0" hangingPunct="1">
              <a:lnSpc>
                <a:spcPct val="100000"/>
              </a:lnSpc>
              <a:spcBef>
                <a:spcPct val="20000"/>
              </a:spcBef>
              <a:spcAft>
                <a:spcPts val="0"/>
              </a:spcAft>
              <a:buClrTx/>
              <a:buSzTx/>
              <a:buFont typeface="Arial" pitchFamily="34" charset="0"/>
              <a:buChar char="•"/>
              <a:tabLst/>
              <a:defRPr/>
            </a:pPr>
            <a:r>
              <a:rPr lang="en-US" sz="2000" dirty="0" smtClean="0"/>
              <a:t>± 50% of national GHG emissions to be covered</a:t>
            </a:r>
            <a:r>
              <a:rPr kumimoji="0" lang="en-US" sz="2000" b="0" i="0" u="none" strike="noStrike" kern="1200" cap="none" spc="0" normalizeH="0" baseline="0" dirty="0" smtClean="0">
                <a:ln>
                  <a:noFill/>
                </a:ln>
                <a:solidFill>
                  <a:schemeClr val="tx1"/>
                </a:solidFill>
                <a:effectLst/>
                <a:uLnTx/>
                <a:uFillTx/>
                <a:latin typeface="+mn-lt"/>
                <a:ea typeface="+mn-ea"/>
                <a:cs typeface="+mn-cs"/>
              </a:rPr>
              <a:t> </a:t>
            </a:r>
          </a:p>
          <a:p>
            <a:pPr marL="342900" marR="0" lvl="0" indent="-342900" algn="just" defTabSz="914400" rtl="0" eaLnBrk="1" fontAlgn="auto" latinLnBrk="0" hangingPunct="1">
              <a:lnSpc>
                <a:spcPct val="100000"/>
              </a:lnSpc>
              <a:spcBef>
                <a:spcPct val="20000"/>
              </a:spcBef>
              <a:spcAft>
                <a:spcPts val="0"/>
              </a:spcAft>
              <a:buClrTx/>
              <a:buSzTx/>
              <a:buFont typeface="Arial" pitchFamily="34" charset="0"/>
              <a:buChar char="•"/>
              <a:tabLst/>
              <a:defRPr/>
            </a:pPr>
            <a:r>
              <a:rPr lang="en-US" sz="2000" dirty="0" smtClean="0"/>
              <a:t>Public inst. (energy!), industry, consultants, verifiers, accreditation body…. to be involved</a:t>
            </a:r>
            <a:endParaRPr kumimoji="0" lang="en-US" sz="2000" b="0" i="0" u="none" strike="noStrike" kern="1200" cap="none" spc="0" normalizeH="0" baseline="0" dirty="0" smtClean="0">
              <a:ln>
                <a:noFill/>
              </a:ln>
              <a:solidFill>
                <a:schemeClr val="tx1"/>
              </a:solidFill>
              <a:effectLst/>
              <a:uLnTx/>
              <a:uFillTx/>
              <a:latin typeface="+mn-lt"/>
              <a:ea typeface="+mn-ea"/>
              <a:cs typeface="+mn-cs"/>
            </a:endParaRPr>
          </a:p>
        </p:txBody>
      </p:sp>
      <p:pic>
        <p:nvPicPr>
          <p:cNvPr id="5" name="Picture 2"/>
          <p:cNvPicPr>
            <a:picLocks noChangeAspect="1" noChangeArrowheads="1"/>
          </p:cNvPicPr>
          <p:nvPr/>
        </p:nvPicPr>
        <p:blipFill>
          <a:blip r:embed="rId3" cstate="print"/>
          <a:srcRect/>
          <a:stretch>
            <a:fillRect/>
          </a:stretch>
        </p:blipFill>
        <p:spPr bwMode="auto">
          <a:xfrm>
            <a:off x="7856750" y="0"/>
            <a:ext cx="1287250" cy="836712"/>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23528" y="188640"/>
            <a:ext cx="8363272" cy="648072"/>
          </a:xfrm>
        </p:spPr>
        <p:txBody>
          <a:bodyPr>
            <a:noAutofit/>
          </a:bodyPr>
          <a:lstStyle/>
          <a:p>
            <a:pPr algn="l"/>
            <a:r>
              <a:rPr lang="en-US" sz="3200" b="1" dirty="0" smtClean="0"/>
              <a:t>MRV System </a:t>
            </a:r>
            <a:r>
              <a:rPr lang="tr-TR" sz="3200" b="1" dirty="0" smtClean="0"/>
              <a:t>in </a:t>
            </a:r>
            <a:r>
              <a:rPr lang="tr-TR" sz="3200" b="1" dirty="0" err="1" smtClean="0"/>
              <a:t>Turkey</a:t>
            </a:r>
            <a:endParaRPr lang="en-US" sz="3200" b="1" dirty="0"/>
          </a:p>
        </p:txBody>
      </p:sp>
      <p:sp>
        <p:nvSpPr>
          <p:cNvPr id="3" name="2 İçerik Yer Tutucusu"/>
          <p:cNvSpPr>
            <a:spLocks noGrp="1"/>
          </p:cNvSpPr>
          <p:nvPr>
            <p:ph idx="1"/>
          </p:nvPr>
        </p:nvSpPr>
        <p:spPr>
          <a:xfrm>
            <a:off x="457200" y="1196752"/>
            <a:ext cx="8219256" cy="1972816"/>
          </a:xfrm>
        </p:spPr>
        <p:txBody>
          <a:bodyPr>
            <a:normAutofit/>
          </a:bodyPr>
          <a:lstStyle/>
          <a:p>
            <a:pPr algn="just"/>
            <a:r>
              <a:rPr lang="en-US" sz="2400" dirty="0" smtClean="0"/>
              <a:t>Under this </a:t>
            </a:r>
            <a:r>
              <a:rPr lang="tr-TR" sz="2400" dirty="0" err="1" smtClean="0"/>
              <a:t>regulatory</a:t>
            </a:r>
            <a:r>
              <a:rPr lang="tr-TR" sz="2400" dirty="0" smtClean="0"/>
              <a:t> </a:t>
            </a:r>
            <a:r>
              <a:rPr lang="en-US" sz="2400" dirty="0" smtClean="0"/>
              <a:t>framework </a:t>
            </a:r>
            <a:r>
              <a:rPr lang="tr-TR" sz="2400" dirty="0" smtClean="0"/>
              <a:t>“</a:t>
            </a:r>
            <a:r>
              <a:rPr lang="tr-TR" sz="2400" dirty="0" err="1" smtClean="0"/>
              <a:t>Tracking</a:t>
            </a:r>
            <a:r>
              <a:rPr lang="tr-TR" sz="2400" dirty="0" smtClean="0"/>
              <a:t> </a:t>
            </a:r>
            <a:r>
              <a:rPr lang="en-US" sz="2400" dirty="0" smtClean="0"/>
              <a:t>GHGs Emissions</a:t>
            </a:r>
            <a:r>
              <a:rPr lang="tr-TR" sz="2400" dirty="0" smtClean="0"/>
              <a:t>”</a:t>
            </a:r>
            <a:r>
              <a:rPr lang="en-US" sz="2400" dirty="0" smtClean="0"/>
              <a:t> </a:t>
            </a:r>
            <a:r>
              <a:rPr lang="tr-TR" sz="2400" dirty="0" err="1" smtClean="0"/>
              <a:t>there</a:t>
            </a:r>
            <a:r>
              <a:rPr lang="tr-TR" sz="2400" dirty="0" smtClean="0"/>
              <a:t> </a:t>
            </a:r>
            <a:r>
              <a:rPr lang="tr-TR" sz="2400" dirty="0" err="1" smtClean="0"/>
              <a:t>are</a:t>
            </a:r>
            <a:r>
              <a:rPr lang="tr-TR" sz="2400" dirty="0" smtClean="0"/>
              <a:t> 3 </a:t>
            </a:r>
            <a:r>
              <a:rPr lang="tr-TR" sz="2400" dirty="0" err="1" smtClean="0"/>
              <a:t>tracks</a:t>
            </a:r>
            <a:r>
              <a:rPr lang="tr-TR" sz="2400" dirty="0" smtClean="0"/>
              <a:t>:</a:t>
            </a:r>
          </a:p>
          <a:p>
            <a:pPr lvl="1" algn="just"/>
            <a:r>
              <a:rPr lang="tr-TR" sz="2000" dirty="0" err="1" smtClean="0"/>
              <a:t>Monitoring</a:t>
            </a:r>
            <a:r>
              <a:rPr lang="tr-TR" sz="2000" dirty="0" smtClean="0"/>
              <a:t> </a:t>
            </a:r>
            <a:r>
              <a:rPr lang="tr-TR" sz="2000" dirty="0" err="1" smtClean="0"/>
              <a:t>and</a:t>
            </a:r>
            <a:r>
              <a:rPr lang="tr-TR" sz="2000" dirty="0" smtClean="0"/>
              <a:t> </a:t>
            </a:r>
            <a:r>
              <a:rPr lang="tr-TR" sz="2000" dirty="0" err="1" smtClean="0"/>
              <a:t>Reporting</a:t>
            </a:r>
            <a:r>
              <a:rPr lang="tr-TR" sz="2000" dirty="0" smtClean="0"/>
              <a:t> (</a:t>
            </a:r>
            <a:r>
              <a:rPr lang="tr-TR" sz="2000" dirty="0" err="1" smtClean="0"/>
              <a:t>for</a:t>
            </a:r>
            <a:r>
              <a:rPr lang="tr-TR" sz="2000" dirty="0" smtClean="0"/>
              <a:t> </a:t>
            </a:r>
            <a:r>
              <a:rPr lang="tr-TR" sz="2000" dirty="0" err="1" smtClean="0"/>
              <a:t>Installations</a:t>
            </a:r>
            <a:r>
              <a:rPr lang="tr-TR" sz="2000" dirty="0" smtClean="0"/>
              <a:t>) </a:t>
            </a:r>
          </a:p>
          <a:p>
            <a:pPr lvl="1" algn="just"/>
            <a:r>
              <a:rPr lang="tr-TR" sz="2000" dirty="0" err="1" smtClean="0"/>
              <a:t>Verification</a:t>
            </a:r>
            <a:r>
              <a:rPr lang="tr-TR" sz="2000" dirty="0" smtClean="0"/>
              <a:t> (</a:t>
            </a:r>
            <a:r>
              <a:rPr lang="tr-TR" sz="2000" dirty="0" err="1" smtClean="0"/>
              <a:t>for</a:t>
            </a:r>
            <a:r>
              <a:rPr lang="tr-TR" sz="2000" dirty="0" smtClean="0"/>
              <a:t> </a:t>
            </a:r>
            <a:r>
              <a:rPr lang="tr-TR" sz="2000" dirty="0" err="1" smtClean="0"/>
              <a:t>Verifiers</a:t>
            </a:r>
            <a:r>
              <a:rPr lang="tr-TR" sz="2000" dirty="0" smtClean="0"/>
              <a:t> </a:t>
            </a:r>
            <a:r>
              <a:rPr lang="tr-TR" sz="2000" dirty="0" err="1" smtClean="0"/>
              <a:t>and</a:t>
            </a:r>
            <a:r>
              <a:rPr lang="tr-TR" sz="2000" dirty="0" smtClean="0"/>
              <a:t> </a:t>
            </a:r>
            <a:r>
              <a:rPr lang="tr-TR" sz="2000" dirty="0" err="1" smtClean="0"/>
              <a:t>Installations</a:t>
            </a:r>
            <a:r>
              <a:rPr lang="tr-TR" sz="2000" dirty="0" smtClean="0"/>
              <a:t>)</a:t>
            </a:r>
          </a:p>
          <a:p>
            <a:pPr lvl="1" algn="just"/>
            <a:r>
              <a:rPr lang="tr-TR" sz="2000" dirty="0" err="1" smtClean="0"/>
              <a:t>Accreditation</a:t>
            </a:r>
            <a:r>
              <a:rPr lang="tr-TR" sz="2000" dirty="0" smtClean="0"/>
              <a:t> (</a:t>
            </a:r>
            <a:r>
              <a:rPr lang="tr-TR" sz="2000" dirty="0" err="1" smtClean="0"/>
              <a:t>for</a:t>
            </a:r>
            <a:r>
              <a:rPr lang="tr-TR" sz="2000" dirty="0" smtClean="0"/>
              <a:t> </a:t>
            </a:r>
            <a:r>
              <a:rPr lang="tr-TR" sz="2000" dirty="0" err="1" smtClean="0"/>
              <a:t>Verifiers</a:t>
            </a:r>
            <a:r>
              <a:rPr lang="tr-TR" sz="2000" dirty="0" smtClean="0"/>
              <a:t> </a:t>
            </a:r>
            <a:r>
              <a:rPr lang="tr-TR" sz="2000" dirty="0" err="1" smtClean="0"/>
              <a:t>and</a:t>
            </a:r>
            <a:r>
              <a:rPr lang="tr-TR" sz="2000" dirty="0" smtClean="0"/>
              <a:t> </a:t>
            </a:r>
            <a:r>
              <a:rPr lang="tr-TR" sz="2000" dirty="0" err="1" smtClean="0"/>
              <a:t>Accreditation</a:t>
            </a:r>
            <a:r>
              <a:rPr lang="tr-TR" sz="2000" dirty="0" smtClean="0"/>
              <a:t> Body)</a:t>
            </a:r>
            <a:endParaRPr lang="en-US" sz="2000" dirty="0" smtClean="0"/>
          </a:p>
        </p:txBody>
      </p:sp>
      <p:sp>
        <p:nvSpPr>
          <p:cNvPr id="5" name="4 Oval"/>
          <p:cNvSpPr/>
          <p:nvPr/>
        </p:nvSpPr>
        <p:spPr>
          <a:xfrm>
            <a:off x="1403648" y="3429000"/>
            <a:ext cx="1224136" cy="864096"/>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tx1"/>
                </a:solidFill>
              </a:rPr>
              <a:t>MR</a:t>
            </a:r>
            <a:endParaRPr lang="tr-TR" sz="2800" b="1" dirty="0">
              <a:solidFill>
                <a:schemeClr val="tx1"/>
              </a:solidFill>
            </a:endParaRPr>
          </a:p>
        </p:txBody>
      </p:sp>
      <p:sp>
        <p:nvSpPr>
          <p:cNvPr id="6" name="5 Oval"/>
          <p:cNvSpPr/>
          <p:nvPr/>
        </p:nvSpPr>
        <p:spPr>
          <a:xfrm>
            <a:off x="6372200" y="3429000"/>
            <a:ext cx="1224136" cy="864096"/>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tx1"/>
                </a:solidFill>
              </a:rPr>
              <a:t>V</a:t>
            </a:r>
            <a:endParaRPr lang="tr-TR" sz="2800" b="1" dirty="0">
              <a:solidFill>
                <a:schemeClr val="tx1"/>
              </a:solidFill>
            </a:endParaRPr>
          </a:p>
        </p:txBody>
      </p:sp>
      <p:sp>
        <p:nvSpPr>
          <p:cNvPr id="7" name="6 Sol Sağ Yukarı Ok"/>
          <p:cNvSpPr/>
          <p:nvPr/>
        </p:nvSpPr>
        <p:spPr>
          <a:xfrm rot="10800000">
            <a:off x="2915816" y="3428999"/>
            <a:ext cx="3240360" cy="1656184"/>
          </a:xfrm>
          <a:prstGeom prst="leftRightUpArrow">
            <a:avLst>
              <a:gd name="adj1" fmla="val 19111"/>
              <a:gd name="adj2" fmla="val 25000"/>
              <a:gd name="adj3" fmla="val 25000"/>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7 Oval"/>
          <p:cNvSpPr/>
          <p:nvPr/>
        </p:nvSpPr>
        <p:spPr>
          <a:xfrm>
            <a:off x="3923928" y="5157192"/>
            <a:ext cx="1224136" cy="864096"/>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tx1"/>
                </a:solidFill>
              </a:rPr>
              <a:t>A</a:t>
            </a:r>
            <a:endParaRPr lang="tr-TR" sz="2800" b="1" dirty="0">
              <a:solidFill>
                <a:schemeClr val="tx1"/>
              </a:solidFill>
            </a:endParaRPr>
          </a:p>
        </p:txBody>
      </p:sp>
      <p:sp>
        <p:nvSpPr>
          <p:cNvPr id="9" name="8 Yuvarlatılmış Dikdörtgen"/>
          <p:cNvSpPr/>
          <p:nvPr/>
        </p:nvSpPr>
        <p:spPr>
          <a:xfrm>
            <a:off x="3635896" y="3356992"/>
            <a:ext cx="1728192" cy="1008112"/>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solidFill>
                  <a:schemeClr val="tx1"/>
                </a:solidFill>
              </a:rPr>
              <a:t>MRV+A</a:t>
            </a:r>
            <a:endParaRPr lang="tr-TR" sz="3200" b="1" dirty="0">
              <a:solidFill>
                <a:schemeClr val="tx1"/>
              </a:solidFill>
            </a:endParaRPr>
          </a:p>
        </p:txBody>
      </p:sp>
      <p:sp>
        <p:nvSpPr>
          <p:cNvPr id="10" name="9 Metin kutusu"/>
          <p:cNvSpPr txBox="1"/>
          <p:nvPr/>
        </p:nvSpPr>
        <p:spPr>
          <a:xfrm>
            <a:off x="755576" y="4437112"/>
            <a:ext cx="2304256" cy="923330"/>
          </a:xfrm>
          <a:prstGeom prst="rect">
            <a:avLst/>
          </a:prstGeom>
          <a:noFill/>
        </p:spPr>
        <p:txBody>
          <a:bodyPr wrap="square" rtlCol="0">
            <a:spAutoFit/>
          </a:bodyPr>
          <a:lstStyle/>
          <a:p>
            <a:pPr algn="ctr">
              <a:buFontTx/>
              <a:buChar char="-"/>
            </a:pPr>
            <a:r>
              <a:rPr lang="tr-TR" dirty="0" smtClean="0"/>
              <a:t> </a:t>
            </a:r>
            <a:r>
              <a:rPr lang="tr-TR" dirty="0" err="1" smtClean="0"/>
              <a:t>Secondary</a:t>
            </a:r>
            <a:r>
              <a:rPr lang="tr-TR" dirty="0" smtClean="0"/>
              <a:t> </a:t>
            </a:r>
            <a:r>
              <a:rPr lang="tr-TR" dirty="0" err="1" smtClean="0"/>
              <a:t>legislation</a:t>
            </a:r>
            <a:r>
              <a:rPr lang="tr-TR" dirty="0" smtClean="0"/>
              <a:t> </a:t>
            </a:r>
            <a:r>
              <a:rPr lang="tr-TR" dirty="0" err="1" smtClean="0"/>
              <a:t>under</a:t>
            </a:r>
            <a:r>
              <a:rPr lang="tr-TR" dirty="0" smtClean="0"/>
              <a:t> </a:t>
            </a:r>
            <a:r>
              <a:rPr lang="tr-TR" dirty="0" err="1" smtClean="0"/>
              <a:t>preparation</a:t>
            </a:r>
            <a:r>
              <a:rPr lang="tr-TR" dirty="0" smtClean="0"/>
              <a:t> </a:t>
            </a:r>
            <a:r>
              <a:rPr lang="tr-TR" dirty="0" err="1" smtClean="0"/>
              <a:t>by</a:t>
            </a:r>
            <a:r>
              <a:rPr lang="tr-TR" dirty="0" smtClean="0"/>
              <a:t> </a:t>
            </a:r>
          </a:p>
          <a:p>
            <a:pPr algn="ctr"/>
            <a:r>
              <a:rPr lang="tr-TR" dirty="0" err="1" smtClean="0"/>
              <a:t>MoEU</a:t>
            </a:r>
            <a:r>
              <a:rPr lang="tr-TR" dirty="0" smtClean="0"/>
              <a:t>  + </a:t>
            </a:r>
            <a:r>
              <a:rPr lang="tr-TR" dirty="0" err="1" smtClean="0"/>
              <a:t>stakeholders</a:t>
            </a:r>
            <a:endParaRPr lang="tr-TR" dirty="0"/>
          </a:p>
        </p:txBody>
      </p:sp>
      <p:sp>
        <p:nvSpPr>
          <p:cNvPr id="11" name="10 Metin kutusu"/>
          <p:cNvSpPr txBox="1"/>
          <p:nvPr/>
        </p:nvSpPr>
        <p:spPr>
          <a:xfrm>
            <a:off x="5724128" y="4293096"/>
            <a:ext cx="2592288" cy="923330"/>
          </a:xfrm>
          <a:prstGeom prst="rect">
            <a:avLst/>
          </a:prstGeom>
          <a:noFill/>
        </p:spPr>
        <p:txBody>
          <a:bodyPr wrap="square" rtlCol="0">
            <a:spAutoFit/>
          </a:bodyPr>
          <a:lstStyle/>
          <a:p>
            <a:pPr algn="ctr">
              <a:buFontTx/>
              <a:buChar char="-"/>
            </a:pPr>
            <a:r>
              <a:rPr lang="tr-TR" dirty="0" smtClean="0"/>
              <a:t> </a:t>
            </a:r>
            <a:r>
              <a:rPr lang="tr-TR" dirty="0" err="1" smtClean="0"/>
              <a:t>Secondary</a:t>
            </a:r>
            <a:r>
              <a:rPr lang="tr-TR" dirty="0" smtClean="0"/>
              <a:t> </a:t>
            </a:r>
            <a:r>
              <a:rPr lang="tr-TR" dirty="0" err="1" smtClean="0"/>
              <a:t>legislation</a:t>
            </a:r>
            <a:r>
              <a:rPr lang="tr-TR" dirty="0" smtClean="0"/>
              <a:t> </a:t>
            </a:r>
            <a:r>
              <a:rPr lang="tr-TR" dirty="0" err="1" smtClean="0"/>
              <a:t>under</a:t>
            </a:r>
            <a:r>
              <a:rPr lang="tr-TR" dirty="0" smtClean="0"/>
              <a:t> </a:t>
            </a:r>
            <a:r>
              <a:rPr lang="tr-TR" dirty="0" err="1" smtClean="0"/>
              <a:t>preparation</a:t>
            </a:r>
            <a:r>
              <a:rPr lang="tr-TR" dirty="0" smtClean="0"/>
              <a:t> </a:t>
            </a:r>
            <a:r>
              <a:rPr lang="tr-TR" dirty="0" err="1" smtClean="0"/>
              <a:t>by</a:t>
            </a:r>
            <a:r>
              <a:rPr lang="tr-TR" dirty="0" smtClean="0"/>
              <a:t> </a:t>
            </a:r>
          </a:p>
          <a:p>
            <a:pPr algn="ctr"/>
            <a:r>
              <a:rPr lang="tr-TR" dirty="0" err="1" smtClean="0"/>
              <a:t>MoEU</a:t>
            </a:r>
            <a:r>
              <a:rPr lang="tr-TR" dirty="0" smtClean="0"/>
              <a:t> + </a:t>
            </a:r>
            <a:r>
              <a:rPr lang="tr-TR" dirty="0" err="1" smtClean="0"/>
              <a:t>stakeholders</a:t>
            </a:r>
            <a:endParaRPr lang="tr-TR" dirty="0"/>
          </a:p>
        </p:txBody>
      </p:sp>
      <p:sp>
        <p:nvSpPr>
          <p:cNvPr id="12" name="11 Metin kutusu"/>
          <p:cNvSpPr txBox="1"/>
          <p:nvPr/>
        </p:nvSpPr>
        <p:spPr>
          <a:xfrm>
            <a:off x="3131840" y="6023029"/>
            <a:ext cx="2952328" cy="646331"/>
          </a:xfrm>
          <a:prstGeom prst="rect">
            <a:avLst/>
          </a:prstGeom>
          <a:noFill/>
        </p:spPr>
        <p:txBody>
          <a:bodyPr wrap="square" rtlCol="0">
            <a:spAutoFit/>
          </a:bodyPr>
          <a:lstStyle/>
          <a:p>
            <a:pPr algn="ctr"/>
            <a:r>
              <a:rPr lang="en-US" dirty="0" smtClean="0"/>
              <a:t>- Guidance documents under preparation by TURKAK</a:t>
            </a:r>
            <a:endParaRPr lang="en-US" dirty="0"/>
          </a:p>
        </p:txBody>
      </p:sp>
      <p:pic>
        <p:nvPicPr>
          <p:cNvPr id="13" name="Picture 2"/>
          <p:cNvPicPr>
            <a:picLocks noChangeAspect="1" noChangeArrowheads="1"/>
          </p:cNvPicPr>
          <p:nvPr/>
        </p:nvPicPr>
        <p:blipFill>
          <a:blip r:embed="rId3" cstate="print"/>
          <a:srcRect/>
          <a:stretch>
            <a:fillRect/>
          </a:stretch>
        </p:blipFill>
        <p:spPr bwMode="auto">
          <a:xfrm>
            <a:off x="7856750" y="0"/>
            <a:ext cx="1287250" cy="836712"/>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43 Grup"/>
          <p:cNvGrpSpPr>
            <a:grpSpLocks/>
          </p:cNvGrpSpPr>
          <p:nvPr/>
        </p:nvGrpSpPr>
        <p:grpSpPr bwMode="auto">
          <a:xfrm>
            <a:off x="358775" y="827088"/>
            <a:ext cx="8461375" cy="5915025"/>
            <a:chOff x="2262" y="139629"/>
            <a:chExt cx="9111781" cy="6397661"/>
          </a:xfrm>
        </p:grpSpPr>
        <p:pic>
          <p:nvPicPr>
            <p:cNvPr id="75779" name="Picture 3" descr="C:\Users\evrent\AppData\Local\Microsoft\Windows\Temporary Internet Files\Content.IE5\5KJVXRND\MC900303571[1].wmf"/>
            <p:cNvPicPr>
              <a:picLocks noChangeAspect="1" noChangeArrowheads="1"/>
            </p:cNvPicPr>
            <p:nvPr/>
          </p:nvPicPr>
          <p:blipFill>
            <a:blip r:embed="rId3" cstate="print"/>
            <a:srcRect/>
            <a:stretch>
              <a:fillRect/>
            </a:stretch>
          </p:blipFill>
          <p:spPr bwMode="auto">
            <a:xfrm>
              <a:off x="4427985" y="846004"/>
              <a:ext cx="936104" cy="729150"/>
            </a:xfrm>
            <a:prstGeom prst="rect">
              <a:avLst/>
            </a:prstGeom>
            <a:noFill/>
            <a:ln w="9525">
              <a:noFill/>
              <a:miter lim="800000"/>
              <a:headEnd/>
              <a:tailEnd/>
            </a:ln>
          </p:spPr>
        </p:pic>
        <p:pic>
          <p:nvPicPr>
            <p:cNvPr id="1029" name="Picture 5" descr="http://www.cevresehircilik.gov.tr/turkce/img/cevrevesehircilik_logo.png"/>
            <p:cNvPicPr>
              <a:picLocks noChangeAspect="1" noChangeArrowheads="1"/>
            </p:cNvPicPr>
            <p:nvPr/>
          </p:nvPicPr>
          <p:blipFill>
            <a:blip r:embed="rId4" cstate="print"/>
            <a:srcRect r="20422" b="13436"/>
            <a:stretch>
              <a:fillRect/>
            </a:stretch>
          </p:blipFill>
          <p:spPr bwMode="auto">
            <a:xfrm>
              <a:off x="4716016" y="5661248"/>
              <a:ext cx="1440160" cy="720080"/>
            </a:xfrm>
            <a:prstGeom prst="rect">
              <a:avLst/>
            </a:prstGeom>
            <a:ln w="88900" cap="sq" cmpd="thickThin">
              <a:solidFill>
                <a:srgbClr val="000000"/>
              </a:solidFill>
              <a:prstDash val="solid"/>
              <a:miter lim="800000"/>
            </a:ln>
            <a:effectLst>
              <a:innerShdw blurRad="76200">
                <a:srgbClr val="000000"/>
              </a:innerShdw>
            </a:effectLst>
          </p:spPr>
        </p:pic>
        <p:pic>
          <p:nvPicPr>
            <p:cNvPr id="75781" name="Picture 7" descr="http://ericmartinson.net/wp-content/uploads/2011/07/Network-Marketing-Validation.jpg"/>
            <p:cNvPicPr>
              <a:picLocks noChangeAspect="1" noChangeArrowheads="1"/>
            </p:cNvPicPr>
            <p:nvPr/>
          </p:nvPicPr>
          <p:blipFill>
            <a:blip r:embed="rId5" cstate="print"/>
            <a:srcRect/>
            <a:stretch>
              <a:fillRect/>
            </a:stretch>
          </p:blipFill>
          <p:spPr bwMode="auto">
            <a:xfrm>
              <a:off x="7380312" y="3794441"/>
              <a:ext cx="1036000" cy="792088"/>
            </a:xfrm>
            <a:prstGeom prst="rect">
              <a:avLst/>
            </a:prstGeom>
            <a:noFill/>
            <a:ln w="9525">
              <a:noFill/>
              <a:miter lim="800000"/>
              <a:headEnd/>
              <a:tailEnd/>
            </a:ln>
          </p:spPr>
        </p:pic>
        <p:sp>
          <p:nvSpPr>
            <p:cNvPr id="75782" name="10 Metin kutusu"/>
            <p:cNvSpPr txBox="1">
              <a:spLocks noChangeArrowheads="1"/>
            </p:cNvSpPr>
            <p:nvPr/>
          </p:nvSpPr>
          <p:spPr bwMode="auto">
            <a:xfrm>
              <a:off x="4211959" y="1628800"/>
              <a:ext cx="1353151" cy="399468"/>
            </a:xfrm>
            <a:prstGeom prst="rect">
              <a:avLst/>
            </a:prstGeom>
            <a:noFill/>
            <a:ln w="9525">
              <a:noFill/>
              <a:miter lim="800000"/>
              <a:headEnd/>
              <a:tailEnd/>
            </a:ln>
          </p:spPr>
          <p:txBody>
            <a:bodyPr wrap="none">
              <a:spAutoFit/>
            </a:bodyPr>
            <a:lstStyle/>
            <a:p>
              <a:r>
                <a:rPr lang="en-US" b="1" dirty="0" err="1" smtClean="0"/>
                <a:t>Installatio</a:t>
              </a:r>
              <a:r>
                <a:rPr lang="tr-TR" b="1" dirty="0" smtClean="0"/>
                <a:t>n</a:t>
              </a:r>
              <a:endParaRPr lang="tr-TR" b="1" dirty="0"/>
            </a:p>
          </p:txBody>
        </p:sp>
        <p:sp>
          <p:nvSpPr>
            <p:cNvPr id="75783" name="11 Metin kutusu"/>
            <p:cNvSpPr txBox="1">
              <a:spLocks noChangeArrowheads="1"/>
            </p:cNvSpPr>
            <p:nvPr/>
          </p:nvSpPr>
          <p:spPr bwMode="auto">
            <a:xfrm>
              <a:off x="7097819" y="4569948"/>
              <a:ext cx="1628489" cy="397761"/>
            </a:xfrm>
            <a:prstGeom prst="rect">
              <a:avLst/>
            </a:prstGeom>
            <a:noFill/>
            <a:ln w="9525">
              <a:noFill/>
              <a:miter lim="800000"/>
              <a:headEnd/>
              <a:tailEnd/>
            </a:ln>
          </p:spPr>
          <p:txBody>
            <a:bodyPr>
              <a:spAutoFit/>
            </a:bodyPr>
            <a:lstStyle/>
            <a:p>
              <a:pPr algn="ctr"/>
              <a:r>
                <a:rPr lang="tr-TR" b="1" dirty="0" err="1" smtClean="0"/>
                <a:t>Verifier</a:t>
              </a:r>
              <a:endParaRPr lang="tr-TR" b="1" dirty="0"/>
            </a:p>
          </p:txBody>
        </p:sp>
        <p:pic>
          <p:nvPicPr>
            <p:cNvPr id="75784" name="Picture 9" descr="C:\Users\evrent\AppData\Local\Microsoft\Windows\Temporary Internet Files\Content.IE5\GTD5GEMI\MC900034476[1].wmf"/>
            <p:cNvPicPr>
              <a:picLocks noChangeAspect="1" noChangeArrowheads="1"/>
            </p:cNvPicPr>
            <p:nvPr/>
          </p:nvPicPr>
          <p:blipFill>
            <a:blip r:embed="rId6" cstate="print"/>
            <a:srcRect/>
            <a:stretch>
              <a:fillRect/>
            </a:stretch>
          </p:blipFill>
          <p:spPr bwMode="auto">
            <a:xfrm>
              <a:off x="2843808" y="1926124"/>
              <a:ext cx="531212" cy="576064"/>
            </a:xfrm>
            <a:prstGeom prst="rect">
              <a:avLst/>
            </a:prstGeom>
            <a:noFill/>
            <a:ln w="9525">
              <a:noFill/>
              <a:miter lim="800000"/>
              <a:headEnd/>
              <a:tailEnd/>
            </a:ln>
          </p:spPr>
        </p:pic>
        <p:pic>
          <p:nvPicPr>
            <p:cNvPr id="75785" name="Picture 11" descr="http://www.eski.gov.tr/admin/haber_img/05155632.jpg"/>
            <p:cNvPicPr>
              <a:picLocks noChangeAspect="1" noChangeArrowheads="1"/>
            </p:cNvPicPr>
            <p:nvPr/>
          </p:nvPicPr>
          <p:blipFill>
            <a:blip r:embed="rId7" cstate="print"/>
            <a:srcRect/>
            <a:stretch>
              <a:fillRect/>
            </a:stretch>
          </p:blipFill>
          <p:spPr bwMode="auto">
            <a:xfrm>
              <a:off x="398212" y="2408547"/>
              <a:ext cx="789412" cy="792087"/>
            </a:xfrm>
            <a:prstGeom prst="rect">
              <a:avLst/>
            </a:prstGeom>
            <a:noFill/>
            <a:ln w="9525">
              <a:noFill/>
              <a:miter lim="800000"/>
              <a:headEnd/>
              <a:tailEnd/>
            </a:ln>
          </p:spPr>
        </p:pic>
        <p:cxnSp>
          <p:nvCxnSpPr>
            <p:cNvPr id="19" name="18 Düz Ok Bağlayıcısı"/>
            <p:cNvCxnSpPr/>
            <p:nvPr/>
          </p:nvCxnSpPr>
          <p:spPr>
            <a:xfrm>
              <a:off x="3060607" y="3007072"/>
              <a:ext cx="1556284" cy="2242444"/>
            </a:xfrm>
            <a:prstGeom prst="straightConnector1">
              <a:avLst/>
            </a:prstGeom>
            <a:ln w="57150">
              <a:tailEnd type="arrow"/>
            </a:ln>
          </p:spPr>
          <p:style>
            <a:lnRef idx="1">
              <a:schemeClr val="dk1"/>
            </a:lnRef>
            <a:fillRef idx="0">
              <a:schemeClr val="dk1"/>
            </a:fillRef>
            <a:effectRef idx="0">
              <a:schemeClr val="dk1"/>
            </a:effectRef>
            <a:fontRef idx="minor">
              <a:schemeClr val="tx1"/>
            </a:fontRef>
          </p:style>
        </p:cxnSp>
        <p:pic>
          <p:nvPicPr>
            <p:cNvPr id="75787" name="Picture 12" descr="C:\Users\evrent\AppData\Local\Microsoft\Windows\Temporary Internet Files\Content.IE5\HJZW15WQ\MC900012869[1].wmf"/>
            <p:cNvPicPr>
              <a:picLocks noChangeAspect="1" noChangeArrowheads="1"/>
            </p:cNvPicPr>
            <p:nvPr/>
          </p:nvPicPr>
          <p:blipFill>
            <a:blip r:embed="rId8" cstate="print"/>
            <a:srcRect/>
            <a:stretch>
              <a:fillRect/>
            </a:stretch>
          </p:blipFill>
          <p:spPr bwMode="auto">
            <a:xfrm>
              <a:off x="7524328" y="1628800"/>
              <a:ext cx="648072" cy="756647"/>
            </a:xfrm>
            <a:prstGeom prst="rect">
              <a:avLst/>
            </a:prstGeom>
            <a:noFill/>
            <a:ln w="9525">
              <a:noFill/>
              <a:miter lim="800000"/>
              <a:headEnd/>
              <a:tailEnd/>
            </a:ln>
          </p:spPr>
        </p:pic>
        <p:sp>
          <p:nvSpPr>
            <p:cNvPr id="75788" name="20 Metin kutusu"/>
            <p:cNvSpPr txBox="1">
              <a:spLocks noChangeArrowheads="1"/>
            </p:cNvSpPr>
            <p:nvPr/>
          </p:nvSpPr>
          <p:spPr bwMode="auto">
            <a:xfrm>
              <a:off x="2555776" y="2574196"/>
              <a:ext cx="1863975" cy="399468"/>
            </a:xfrm>
            <a:prstGeom prst="rect">
              <a:avLst/>
            </a:prstGeom>
            <a:noFill/>
            <a:ln w="9525">
              <a:noFill/>
              <a:miter lim="800000"/>
              <a:headEnd/>
              <a:tailEnd/>
            </a:ln>
          </p:spPr>
          <p:txBody>
            <a:bodyPr wrap="none">
              <a:spAutoFit/>
            </a:bodyPr>
            <a:lstStyle/>
            <a:p>
              <a:r>
                <a:rPr lang="tr-TR" b="1" dirty="0" err="1" smtClean="0"/>
                <a:t>Monitoring</a:t>
              </a:r>
              <a:r>
                <a:rPr lang="tr-TR" b="1" dirty="0" smtClean="0"/>
                <a:t> Plan</a:t>
              </a:r>
              <a:endParaRPr lang="tr-TR" b="1" dirty="0"/>
            </a:p>
          </p:txBody>
        </p:sp>
        <p:sp>
          <p:nvSpPr>
            <p:cNvPr id="75789" name="21 Metin kutusu"/>
            <p:cNvSpPr txBox="1">
              <a:spLocks noChangeArrowheads="1"/>
            </p:cNvSpPr>
            <p:nvPr/>
          </p:nvSpPr>
          <p:spPr bwMode="auto">
            <a:xfrm>
              <a:off x="6756695" y="2350621"/>
              <a:ext cx="1892437" cy="699068"/>
            </a:xfrm>
            <a:prstGeom prst="rect">
              <a:avLst/>
            </a:prstGeom>
            <a:noFill/>
            <a:ln w="9525">
              <a:noFill/>
              <a:miter lim="800000"/>
              <a:headEnd/>
              <a:tailEnd/>
            </a:ln>
          </p:spPr>
          <p:txBody>
            <a:bodyPr wrap="square">
              <a:spAutoFit/>
            </a:bodyPr>
            <a:lstStyle/>
            <a:p>
              <a:pPr algn="ctr"/>
              <a:r>
                <a:rPr lang="tr-TR" b="1" dirty="0" smtClean="0"/>
                <a:t>GHG </a:t>
              </a:r>
              <a:r>
                <a:rPr lang="tr-TR" b="1" dirty="0" err="1" smtClean="0"/>
                <a:t>Emission</a:t>
              </a:r>
              <a:r>
                <a:rPr lang="tr-TR" b="1" dirty="0" smtClean="0"/>
                <a:t> </a:t>
              </a:r>
              <a:r>
                <a:rPr lang="tr-TR" b="1" dirty="0" err="1" smtClean="0"/>
                <a:t>Report</a:t>
              </a:r>
              <a:endParaRPr lang="tr-TR" b="1" dirty="0"/>
            </a:p>
          </p:txBody>
        </p:sp>
        <p:cxnSp>
          <p:nvCxnSpPr>
            <p:cNvPr id="28" name="27 Düz Ok Bağlayıcısı"/>
            <p:cNvCxnSpPr/>
            <p:nvPr/>
          </p:nvCxnSpPr>
          <p:spPr>
            <a:xfrm flipV="1">
              <a:off x="5436850" y="4734406"/>
              <a:ext cx="0" cy="647320"/>
            </a:xfrm>
            <a:prstGeom prst="straightConnector1">
              <a:avLst/>
            </a:prstGeom>
            <a:ln w="57150">
              <a:tailEnd type="arrow"/>
            </a:ln>
          </p:spPr>
          <p:style>
            <a:lnRef idx="1">
              <a:schemeClr val="dk1"/>
            </a:lnRef>
            <a:fillRef idx="0">
              <a:schemeClr val="dk1"/>
            </a:fillRef>
            <a:effectRef idx="0">
              <a:schemeClr val="dk1"/>
            </a:effectRef>
            <a:fontRef idx="minor">
              <a:schemeClr val="tx1"/>
            </a:fontRef>
          </p:style>
        </p:cxnSp>
        <p:cxnSp>
          <p:nvCxnSpPr>
            <p:cNvPr id="29" name="28 Düz Ok Bağlayıcısı"/>
            <p:cNvCxnSpPr/>
            <p:nvPr/>
          </p:nvCxnSpPr>
          <p:spPr>
            <a:xfrm flipH="1">
              <a:off x="6371961" y="5034887"/>
              <a:ext cx="1424037" cy="1057692"/>
            </a:xfrm>
            <a:prstGeom prst="straightConnector1">
              <a:avLst/>
            </a:prstGeom>
            <a:ln w="57150">
              <a:tailEnd type="arrow"/>
            </a:ln>
          </p:spPr>
          <p:style>
            <a:lnRef idx="1">
              <a:schemeClr val="dk1"/>
            </a:lnRef>
            <a:fillRef idx="0">
              <a:schemeClr val="dk1"/>
            </a:fillRef>
            <a:effectRef idx="0">
              <a:schemeClr val="dk1"/>
            </a:effectRef>
            <a:fontRef idx="minor">
              <a:schemeClr val="tx1"/>
            </a:fontRef>
          </p:style>
        </p:cxnSp>
        <p:cxnSp>
          <p:nvCxnSpPr>
            <p:cNvPr id="31" name="30 Düz Ok Bağlayıcısı"/>
            <p:cNvCxnSpPr/>
            <p:nvPr/>
          </p:nvCxnSpPr>
          <p:spPr>
            <a:xfrm flipH="1">
              <a:off x="3636717" y="2069573"/>
              <a:ext cx="719712" cy="504807"/>
            </a:xfrm>
            <a:prstGeom prst="straightConnector1">
              <a:avLst/>
            </a:prstGeom>
            <a:ln w="57150">
              <a:tailEnd type="arrow"/>
            </a:ln>
          </p:spPr>
          <p:style>
            <a:lnRef idx="1">
              <a:schemeClr val="dk1"/>
            </a:lnRef>
            <a:fillRef idx="0">
              <a:schemeClr val="dk1"/>
            </a:fillRef>
            <a:effectRef idx="0">
              <a:schemeClr val="dk1"/>
            </a:effectRef>
            <a:fontRef idx="minor">
              <a:schemeClr val="tx1"/>
            </a:fontRef>
          </p:style>
        </p:cxnSp>
        <p:cxnSp>
          <p:nvCxnSpPr>
            <p:cNvPr id="33" name="32 Düz Ok Bağlayıcısı"/>
            <p:cNvCxnSpPr/>
            <p:nvPr/>
          </p:nvCxnSpPr>
          <p:spPr>
            <a:xfrm>
              <a:off x="5652251" y="1988872"/>
              <a:ext cx="1656532" cy="216346"/>
            </a:xfrm>
            <a:prstGeom prst="straightConnector1">
              <a:avLst/>
            </a:prstGeom>
            <a:ln w="57150">
              <a:tailEnd type="arrow"/>
            </a:ln>
          </p:spPr>
          <p:style>
            <a:lnRef idx="1">
              <a:schemeClr val="dk1"/>
            </a:lnRef>
            <a:fillRef idx="0">
              <a:schemeClr val="dk1"/>
            </a:fillRef>
            <a:effectRef idx="0">
              <a:schemeClr val="dk1"/>
            </a:effectRef>
            <a:fontRef idx="minor">
              <a:schemeClr val="tx1"/>
            </a:fontRef>
          </p:style>
        </p:cxnSp>
        <p:sp>
          <p:nvSpPr>
            <p:cNvPr id="42" name="41 Dikdörtgen"/>
            <p:cNvSpPr/>
            <p:nvPr/>
          </p:nvSpPr>
          <p:spPr>
            <a:xfrm>
              <a:off x="2410987" y="764629"/>
              <a:ext cx="4178085" cy="5772661"/>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sp>
          <p:nvSpPr>
            <p:cNvPr id="43" name="42 Dikdörtgen"/>
            <p:cNvSpPr/>
            <p:nvPr/>
          </p:nvSpPr>
          <p:spPr>
            <a:xfrm>
              <a:off x="6732672" y="764629"/>
              <a:ext cx="2304443" cy="5745189"/>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sp>
          <p:nvSpPr>
            <p:cNvPr id="75799" name="44 Metin kutusu"/>
            <p:cNvSpPr txBox="1">
              <a:spLocks noChangeArrowheads="1"/>
            </p:cNvSpPr>
            <p:nvPr/>
          </p:nvSpPr>
          <p:spPr bwMode="auto">
            <a:xfrm>
              <a:off x="2411760" y="139629"/>
              <a:ext cx="4032448" cy="707886"/>
            </a:xfrm>
            <a:prstGeom prst="rect">
              <a:avLst/>
            </a:prstGeom>
            <a:noFill/>
            <a:ln w="9525">
              <a:noFill/>
              <a:miter lim="800000"/>
              <a:headEnd/>
              <a:tailEnd/>
            </a:ln>
          </p:spPr>
          <p:txBody>
            <a:bodyPr>
              <a:spAutoFit/>
            </a:bodyPr>
            <a:lstStyle/>
            <a:p>
              <a:pPr algn="ctr"/>
              <a:r>
                <a:rPr lang="tr-TR" b="1" dirty="0" smtClean="0"/>
                <a:t>Step 1:</a:t>
              </a:r>
              <a:endParaRPr lang="tr-TR" b="1" dirty="0"/>
            </a:p>
            <a:p>
              <a:pPr algn="ctr"/>
              <a:r>
                <a:rPr lang="tr-TR" b="1" dirty="0" err="1" smtClean="0"/>
                <a:t>Monitoring</a:t>
              </a:r>
              <a:r>
                <a:rPr lang="tr-TR" b="1" dirty="0" smtClean="0"/>
                <a:t> Plan</a:t>
              </a:r>
              <a:endParaRPr lang="tr-TR" b="1" dirty="0"/>
            </a:p>
          </p:txBody>
        </p:sp>
        <p:pic>
          <p:nvPicPr>
            <p:cNvPr id="75800" name="Picture 9" descr="C:\Users\evrent\AppData\Local\Microsoft\Windows\Temporary Internet Files\Content.IE5\GTD5GEMI\MC900034476[1].wmf"/>
            <p:cNvPicPr>
              <a:picLocks noChangeAspect="1" noChangeArrowheads="1"/>
            </p:cNvPicPr>
            <p:nvPr/>
          </p:nvPicPr>
          <p:blipFill>
            <a:blip r:embed="rId6" cstate="print"/>
            <a:srcRect/>
            <a:stretch>
              <a:fillRect/>
            </a:stretch>
          </p:blipFill>
          <p:spPr bwMode="auto">
            <a:xfrm>
              <a:off x="5081595" y="3174036"/>
              <a:ext cx="531212" cy="576064"/>
            </a:xfrm>
            <a:prstGeom prst="rect">
              <a:avLst/>
            </a:prstGeom>
            <a:noFill/>
            <a:ln w="9525">
              <a:noFill/>
              <a:miter lim="800000"/>
              <a:headEnd/>
              <a:tailEnd/>
            </a:ln>
          </p:spPr>
        </p:pic>
        <p:sp>
          <p:nvSpPr>
            <p:cNvPr id="75801" name="48 Metin kutusu"/>
            <p:cNvSpPr txBox="1">
              <a:spLocks noChangeArrowheads="1"/>
            </p:cNvSpPr>
            <p:nvPr/>
          </p:nvSpPr>
          <p:spPr bwMode="auto">
            <a:xfrm>
              <a:off x="4461805" y="3888446"/>
              <a:ext cx="1870316" cy="699068"/>
            </a:xfrm>
            <a:prstGeom prst="rect">
              <a:avLst/>
            </a:prstGeom>
            <a:noFill/>
            <a:ln w="9525">
              <a:noFill/>
              <a:miter lim="800000"/>
              <a:headEnd/>
              <a:tailEnd/>
            </a:ln>
          </p:spPr>
          <p:txBody>
            <a:bodyPr wrap="none">
              <a:spAutoFit/>
            </a:bodyPr>
            <a:lstStyle/>
            <a:p>
              <a:pPr algn="ctr"/>
              <a:r>
                <a:rPr lang="tr-TR" b="1" dirty="0" err="1" smtClean="0"/>
                <a:t>Approved</a:t>
              </a:r>
              <a:endParaRPr lang="tr-TR" b="1" dirty="0"/>
            </a:p>
            <a:p>
              <a:pPr algn="ctr"/>
              <a:r>
                <a:rPr lang="tr-TR" b="1" dirty="0" err="1" smtClean="0"/>
                <a:t>Monitoring</a:t>
              </a:r>
              <a:r>
                <a:rPr lang="tr-TR" b="1" dirty="0" smtClean="0"/>
                <a:t> Plan</a:t>
              </a:r>
              <a:endParaRPr lang="tr-TR" b="1" dirty="0"/>
            </a:p>
          </p:txBody>
        </p:sp>
        <p:cxnSp>
          <p:nvCxnSpPr>
            <p:cNvPr id="53" name="52 Düz Ok Bağlayıcısı"/>
            <p:cNvCxnSpPr/>
            <p:nvPr/>
          </p:nvCxnSpPr>
          <p:spPr>
            <a:xfrm flipV="1">
              <a:off x="5547408" y="2175009"/>
              <a:ext cx="0" cy="937499"/>
            </a:xfrm>
            <a:prstGeom prst="straightConnector1">
              <a:avLst/>
            </a:prstGeom>
            <a:ln w="57150">
              <a:tailEnd type="arrow"/>
            </a:ln>
          </p:spPr>
          <p:style>
            <a:lnRef idx="1">
              <a:schemeClr val="dk1"/>
            </a:lnRef>
            <a:fillRef idx="0">
              <a:schemeClr val="dk1"/>
            </a:fillRef>
            <a:effectRef idx="0">
              <a:schemeClr val="dk1"/>
            </a:effectRef>
            <a:fontRef idx="minor">
              <a:schemeClr val="tx1"/>
            </a:fontRef>
          </p:style>
        </p:cxnSp>
        <p:cxnSp>
          <p:nvCxnSpPr>
            <p:cNvPr id="57" name="56 Düz Ok Bağlayıcısı"/>
            <p:cNvCxnSpPr/>
            <p:nvPr/>
          </p:nvCxnSpPr>
          <p:spPr>
            <a:xfrm flipH="1">
              <a:off x="7872926" y="3019091"/>
              <a:ext cx="11967" cy="697115"/>
            </a:xfrm>
            <a:prstGeom prst="straightConnector1">
              <a:avLst/>
            </a:prstGeom>
            <a:ln w="57150">
              <a:tailEnd type="arrow"/>
            </a:ln>
          </p:spPr>
          <p:style>
            <a:lnRef idx="1">
              <a:schemeClr val="dk1"/>
            </a:lnRef>
            <a:fillRef idx="0">
              <a:schemeClr val="dk1"/>
            </a:fillRef>
            <a:effectRef idx="0">
              <a:schemeClr val="dk1"/>
            </a:effectRef>
            <a:fontRef idx="minor">
              <a:schemeClr val="tx1"/>
            </a:fontRef>
          </p:style>
        </p:cxnSp>
        <p:sp>
          <p:nvSpPr>
            <p:cNvPr id="75804" name="60 Metin kutusu"/>
            <p:cNvSpPr txBox="1">
              <a:spLocks noChangeArrowheads="1"/>
            </p:cNvSpPr>
            <p:nvPr/>
          </p:nvSpPr>
          <p:spPr bwMode="auto">
            <a:xfrm>
              <a:off x="3884924" y="5112804"/>
              <a:ext cx="647679" cy="632490"/>
            </a:xfrm>
            <a:prstGeom prst="rect">
              <a:avLst/>
            </a:prstGeom>
            <a:noFill/>
            <a:ln w="9525">
              <a:noFill/>
              <a:miter lim="800000"/>
              <a:headEnd/>
              <a:tailEnd/>
            </a:ln>
          </p:spPr>
          <p:txBody>
            <a:bodyPr wrap="none">
              <a:spAutoFit/>
            </a:bodyPr>
            <a:lstStyle/>
            <a:p>
              <a:pPr algn="ctr"/>
              <a:r>
                <a:rPr lang="tr-TR" sz="1600" b="1" dirty="0" err="1" smtClean="0">
                  <a:solidFill>
                    <a:srgbClr val="FF0000"/>
                  </a:solidFill>
                </a:rPr>
                <a:t>June</a:t>
              </a:r>
              <a:endParaRPr lang="tr-TR" sz="1600" b="1" dirty="0">
                <a:solidFill>
                  <a:srgbClr val="FF0000"/>
                </a:solidFill>
              </a:endParaRPr>
            </a:p>
            <a:p>
              <a:pPr algn="ctr"/>
              <a:r>
                <a:rPr lang="tr-TR" sz="1600" b="1" dirty="0">
                  <a:solidFill>
                    <a:srgbClr val="FF0000"/>
                  </a:solidFill>
                </a:rPr>
                <a:t>2014</a:t>
              </a:r>
            </a:p>
          </p:txBody>
        </p:sp>
        <p:sp>
          <p:nvSpPr>
            <p:cNvPr id="75805" name="62 Metin kutusu"/>
            <p:cNvSpPr txBox="1">
              <a:spLocks noChangeArrowheads="1"/>
            </p:cNvSpPr>
            <p:nvPr/>
          </p:nvSpPr>
          <p:spPr bwMode="auto">
            <a:xfrm>
              <a:off x="6784909" y="5585386"/>
              <a:ext cx="2270467" cy="898802"/>
            </a:xfrm>
            <a:prstGeom prst="rect">
              <a:avLst/>
            </a:prstGeom>
            <a:noFill/>
            <a:ln w="9525">
              <a:noFill/>
              <a:miter lim="800000"/>
              <a:headEnd/>
              <a:tailEnd/>
            </a:ln>
          </p:spPr>
          <p:txBody>
            <a:bodyPr wrap="none">
              <a:spAutoFit/>
            </a:bodyPr>
            <a:lstStyle/>
            <a:p>
              <a:pPr algn="ctr"/>
              <a:r>
                <a:rPr lang="tr-TR" sz="1600" b="1" dirty="0" err="1" smtClean="0">
                  <a:solidFill>
                    <a:srgbClr val="FF0000"/>
                  </a:solidFill>
                </a:rPr>
                <a:t>First</a:t>
              </a:r>
              <a:r>
                <a:rPr lang="tr-TR" sz="1600" b="1" dirty="0" smtClean="0">
                  <a:solidFill>
                    <a:srgbClr val="FF0000"/>
                  </a:solidFill>
                </a:rPr>
                <a:t> </a:t>
              </a:r>
              <a:r>
                <a:rPr lang="tr-TR" sz="1600" b="1" dirty="0" err="1" smtClean="0">
                  <a:solidFill>
                    <a:srgbClr val="FF0000"/>
                  </a:solidFill>
                </a:rPr>
                <a:t>Reporting</a:t>
              </a:r>
              <a:endParaRPr lang="tr-TR" sz="1600" b="1" dirty="0">
                <a:solidFill>
                  <a:srgbClr val="FF0000"/>
                </a:solidFill>
              </a:endParaRPr>
            </a:p>
            <a:p>
              <a:pPr algn="ctr"/>
              <a:r>
                <a:rPr lang="tr-TR" sz="1600" b="1" dirty="0" smtClean="0">
                  <a:solidFill>
                    <a:srgbClr val="FF0000"/>
                  </a:solidFill>
                </a:rPr>
                <a:t>in April </a:t>
              </a:r>
              <a:r>
                <a:rPr lang="tr-TR" sz="1600" b="1" dirty="0">
                  <a:solidFill>
                    <a:srgbClr val="FF0000"/>
                  </a:solidFill>
                </a:rPr>
                <a:t>2016</a:t>
              </a:r>
            </a:p>
            <a:p>
              <a:pPr algn="ctr"/>
              <a:r>
                <a:rPr lang="tr-TR" sz="1600" b="1" dirty="0" smtClean="0">
                  <a:solidFill>
                    <a:srgbClr val="FF0000"/>
                  </a:solidFill>
                </a:rPr>
                <a:t>(</a:t>
              </a:r>
              <a:r>
                <a:rPr lang="tr-TR" sz="1600" b="1" dirty="0" err="1" smtClean="0">
                  <a:solidFill>
                    <a:srgbClr val="FF0000"/>
                  </a:solidFill>
                </a:rPr>
                <a:t>for</a:t>
              </a:r>
              <a:r>
                <a:rPr lang="tr-TR" sz="1600" b="1" dirty="0" smtClean="0">
                  <a:solidFill>
                    <a:srgbClr val="FF0000"/>
                  </a:solidFill>
                </a:rPr>
                <a:t> </a:t>
              </a:r>
              <a:r>
                <a:rPr lang="tr-TR" sz="1600" b="1" dirty="0" err="1" smtClean="0">
                  <a:solidFill>
                    <a:srgbClr val="FF0000"/>
                  </a:solidFill>
                </a:rPr>
                <a:t>Emissions</a:t>
              </a:r>
              <a:r>
                <a:rPr lang="tr-TR" sz="1600" b="1" dirty="0" smtClean="0">
                  <a:solidFill>
                    <a:srgbClr val="FF0000"/>
                  </a:solidFill>
                </a:rPr>
                <a:t> in 2015)</a:t>
              </a:r>
              <a:endParaRPr lang="tr-TR" sz="1600" b="1" dirty="0">
                <a:solidFill>
                  <a:srgbClr val="FF0000"/>
                </a:solidFill>
              </a:endParaRPr>
            </a:p>
          </p:txBody>
        </p:sp>
        <p:sp>
          <p:nvSpPr>
            <p:cNvPr id="75806" name="63 Metin kutusu"/>
            <p:cNvSpPr txBox="1">
              <a:spLocks noChangeArrowheads="1"/>
            </p:cNvSpPr>
            <p:nvPr/>
          </p:nvSpPr>
          <p:spPr bwMode="auto">
            <a:xfrm>
              <a:off x="4384262" y="2408659"/>
              <a:ext cx="1163146" cy="632490"/>
            </a:xfrm>
            <a:prstGeom prst="rect">
              <a:avLst/>
            </a:prstGeom>
            <a:noFill/>
            <a:ln w="9525">
              <a:noFill/>
              <a:miter lim="800000"/>
              <a:headEnd/>
              <a:tailEnd/>
            </a:ln>
          </p:spPr>
          <p:txBody>
            <a:bodyPr wrap="square">
              <a:spAutoFit/>
            </a:bodyPr>
            <a:lstStyle/>
            <a:p>
              <a:r>
                <a:rPr lang="tr-TR" sz="1600" b="1" dirty="0" err="1" smtClean="0">
                  <a:solidFill>
                    <a:srgbClr val="FF0000"/>
                  </a:solidFill>
                </a:rPr>
                <a:t>December</a:t>
              </a:r>
              <a:endParaRPr lang="tr-TR" sz="1600" b="1" dirty="0">
                <a:solidFill>
                  <a:srgbClr val="FF0000"/>
                </a:solidFill>
              </a:endParaRPr>
            </a:p>
            <a:p>
              <a:pPr algn="ctr"/>
              <a:r>
                <a:rPr lang="tr-TR" sz="1600" b="1" dirty="0">
                  <a:solidFill>
                    <a:srgbClr val="FF0000"/>
                  </a:solidFill>
                </a:rPr>
                <a:t>2014</a:t>
              </a:r>
            </a:p>
          </p:txBody>
        </p:sp>
        <p:sp>
          <p:nvSpPr>
            <p:cNvPr id="75807" name="68 Metin kutusu"/>
            <p:cNvSpPr txBox="1">
              <a:spLocks noChangeArrowheads="1"/>
            </p:cNvSpPr>
            <p:nvPr/>
          </p:nvSpPr>
          <p:spPr bwMode="auto">
            <a:xfrm>
              <a:off x="6593763" y="139629"/>
              <a:ext cx="2520280" cy="707886"/>
            </a:xfrm>
            <a:prstGeom prst="rect">
              <a:avLst/>
            </a:prstGeom>
            <a:noFill/>
            <a:ln w="9525">
              <a:noFill/>
              <a:miter lim="800000"/>
              <a:headEnd/>
              <a:tailEnd/>
            </a:ln>
          </p:spPr>
          <p:txBody>
            <a:bodyPr>
              <a:spAutoFit/>
            </a:bodyPr>
            <a:lstStyle/>
            <a:p>
              <a:pPr algn="ctr"/>
              <a:r>
                <a:rPr lang="tr-TR" b="1" dirty="0" smtClean="0"/>
                <a:t>Step2</a:t>
              </a:r>
              <a:r>
                <a:rPr lang="tr-TR" b="1" dirty="0"/>
                <a:t>: </a:t>
              </a:r>
            </a:p>
            <a:p>
              <a:pPr algn="ctr"/>
              <a:r>
                <a:rPr lang="tr-TR" b="1" dirty="0" err="1" smtClean="0"/>
                <a:t>Annual</a:t>
              </a:r>
              <a:r>
                <a:rPr lang="tr-TR" b="1" dirty="0" smtClean="0"/>
                <a:t> </a:t>
              </a:r>
              <a:r>
                <a:rPr lang="tr-TR" b="1" dirty="0" err="1" smtClean="0"/>
                <a:t>Reporting</a:t>
              </a:r>
              <a:endParaRPr lang="tr-TR" b="1" dirty="0"/>
            </a:p>
          </p:txBody>
        </p:sp>
        <p:pic>
          <p:nvPicPr>
            <p:cNvPr id="94" name="Picture 7" descr="http://ericmartinson.net/wp-content/uploads/2011/07/Network-Marketing-Validation.jpg"/>
            <p:cNvPicPr>
              <a:picLocks noChangeAspect="1" noChangeArrowheads="1"/>
            </p:cNvPicPr>
            <p:nvPr/>
          </p:nvPicPr>
          <p:blipFill>
            <a:blip r:embed="rId5" cstate="print">
              <a:duotone>
                <a:schemeClr val="bg2">
                  <a:shade val="45000"/>
                  <a:satMod val="135000"/>
                </a:schemeClr>
                <a:prstClr val="white"/>
              </a:duotone>
              <a:lum/>
            </a:blip>
            <a:srcRect/>
            <a:stretch>
              <a:fillRect/>
            </a:stretch>
          </p:blipFill>
          <p:spPr bwMode="auto">
            <a:xfrm>
              <a:off x="755576" y="850531"/>
              <a:ext cx="1036001" cy="792087"/>
            </a:xfrm>
            <a:prstGeom prst="rect">
              <a:avLst/>
            </a:prstGeom>
            <a:noFill/>
          </p:spPr>
        </p:pic>
        <p:sp>
          <p:nvSpPr>
            <p:cNvPr id="75809" name="94 Metin kutusu"/>
            <p:cNvSpPr txBox="1">
              <a:spLocks noChangeArrowheads="1"/>
            </p:cNvSpPr>
            <p:nvPr/>
          </p:nvSpPr>
          <p:spPr bwMode="auto">
            <a:xfrm>
              <a:off x="118582" y="1551638"/>
              <a:ext cx="2248865" cy="399468"/>
            </a:xfrm>
            <a:prstGeom prst="rect">
              <a:avLst/>
            </a:prstGeom>
            <a:noFill/>
            <a:ln w="9525">
              <a:noFill/>
              <a:miter lim="800000"/>
              <a:headEnd/>
              <a:tailEnd/>
            </a:ln>
          </p:spPr>
          <p:txBody>
            <a:bodyPr>
              <a:spAutoFit/>
            </a:bodyPr>
            <a:lstStyle/>
            <a:p>
              <a:pPr algn="ctr"/>
              <a:r>
                <a:rPr lang="tr-TR" b="1" dirty="0" err="1" smtClean="0"/>
                <a:t>Candidate</a:t>
              </a:r>
              <a:endParaRPr lang="tr-TR" b="1" dirty="0"/>
            </a:p>
          </p:txBody>
        </p:sp>
        <p:sp>
          <p:nvSpPr>
            <p:cNvPr id="98" name="97 Dikdörtgen"/>
            <p:cNvSpPr/>
            <p:nvPr/>
          </p:nvSpPr>
          <p:spPr>
            <a:xfrm>
              <a:off x="180053" y="764629"/>
              <a:ext cx="2124943" cy="5772661"/>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cxnSp>
          <p:nvCxnSpPr>
            <p:cNvPr id="99" name="98 Düz Ok Bağlayıcısı"/>
            <p:cNvCxnSpPr/>
            <p:nvPr/>
          </p:nvCxnSpPr>
          <p:spPr>
            <a:xfrm flipH="1">
              <a:off x="843349" y="1940795"/>
              <a:ext cx="362420" cy="503091"/>
            </a:xfrm>
            <a:prstGeom prst="straightConnector1">
              <a:avLst/>
            </a:prstGeom>
            <a:ln w="57150">
              <a:tailEnd type="arrow"/>
            </a:ln>
          </p:spPr>
          <p:style>
            <a:lnRef idx="1">
              <a:schemeClr val="dk1"/>
            </a:lnRef>
            <a:fillRef idx="0">
              <a:schemeClr val="dk1"/>
            </a:fillRef>
            <a:effectRef idx="0">
              <a:schemeClr val="dk1"/>
            </a:effectRef>
            <a:fontRef idx="minor">
              <a:schemeClr val="tx1"/>
            </a:fontRef>
          </p:style>
        </p:cxnSp>
        <p:sp>
          <p:nvSpPr>
            <p:cNvPr id="75812" name="100 Metin kutusu"/>
            <p:cNvSpPr txBox="1">
              <a:spLocks noChangeArrowheads="1"/>
            </p:cNvSpPr>
            <p:nvPr/>
          </p:nvSpPr>
          <p:spPr bwMode="auto">
            <a:xfrm>
              <a:off x="2262" y="139629"/>
              <a:ext cx="2520280" cy="699068"/>
            </a:xfrm>
            <a:prstGeom prst="rect">
              <a:avLst/>
            </a:prstGeom>
            <a:noFill/>
            <a:ln w="9525">
              <a:noFill/>
              <a:miter lim="800000"/>
              <a:headEnd/>
              <a:tailEnd/>
            </a:ln>
          </p:spPr>
          <p:txBody>
            <a:bodyPr>
              <a:spAutoFit/>
            </a:bodyPr>
            <a:lstStyle/>
            <a:p>
              <a:pPr algn="ctr"/>
              <a:r>
                <a:rPr lang="tr-TR" b="1" dirty="0" err="1" smtClean="0"/>
                <a:t>Accrediation</a:t>
              </a:r>
              <a:r>
                <a:rPr lang="tr-TR" b="1" dirty="0" smtClean="0"/>
                <a:t> of </a:t>
              </a:r>
              <a:r>
                <a:rPr lang="tr-TR" b="1" dirty="0" err="1" smtClean="0"/>
                <a:t>Verifiers</a:t>
              </a:r>
              <a:endParaRPr lang="tr-TR" b="1" dirty="0"/>
            </a:p>
          </p:txBody>
        </p:sp>
        <p:pic>
          <p:nvPicPr>
            <p:cNvPr id="103" name="Picture 5" descr="http://www.cevresehircilik.gov.tr/turkce/img/cevrevesehircilik_logo.png"/>
            <p:cNvPicPr>
              <a:picLocks noChangeAspect="1" noChangeArrowheads="1"/>
            </p:cNvPicPr>
            <p:nvPr/>
          </p:nvPicPr>
          <p:blipFill>
            <a:blip r:embed="rId4" cstate="print"/>
            <a:srcRect r="20422" b="13436"/>
            <a:stretch>
              <a:fillRect/>
            </a:stretch>
          </p:blipFill>
          <p:spPr bwMode="auto">
            <a:xfrm>
              <a:off x="429564" y="3888663"/>
              <a:ext cx="1440160" cy="720079"/>
            </a:xfrm>
            <a:prstGeom prst="rect">
              <a:avLst/>
            </a:prstGeom>
            <a:ln w="88900" cap="sq" cmpd="thickThin">
              <a:solidFill>
                <a:srgbClr val="000000"/>
              </a:solidFill>
              <a:prstDash val="solid"/>
              <a:miter lim="800000"/>
            </a:ln>
            <a:effectLst>
              <a:innerShdw blurRad="76200">
                <a:srgbClr val="000000"/>
              </a:innerShdw>
            </a:effectLst>
          </p:spPr>
        </p:pic>
        <p:cxnSp>
          <p:nvCxnSpPr>
            <p:cNvPr id="104" name="103 Düz Ok Bağlayıcısı"/>
            <p:cNvCxnSpPr/>
            <p:nvPr/>
          </p:nvCxnSpPr>
          <p:spPr>
            <a:xfrm>
              <a:off x="756164" y="3264627"/>
              <a:ext cx="0" cy="504807"/>
            </a:xfrm>
            <a:prstGeom prst="straightConnector1">
              <a:avLst/>
            </a:prstGeom>
            <a:ln w="57150">
              <a:tailEnd type="arrow"/>
            </a:ln>
          </p:spPr>
          <p:style>
            <a:lnRef idx="1">
              <a:schemeClr val="dk1"/>
            </a:lnRef>
            <a:fillRef idx="0">
              <a:schemeClr val="dk1"/>
            </a:fillRef>
            <a:effectRef idx="0">
              <a:schemeClr val="dk1"/>
            </a:effectRef>
            <a:fontRef idx="minor">
              <a:schemeClr val="tx1"/>
            </a:fontRef>
          </p:style>
        </p:cxnSp>
        <p:pic>
          <p:nvPicPr>
            <p:cNvPr id="75815" name="Picture 7" descr="http://ericmartinson.net/wp-content/uploads/2011/07/Network-Marketing-Validation.jpg"/>
            <p:cNvPicPr>
              <a:picLocks noChangeAspect="1" noChangeArrowheads="1"/>
            </p:cNvPicPr>
            <p:nvPr/>
          </p:nvPicPr>
          <p:blipFill>
            <a:blip r:embed="rId5" cstate="print"/>
            <a:srcRect/>
            <a:stretch>
              <a:fillRect/>
            </a:stretch>
          </p:blipFill>
          <p:spPr bwMode="auto">
            <a:xfrm>
              <a:off x="633524" y="5290877"/>
              <a:ext cx="1036001" cy="792087"/>
            </a:xfrm>
            <a:prstGeom prst="rect">
              <a:avLst/>
            </a:prstGeom>
            <a:noFill/>
            <a:ln w="9525">
              <a:noFill/>
              <a:miter lim="800000"/>
              <a:headEnd/>
              <a:tailEnd/>
            </a:ln>
          </p:spPr>
        </p:pic>
        <p:sp>
          <p:nvSpPr>
            <p:cNvPr id="75816" name="105 Metin kutusu"/>
            <p:cNvSpPr txBox="1">
              <a:spLocks noChangeArrowheads="1"/>
            </p:cNvSpPr>
            <p:nvPr/>
          </p:nvSpPr>
          <p:spPr bwMode="auto">
            <a:xfrm>
              <a:off x="429564" y="6069885"/>
              <a:ext cx="1656184" cy="399468"/>
            </a:xfrm>
            <a:prstGeom prst="rect">
              <a:avLst/>
            </a:prstGeom>
            <a:noFill/>
            <a:ln w="9525">
              <a:noFill/>
              <a:miter lim="800000"/>
              <a:headEnd/>
              <a:tailEnd/>
            </a:ln>
          </p:spPr>
          <p:txBody>
            <a:bodyPr>
              <a:spAutoFit/>
            </a:bodyPr>
            <a:lstStyle/>
            <a:p>
              <a:pPr algn="ctr"/>
              <a:r>
                <a:rPr lang="tr-TR" b="1" dirty="0" err="1" smtClean="0"/>
                <a:t>Verifier</a:t>
              </a:r>
              <a:endParaRPr lang="tr-TR" b="1" dirty="0"/>
            </a:p>
          </p:txBody>
        </p:sp>
        <p:cxnSp>
          <p:nvCxnSpPr>
            <p:cNvPr id="107" name="106 Düz Ok Bağlayıcısı"/>
            <p:cNvCxnSpPr/>
            <p:nvPr/>
          </p:nvCxnSpPr>
          <p:spPr>
            <a:xfrm>
              <a:off x="815997" y="4746425"/>
              <a:ext cx="0" cy="503091"/>
            </a:xfrm>
            <a:prstGeom prst="straightConnector1">
              <a:avLst/>
            </a:prstGeom>
            <a:ln w="57150">
              <a:tailEnd type="arrow"/>
            </a:ln>
          </p:spPr>
          <p:style>
            <a:lnRef idx="1">
              <a:schemeClr val="dk1"/>
            </a:lnRef>
            <a:fillRef idx="0">
              <a:schemeClr val="dk1"/>
            </a:fillRef>
            <a:effectRef idx="0">
              <a:schemeClr val="dk1"/>
            </a:effectRef>
            <a:fontRef idx="minor">
              <a:schemeClr val="tx1"/>
            </a:fontRef>
          </p:style>
        </p:cxnSp>
        <p:sp>
          <p:nvSpPr>
            <p:cNvPr id="75818" name="113 Metin kutusu"/>
            <p:cNvSpPr txBox="1">
              <a:spLocks noChangeArrowheads="1"/>
            </p:cNvSpPr>
            <p:nvPr/>
          </p:nvSpPr>
          <p:spPr bwMode="auto">
            <a:xfrm>
              <a:off x="755576" y="3187555"/>
              <a:ext cx="1611872" cy="370984"/>
            </a:xfrm>
            <a:prstGeom prst="rect">
              <a:avLst/>
            </a:prstGeom>
            <a:noFill/>
            <a:ln w="9525">
              <a:noFill/>
              <a:miter lim="800000"/>
              <a:headEnd/>
              <a:tailEnd/>
            </a:ln>
          </p:spPr>
          <p:txBody>
            <a:bodyPr>
              <a:spAutoFit/>
            </a:bodyPr>
            <a:lstStyle/>
            <a:p>
              <a:pPr algn="ctr"/>
              <a:r>
                <a:rPr lang="tr-TR" sz="1600" b="1" dirty="0" err="1" smtClean="0">
                  <a:solidFill>
                    <a:srgbClr val="FF0000"/>
                  </a:solidFill>
                </a:rPr>
                <a:t>Accreditation</a:t>
              </a:r>
              <a:endParaRPr lang="tr-TR" sz="1600" b="1" dirty="0">
                <a:solidFill>
                  <a:srgbClr val="FF0000"/>
                </a:solidFill>
              </a:endParaRPr>
            </a:p>
          </p:txBody>
        </p:sp>
        <p:sp>
          <p:nvSpPr>
            <p:cNvPr id="75819" name="114 Metin kutusu"/>
            <p:cNvSpPr txBox="1">
              <a:spLocks noChangeArrowheads="1"/>
            </p:cNvSpPr>
            <p:nvPr/>
          </p:nvSpPr>
          <p:spPr bwMode="auto">
            <a:xfrm>
              <a:off x="584650" y="4745164"/>
              <a:ext cx="1474100" cy="366178"/>
            </a:xfrm>
            <a:prstGeom prst="rect">
              <a:avLst/>
            </a:prstGeom>
            <a:noFill/>
            <a:ln w="9525">
              <a:noFill/>
              <a:miter lim="800000"/>
              <a:headEnd/>
              <a:tailEnd/>
            </a:ln>
          </p:spPr>
          <p:txBody>
            <a:bodyPr wrap="square">
              <a:spAutoFit/>
            </a:bodyPr>
            <a:lstStyle/>
            <a:p>
              <a:pPr algn="ctr"/>
              <a:r>
                <a:rPr lang="tr-TR" sz="1600" b="1" dirty="0" smtClean="0">
                  <a:solidFill>
                    <a:srgbClr val="FF0000"/>
                  </a:solidFill>
                </a:rPr>
                <a:t>License</a:t>
              </a:r>
              <a:endParaRPr lang="tr-TR" sz="1600" b="1" dirty="0">
                <a:solidFill>
                  <a:srgbClr val="FF0000"/>
                </a:solidFill>
              </a:endParaRPr>
            </a:p>
          </p:txBody>
        </p:sp>
      </p:grpSp>
      <p:sp>
        <p:nvSpPr>
          <p:cNvPr id="75778" name="Rectangle 2"/>
          <p:cNvSpPr txBox="1">
            <a:spLocks noChangeArrowheads="1"/>
          </p:cNvSpPr>
          <p:nvPr/>
        </p:nvSpPr>
        <p:spPr bwMode="auto">
          <a:xfrm>
            <a:off x="323528" y="188640"/>
            <a:ext cx="8640960" cy="503238"/>
          </a:xfrm>
          <a:prstGeom prst="rect">
            <a:avLst/>
          </a:prstGeom>
          <a:noFill/>
          <a:ln w="9525">
            <a:noFill/>
            <a:miter lim="800000"/>
            <a:headEnd/>
            <a:tailEnd/>
          </a:ln>
        </p:spPr>
        <p:txBody>
          <a:bodyPr/>
          <a:lstStyle/>
          <a:p>
            <a:r>
              <a:rPr lang="tr-TR" sz="2800" b="1" dirty="0" smtClean="0"/>
              <a:t>R</a:t>
            </a:r>
            <a:r>
              <a:rPr lang="en-US" sz="2800" b="1" dirty="0" err="1" smtClean="0"/>
              <a:t>egulatory</a:t>
            </a:r>
            <a:r>
              <a:rPr lang="en-US" sz="2800" b="1" dirty="0" smtClean="0"/>
              <a:t> framework on </a:t>
            </a:r>
            <a:r>
              <a:rPr lang="tr-TR" sz="2800" b="1" dirty="0" smtClean="0"/>
              <a:t>“</a:t>
            </a:r>
            <a:r>
              <a:rPr lang="en-US" sz="2800" b="1" dirty="0" smtClean="0"/>
              <a:t>Tracking GHGs Emissions</a:t>
            </a:r>
            <a:r>
              <a:rPr lang="tr-TR" sz="2800" b="1" dirty="0" smtClean="0"/>
              <a:t>”</a:t>
            </a:r>
            <a:endParaRPr lang="tr-TR" sz="2800" b="1" dirty="0">
              <a:solidFill>
                <a:srgbClr val="376092"/>
              </a:solidFill>
            </a:endParaRPr>
          </a:p>
        </p:txBody>
      </p:sp>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67544" y="1700808"/>
            <a:ext cx="7776864" cy="2808312"/>
          </a:xfrm>
        </p:spPr>
        <p:txBody>
          <a:bodyPr>
            <a:noAutofit/>
          </a:bodyPr>
          <a:lstStyle/>
          <a:p>
            <a:pPr algn="just">
              <a:spcBef>
                <a:spcPts val="300"/>
              </a:spcBef>
              <a:spcAft>
                <a:spcPts val="300"/>
              </a:spcAft>
            </a:pPr>
            <a:r>
              <a:rPr lang="en-US" sz="1800" dirty="0" smtClean="0"/>
              <a:t>Being on</a:t>
            </a:r>
            <a:r>
              <a:rPr lang="en-US" sz="1800" b="1" dirty="0" smtClean="0"/>
              <a:t> time </a:t>
            </a:r>
            <a:r>
              <a:rPr lang="en-US" sz="1800" dirty="0" smtClean="0"/>
              <a:t>(legislative issues and stakeholder involvement)</a:t>
            </a:r>
          </a:p>
          <a:p>
            <a:pPr algn="just">
              <a:spcBef>
                <a:spcPts val="300"/>
              </a:spcBef>
              <a:spcAft>
                <a:spcPts val="300"/>
              </a:spcAft>
            </a:pPr>
            <a:r>
              <a:rPr lang="en-US" sz="1800" dirty="0" smtClean="0"/>
              <a:t>Being </a:t>
            </a:r>
            <a:r>
              <a:rPr lang="en-US" sz="1800" b="1" dirty="0" smtClean="0"/>
              <a:t>fair</a:t>
            </a:r>
            <a:r>
              <a:rPr lang="en-US" sz="1800" dirty="0" smtClean="0"/>
              <a:t> (prevent information asymmetry within the sectors</a:t>
            </a:r>
            <a:r>
              <a:rPr lang="tr-TR" sz="1800" dirty="0" smtClean="0"/>
              <a:t>; </a:t>
            </a:r>
            <a:r>
              <a:rPr lang="tr-TR" sz="1800" dirty="0" err="1" smtClean="0"/>
              <a:t>government</a:t>
            </a:r>
            <a:r>
              <a:rPr lang="tr-TR" sz="1800" dirty="0" smtClean="0"/>
              <a:t> </a:t>
            </a:r>
            <a:r>
              <a:rPr lang="tr-TR" sz="1800" dirty="0" err="1" smtClean="0"/>
              <a:t>to</a:t>
            </a:r>
            <a:r>
              <a:rPr lang="tr-TR" sz="1800" dirty="0" smtClean="0"/>
              <a:t> </a:t>
            </a:r>
            <a:r>
              <a:rPr lang="tr-TR" sz="1800" dirty="0" err="1" smtClean="0"/>
              <a:t>enable</a:t>
            </a:r>
            <a:r>
              <a:rPr lang="tr-TR" sz="1800" dirty="0" smtClean="0"/>
              <a:t> a </a:t>
            </a:r>
            <a:r>
              <a:rPr lang="tr-TR" sz="1800" dirty="0" err="1" smtClean="0"/>
              <a:t>level</a:t>
            </a:r>
            <a:r>
              <a:rPr lang="tr-TR" sz="1800" dirty="0" smtClean="0"/>
              <a:t> </a:t>
            </a:r>
            <a:r>
              <a:rPr lang="tr-TR" sz="1800" dirty="0" err="1" smtClean="0"/>
              <a:t>playing</a:t>
            </a:r>
            <a:r>
              <a:rPr lang="tr-TR" sz="1800" dirty="0" smtClean="0"/>
              <a:t> </a:t>
            </a:r>
            <a:r>
              <a:rPr lang="tr-TR" sz="1800" dirty="0" err="1" smtClean="0"/>
              <a:t>field</a:t>
            </a:r>
            <a:r>
              <a:rPr lang="en-US" sz="1800" dirty="0" smtClean="0"/>
              <a:t>)</a:t>
            </a:r>
          </a:p>
          <a:p>
            <a:pPr algn="just">
              <a:spcBef>
                <a:spcPts val="300"/>
              </a:spcBef>
              <a:spcAft>
                <a:spcPts val="300"/>
              </a:spcAft>
            </a:pPr>
            <a:r>
              <a:rPr lang="en-US" sz="1800" b="1" dirty="0" smtClean="0"/>
              <a:t>Technical</a:t>
            </a:r>
            <a:r>
              <a:rPr lang="en-US" sz="1800" dirty="0" smtClean="0"/>
              <a:t> capacity (registry, document management system, online consultation, sectoral guidelines …)</a:t>
            </a:r>
          </a:p>
          <a:p>
            <a:pPr algn="just">
              <a:spcBef>
                <a:spcPts val="300"/>
              </a:spcBef>
              <a:spcAft>
                <a:spcPts val="300"/>
              </a:spcAft>
            </a:pPr>
            <a:r>
              <a:rPr lang="en-US" sz="1800" b="1" dirty="0" smtClean="0"/>
              <a:t>Legislative</a:t>
            </a:r>
            <a:r>
              <a:rPr lang="en-US" sz="1800" dirty="0" smtClean="0"/>
              <a:t> issues (new legislation + revisions of the related legislation)</a:t>
            </a:r>
          </a:p>
          <a:p>
            <a:pPr algn="just">
              <a:spcBef>
                <a:spcPts val="300"/>
              </a:spcBef>
              <a:spcAft>
                <a:spcPts val="300"/>
              </a:spcAft>
            </a:pPr>
            <a:r>
              <a:rPr lang="en-US" sz="1800" b="1" dirty="0" smtClean="0"/>
              <a:t>Implementation</a:t>
            </a:r>
            <a:r>
              <a:rPr lang="en-US" sz="1800" dirty="0" smtClean="0"/>
              <a:t> issues (concrete auditing system required)</a:t>
            </a:r>
          </a:p>
          <a:p>
            <a:pPr algn="just">
              <a:spcBef>
                <a:spcPts val="300"/>
              </a:spcBef>
              <a:spcAft>
                <a:spcPts val="300"/>
              </a:spcAft>
            </a:pPr>
            <a:r>
              <a:rPr lang="en-US" sz="1800" b="1" dirty="0" smtClean="0"/>
              <a:t>Institutional</a:t>
            </a:r>
            <a:r>
              <a:rPr lang="en-US" sz="1800" dirty="0" smtClean="0"/>
              <a:t> capacity (</a:t>
            </a:r>
            <a:r>
              <a:rPr lang="en-US" sz="1800" dirty="0" err="1" smtClean="0"/>
              <a:t>MoEU</a:t>
            </a:r>
            <a:r>
              <a:rPr lang="en-US" sz="1800" dirty="0" smtClean="0"/>
              <a:t> </a:t>
            </a:r>
            <a:r>
              <a:rPr lang="tr-TR" sz="1800" dirty="0" smtClean="0"/>
              <a:t>-</a:t>
            </a:r>
            <a:r>
              <a:rPr lang="en-US" sz="1800" dirty="0" smtClean="0"/>
              <a:t> DG-</a:t>
            </a:r>
            <a:r>
              <a:rPr lang="en-US" sz="1800" dirty="0" err="1" smtClean="0"/>
              <a:t>Env.Mng</a:t>
            </a:r>
            <a:r>
              <a:rPr lang="en-US" sz="1800" dirty="0" smtClean="0"/>
              <a:t>. </a:t>
            </a:r>
            <a:r>
              <a:rPr lang="tr-TR" sz="1800" dirty="0" smtClean="0"/>
              <a:t>-</a:t>
            </a:r>
            <a:r>
              <a:rPr lang="en-US" sz="1800" dirty="0" smtClean="0"/>
              <a:t> CC Dept. </a:t>
            </a:r>
            <a:r>
              <a:rPr lang="tr-TR" sz="1800" dirty="0" smtClean="0"/>
              <a:t>-</a:t>
            </a:r>
            <a:r>
              <a:rPr lang="en-US" sz="1800" dirty="0" smtClean="0"/>
              <a:t> ET Unit)</a:t>
            </a:r>
          </a:p>
        </p:txBody>
      </p:sp>
      <p:sp>
        <p:nvSpPr>
          <p:cNvPr id="9" name="1 Başlık"/>
          <p:cNvSpPr>
            <a:spLocks noGrp="1"/>
          </p:cNvSpPr>
          <p:nvPr>
            <p:ph type="title"/>
          </p:nvPr>
        </p:nvSpPr>
        <p:spPr>
          <a:xfrm>
            <a:off x="323528" y="188640"/>
            <a:ext cx="8363272" cy="648072"/>
          </a:xfrm>
        </p:spPr>
        <p:txBody>
          <a:bodyPr>
            <a:noAutofit/>
          </a:bodyPr>
          <a:lstStyle/>
          <a:p>
            <a:pPr algn="l"/>
            <a:r>
              <a:rPr lang="en-US" sz="3200" b="1" smtClean="0"/>
              <a:t>General Challenges…</a:t>
            </a:r>
            <a:endParaRPr lang="en-US" sz="3200" b="1"/>
          </a:p>
        </p:txBody>
      </p:sp>
      <p:pic>
        <p:nvPicPr>
          <p:cNvPr id="4" name="Picture 2"/>
          <p:cNvPicPr>
            <a:picLocks noChangeAspect="1" noChangeArrowheads="1"/>
          </p:cNvPicPr>
          <p:nvPr/>
        </p:nvPicPr>
        <p:blipFill>
          <a:blip r:embed="rId3" cstate="print"/>
          <a:srcRect/>
          <a:stretch>
            <a:fillRect/>
          </a:stretch>
        </p:blipFill>
        <p:spPr bwMode="auto">
          <a:xfrm>
            <a:off x="7856750" y="0"/>
            <a:ext cx="1287250" cy="836712"/>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0"/>
            <a:ext cx="7848872" cy="1143000"/>
          </a:xfrm>
        </p:spPr>
        <p:txBody>
          <a:bodyPr>
            <a:normAutofit/>
          </a:bodyPr>
          <a:lstStyle/>
          <a:p>
            <a:r>
              <a:rPr lang="en-US" sz="2000" b="1" dirty="0"/>
              <a:t>Turkey is taking concrete steps through a number of projects to improve its systems for inventorying, monitoring, reporting, and verification of GHG emissions as well as for forecasting future emissions</a:t>
            </a:r>
            <a:endParaRPr lang="tr-TR" sz="2000" dirty="0"/>
          </a:p>
        </p:txBody>
      </p:sp>
      <p:sp>
        <p:nvSpPr>
          <p:cNvPr id="3" name="İçerik Yer Tutucusu 2"/>
          <p:cNvSpPr>
            <a:spLocks noGrp="1"/>
          </p:cNvSpPr>
          <p:nvPr>
            <p:ph idx="1"/>
          </p:nvPr>
        </p:nvSpPr>
        <p:spPr>
          <a:xfrm>
            <a:off x="-828600" y="1600200"/>
            <a:ext cx="9793088" cy="5069160"/>
          </a:xfrm>
        </p:spPr>
        <p:txBody>
          <a:bodyPr>
            <a:normAutofit fontScale="85000" lnSpcReduction="20000"/>
          </a:bodyPr>
          <a:lstStyle/>
          <a:p>
            <a:pPr marL="914400" lvl="2" indent="0" algn="just">
              <a:buNone/>
            </a:pPr>
            <a:r>
              <a:rPr lang="en-US" dirty="0" smtClean="0"/>
              <a:t>Starting </a:t>
            </a:r>
            <a:r>
              <a:rPr lang="en-US" dirty="0"/>
              <a:t>in the first half of 2014 and with the help of the EU Instrument for Pre-Accession Assistance (IPA), Turkey is expected start a project aiming to establish a fully functioning monitoring mechanism of GHG emissions, in line with the Regulation (EU) </a:t>
            </a:r>
            <a:r>
              <a:rPr lang="en-US" dirty="0" smtClean="0"/>
              <a:t>of MRR. The </a:t>
            </a:r>
            <a:r>
              <a:rPr lang="en-US" dirty="0"/>
              <a:t>EU IPA Project  would involve a top-down approach, including assessment and improvement of the legal and institutional situation, identification of further steps to be taken, inventorying GHG emissions, and capacity building. </a:t>
            </a:r>
            <a:endParaRPr lang="tr-TR" dirty="0" smtClean="0"/>
          </a:p>
          <a:p>
            <a:pPr marL="914400" lvl="2" indent="0" algn="just">
              <a:buNone/>
            </a:pPr>
            <a:endParaRPr lang="tr-TR" dirty="0"/>
          </a:p>
          <a:p>
            <a:pPr marL="914400" lvl="2" indent="0" algn="just">
              <a:buNone/>
            </a:pPr>
            <a:r>
              <a:rPr lang="en-US" dirty="0" smtClean="0"/>
              <a:t>In </a:t>
            </a:r>
            <a:r>
              <a:rPr lang="en-US" dirty="0"/>
              <a:t>April 2012, Turkey adopted legislation to design and implement a robust, installation level greenhouse gas emission Monitoring, Verification, and Reporting (MRV) program. </a:t>
            </a:r>
            <a:r>
              <a:rPr lang="tr-TR" dirty="0" err="1" smtClean="0"/>
              <a:t>Related</a:t>
            </a:r>
            <a:r>
              <a:rPr lang="tr-TR" dirty="0" smtClean="0"/>
              <a:t> </a:t>
            </a:r>
            <a:r>
              <a:rPr lang="tr-TR" dirty="0" err="1" smtClean="0"/>
              <a:t>activities</a:t>
            </a:r>
            <a:r>
              <a:rPr lang="tr-TR" dirty="0" smtClean="0"/>
              <a:t> </a:t>
            </a:r>
            <a:r>
              <a:rPr lang="en-US" dirty="0" smtClean="0"/>
              <a:t>will be supported </a:t>
            </a:r>
            <a:r>
              <a:rPr lang="en-US" dirty="0"/>
              <a:t>from various funding sources, </a:t>
            </a:r>
            <a:r>
              <a:rPr lang="en-US" dirty="0" smtClean="0"/>
              <a:t>including PMR </a:t>
            </a:r>
            <a:r>
              <a:rPr lang="en-US" dirty="0"/>
              <a:t>funded project and complementary German Government funded project </a:t>
            </a:r>
            <a:r>
              <a:rPr lang="en-US" dirty="0" smtClean="0"/>
              <a:t>(</a:t>
            </a:r>
            <a:r>
              <a:rPr lang="tr-TR" dirty="0" smtClean="0"/>
              <a:t>it </a:t>
            </a:r>
            <a:r>
              <a:rPr lang="en-US" dirty="0" smtClean="0"/>
              <a:t>will </a:t>
            </a:r>
            <a:r>
              <a:rPr lang="en-US" dirty="0"/>
              <a:t>be funded by the International Climate Initiative of the Federal Ministry for the Environment, Nature Protection, and Nuclear Safety of the Federal Republic of Germany, and implemented by the </a:t>
            </a:r>
            <a:r>
              <a:rPr lang="en-US" dirty="0" smtClean="0"/>
              <a:t>GIZ), </a:t>
            </a:r>
            <a:r>
              <a:rPr lang="en-US" dirty="0"/>
              <a:t>will help Turkey meet the challenging tasks of adapting the MRV system to the national and </a:t>
            </a:r>
            <a:r>
              <a:rPr lang="en-US" dirty="0" err="1"/>
              <a:t>sectoral</a:t>
            </a:r>
            <a:r>
              <a:rPr lang="en-US" dirty="0"/>
              <a:t> context and putting together and delivering training to the industry, service providers (verifiers, accreditors, </a:t>
            </a:r>
            <a:r>
              <a:rPr lang="en-US" dirty="0" err="1"/>
              <a:t>etc</a:t>
            </a:r>
            <a:r>
              <a:rPr lang="en-US" dirty="0"/>
              <a:t>), and regulators on the implementation of the MRV system within a specified timeframe.</a:t>
            </a:r>
            <a:endParaRPr lang="tr-TR" dirty="0"/>
          </a:p>
          <a:p>
            <a:endParaRPr lang="tr-TR" dirty="0"/>
          </a:p>
          <a:p>
            <a:pPr marL="914400" lvl="2" indent="0">
              <a:buNone/>
            </a:pPr>
            <a:endParaRPr lang="tr-TR" dirty="0"/>
          </a:p>
          <a:p>
            <a:pPr marL="914400" lvl="2" indent="0">
              <a:buNone/>
            </a:pPr>
            <a:endParaRPr lang="tr-TR" dirty="0"/>
          </a:p>
        </p:txBody>
      </p:sp>
      <p:pic>
        <p:nvPicPr>
          <p:cNvPr id="4" name="Picture 2"/>
          <p:cNvPicPr>
            <a:picLocks noChangeAspect="1" noChangeArrowheads="1"/>
          </p:cNvPicPr>
          <p:nvPr/>
        </p:nvPicPr>
        <p:blipFill>
          <a:blip r:embed="rId3" cstate="print"/>
          <a:srcRect/>
          <a:stretch>
            <a:fillRect/>
          </a:stretch>
        </p:blipFill>
        <p:spPr bwMode="auto">
          <a:xfrm>
            <a:off x="7856750" y="0"/>
            <a:ext cx="1287250" cy="836712"/>
          </a:xfrm>
          <a:prstGeom prst="rect">
            <a:avLst/>
          </a:prstGeom>
          <a:noFill/>
          <a:ln w="9525">
            <a:noFill/>
            <a:miter lim="800000"/>
            <a:headEnd/>
            <a:tailEnd/>
          </a:ln>
        </p:spPr>
      </p:pic>
    </p:spTree>
    <p:extLst>
      <p:ext uri="{BB962C8B-B14F-4D97-AF65-F5344CB8AC3E}">
        <p14:creationId xmlns:p14="http://schemas.microsoft.com/office/powerpoint/2010/main" val="1183585747"/>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80528" y="0"/>
            <a:ext cx="8280920" cy="1331640"/>
          </a:xfrm>
        </p:spPr>
        <p:txBody>
          <a:bodyPr>
            <a:normAutofit/>
          </a:bodyPr>
          <a:lstStyle/>
          <a:p>
            <a:r>
              <a:rPr lang="en-US" sz="2000" b="1" dirty="0"/>
              <a:t>Turkey is taking concrete steps through a number of projects to </a:t>
            </a:r>
            <a:r>
              <a:rPr lang="en-US" sz="2000" b="1" dirty="0" smtClean="0"/>
              <a:t>improve     </a:t>
            </a:r>
            <a:r>
              <a:rPr lang="en-US" sz="2000" b="1" dirty="0"/>
              <a:t>its systems for inventorying, monitoring, reporting, and verification </a:t>
            </a:r>
            <a:r>
              <a:rPr lang="en-US" sz="2000" b="1" dirty="0" smtClean="0"/>
              <a:t>of      </a:t>
            </a:r>
            <a:r>
              <a:rPr lang="en-US" sz="2000" b="1" dirty="0"/>
              <a:t>GHG emissions as well as for forecasting future emissions</a:t>
            </a:r>
            <a:endParaRPr lang="tr-TR" sz="2000" dirty="0"/>
          </a:p>
        </p:txBody>
      </p:sp>
      <p:sp>
        <p:nvSpPr>
          <p:cNvPr id="3" name="İçerik Yer Tutucusu 2"/>
          <p:cNvSpPr>
            <a:spLocks noGrp="1"/>
          </p:cNvSpPr>
          <p:nvPr>
            <p:ph idx="1"/>
          </p:nvPr>
        </p:nvSpPr>
        <p:spPr>
          <a:xfrm>
            <a:off x="179512" y="1526232"/>
            <a:ext cx="8229600" cy="5935215"/>
          </a:xfrm>
        </p:spPr>
        <p:txBody>
          <a:bodyPr>
            <a:normAutofit fontScale="55000" lnSpcReduction="20000"/>
          </a:bodyPr>
          <a:lstStyle/>
          <a:p>
            <a:pPr marL="914400" lvl="2" indent="0" algn="just">
              <a:buNone/>
            </a:pPr>
            <a:endParaRPr lang="en-US" sz="3700" dirty="0" smtClean="0"/>
          </a:p>
          <a:p>
            <a:pPr marL="914400" lvl="2" indent="0" algn="just">
              <a:buNone/>
            </a:pPr>
            <a:endParaRPr lang="en-US" sz="3700" dirty="0"/>
          </a:p>
          <a:p>
            <a:pPr marL="914400" lvl="2" indent="0" algn="just">
              <a:buNone/>
            </a:pPr>
            <a:r>
              <a:rPr lang="en-US" sz="3700" dirty="0" smtClean="0"/>
              <a:t>The </a:t>
            </a:r>
            <a:r>
              <a:rPr lang="en-US" sz="3700" dirty="0"/>
              <a:t>Turkish Government will fund a study on GHG emission projections and sectoral MACCs for each sector/sub-sector contributing to Turkey’s GHG inventory. </a:t>
            </a:r>
            <a:r>
              <a:rPr lang="en-US" sz="3700" dirty="0" smtClean="0"/>
              <a:t>Project </a:t>
            </a:r>
            <a:r>
              <a:rPr lang="en-US" sz="3700" dirty="0"/>
              <a:t>of Preparation of National Communication </a:t>
            </a:r>
            <a:r>
              <a:rPr lang="en-US" sz="3700" dirty="0" smtClean="0"/>
              <a:t> </a:t>
            </a:r>
            <a:r>
              <a:rPr lang="en-US" sz="3700" dirty="0"/>
              <a:t>which is listed in 2013 National Investment Program prepared under the coordination of Ministry of Development and financed by National Budget. </a:t>
            </a:r>
            <a:endParaRPr lang="tr-TR" sz="3700" dirty="0"/>
          </a:p>
          <a:p>
            <a:endParaRPr lang="tr-TR" b="1" dirty="0" smtClean="0"/>
          </a:p>
          <a:p>
            <a:endParaRPr lang="tr-TR" b="1" dirty="0"/>
          </a:p>
          <a:p>
            <a:pPr marL="0" indent="0" algn="just">
              <a:buNone/>
            </a:pPr>
            <a:r>
              <a:rPr lang="en-GB" sz="3700" dirty="0" smtClean="0"/>
              <a:t>                  </a:t>
            </a:r>
            <a:r>
              <a:rPr lang="en-GB" sz="3700" dirty="0" smtClean="0"/>
              <a:t>Capacity </a:t>
            </a:r>
            <a:r>
              <a:rPr lang="en-GB" sz="3700" dirty="0"/>
              <a:t>Building in the Field of Climate Change in </a:t>
            </a:r>
            <a:r>
              <a:rPr lang="en-GB" sz="3700" dirty="0" smtClean="0"/>
              <a:t>Turkey</a:t>
            </a:r>
            <a:r>
              <a:rPr lang="tr-TR" sz="3700" dirty="0" smtClean="0"/>
              <a:t> (IPA2013)</a:t>
            </a:r>
          </a:p>
          <a:p>
            <a:pPr marL="0" indent="0" algn="just">
              <a:buNone/>
            </a:pPr>
            <a:endParaRPr lang="tr-TR" sz="3700" dirty="0" smtClean="0"/>
          </a:p>
          <a:p>
            <a:pPr lvl="2" algn="just"/>
            <a:r>
              <a:rPr lang="en-US" sz="2900" dirty="0" smtClean="0"/>
              <a:t>Activities </a:t>
            </a:r>
            <a:r>
              <a:rPr lang="en-US" sz="2900" dirty="0"/>
              <a:t>related with </a:t>
            </a:r>
            <a:r>
              <a:rPr lang="en-GB" sz="2900" cap="small" dirty="0"/>
              <a:t>Result</a:t>
            </a:r>
            <a:r>
              <a:rPr lang="en-GB" sz="2900" dirty="0"/>
              <a:t> </a:t>
            </a:r>
            <a:r>
              <a:rPr lang="en-US" sz="2900" dirty="0"/>
              <a:t>1 Developed analytical basis for formulating </a:t>
            </a:r>
            <a:r>
              <a:rPr lang="en-US" sz="2900" dirty="0" smtClean="0"/>
              <a:t>        strategies </a:t>
            </a:r>
            <a:r>
              <a:rPr lang="en-US" sz="2900" dirty="0"/>
              <a:t>and actions towards green </a:t>
            </a:r>
            <a:r>
              <a:rPr lang="en-US" sz="2900" dirty="0" smtClean="0"/>
              <a:t>growth</a:t>
            </a:r>
            <a:endParaRPr lang="tr-TR" sz="2900" dirty="0"/>
          </a:p>
          <a:p>
            <a:pPr lvl="2" algn="just"/>
            <a:r>
              <a:rPr lang="en-US" sz="2900" dirty="0" smtClean="0"/>
              <a:t> Activities </a:t>
            </a:r>
            <a:r>
              <a:rPr lang="en-US" sz="2900" dirty="0"/>
              <a:t>related with </a:t>
            </a:r>
            <a:r>
              <a:rPr lang="en-GB" sz="2900" cap="small" dirty="0"/>
              <a:t>Result</a:t>
            </a:r>
            <a:r>
              <a:rPr lang="en-US" sz="2900" dirty="0"/>
              <a:t> 2 Developed analytical basis for LULUCF sector </a:t>
            </a:r>
            <a:endParaRPr lang="tr-TR" sz="2900" dirty="0"/>
          </a:p>
          <a:p>
            <a:pPr lvl="2" algn="just"/>
            <a:r>
              <a:rPr lang="en-US" sz="2900" dirty="0" smtClean="0"/>
              <a:t> Activities </a:t>
            </a:r>
            <a:r>
              <a:rPr lang="en-US" sz="2900" dirty="0"/>
              <a:t>related with </a:t>
            </a:r>
            <a:r>
              <a:rPr lang="en-GB" sz="2900" cap="small" dirty="0"/>
              <a:t>Result</a:t>
            </a:r>
            <a:r>
              <a:rPr lang="en-US" sz="2900" dirty="0"/>
              <a:t> 3 </a:t>
            </a:r>
            <a:r>
              <a:rPr lang="en-GB" sz="2900" dirty="0"/>
              <a:t>Increased capacity for transposition and capacity building on F-gases</a:t>
            </a:r>
            <a:endParaRPr lang="tr-TR" sz="2900" dirty="0"/>
          </a:p>
          <a:p>
            <a:pPr lvl="2" algn="just"/>
            <a:r>
              <a:rPr lang="en-US" sz="2900" dirty="0" smtClean="0"/>
              <a:t> Activities </a:t>
            </a:r>
            <a:r>
              <a:rPr lang="en-US" sz="2900" dirty="0"/>
              <a:t>related with </a:t>
            </a:r>
            <a:r>
              <a:rPr lang="en-GB" sz="2900" cap="small" dirty="0"/>
              <a:t>Result</a:t>
            </a:r>
            <a:r>
              <a:rPr lang="en-US" sz="2900" dirty="0"/>
              <a:t> 4 Enhanced stakeholder capacity and increased public understanding on the required joint efforts on climate action</a:t>
            </a:r>
            <a:endParaRPr lang="tr-TR" sz="2900" dirty="0"/>
          </a:p>
          <a:p>
            <a:pPr lvl="1" algn="just"/>
            <a:endParaRPr lang="tr-TR" sz="3700" dirty="0"/>
          </a:p>
          <a:p>
            <a:pPr marL="914400" lvl="2" indent="0">
              <a:buNone/>
            </a:pPr>
            <a:r>
              <a:rPr lang="en-US" dirty="0" smtClean="0"/>
              <a:t> </a:t>
            </a:r>
            <a:endParaRPr lang="tr-TR" dirty="0" smtClean="0"/>
          </a:p>
          <a:p>
            <a:pPr marL="914400" lvl="2" indent="0">
              <a:buNone/>
            </a:pPr>
            <a:endParaRPr lang="tr-TR" dirty="0"/>
          </a:p>
        </p:txBody>
      </p:sp>
      <p:pic>
        <p:nvPicPr>
          <p:cNvPr id="4" name="Picture 2"/>
          <p:cNvPicPr>
            <a:picLocks noChangeAspect="1" noChangeArrowheads="1"/>
          </p:cNvPicPr>
          <p:nvPr/>
        </p:nvPicPr>
        <p:blipFill>
          <a:blip r:embed="rId3" cstate="print"/>
          <a:srcRect/>
          <a:stretch>
            <a:fillRect/>
          </a:stretch>
        </p:blipFill>
        <p:spPr bwMode="auto">
          <a:xfrm>
            <a:off x="7856750" y="0"/>
            <a:ext cx="1287250" cy="836712"/>
          </a:xfrm>
          <a:prstGeom prst="rect">
            <a:avLst/>
          </a:prstGeom>
          <a:noFill/>
          <a:ln w="9525">
            <a:noFill/>
            <a:miter lim="800000"/>
            <a:headEnd/>
            <a:tailEnd/>
          </a:ln>
        </p:spPr>
      </p:pic>
    </p:spTree>
    <p:extLst>
      <p:ext uri="{BB962C8B-B14F-4D97-AF65-F5344CB8AC3E}">
        <p14:creationId xmlns:p14="http://schemas.microsoft.com/office/powerpoint/2010/main" val="241764676"/>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44624"/>
            <a:ext cx="7740352" cy="1143000"/>
          </a:xfrm>
        </p:spPr>
        <p:txBody>
          <a:bodyPr>
            <a:normAutofit fontScale="90000"/>
          </a:bodyPr>
          <a:lstStyle/>
          <a:p>
            <a:r>
              <a:rPr lang="en-US" sz="2400" b="1" dirty="0"/>
              <a:t>Turkey has not made any decisions on the specific use and scope of market-based mechanisms to address GHG emissions. </a:t>
            </a:r>
            <a:endParaRPr lang="tr-TR" sz="2400" dirty="0"/>
          </a:p>
        </p:txBody>
      </p:sp>
      <p:sp>
        <p:nvSpPr>
          <p:cNvPr id="3" name="İçerik Yer Tutucusu 2"/>
          <p:cNvSpPr>
            <a:spLocks noGrp="1"/>
          </p:cNvSpPr>
          <p:nvPr>
            <p:ph idx="1"/>
          </p:nvPr>
        </p:nvSpPr>
        <p:spPr/>
        <p:txBody>
          <a:bodyPr>
            <a:normAutofit/>
          </a:bodyPr>
          <a:lstStyle/>
          <a:p>
            <a:pPr marL="0" lvl="2" indent="0" algn="just">
              <a:buNone/>
            </a:pPr>
            <a:endParaRPr lang="tr-TR" sz="2000" dirty="0" smtClean="0"/>
          </a:p>
          <a:p>
            <a:pPr marL="0" lvl="2" indent="0" algn="just">
              <a:buNone/>
            </a:pPr>
            <a:r>
              <a:rPr lang="en-US" sz="2000" dirty="0" smtClean="0"/>
              <a:t>If </a:t>
            </a:r>
            <a:r>
              <a:rPr lang="en-US" sz="2000" dirty="0"/>
              <a:t>Turkey joins the EU, it will </a:t>
            </a:r>
            <a:r>
              <a:rPr lang="en-US" sz="2000" dirty="0"/>
              <a:t>i</a:t>
            </a:r>
            <a:r>
              <a:rPr lang="en-US" sz="2000" dirty="0" smtClean="0"/>
              <a:t>mplement </a:t>
            </a:r>
            <a:r>
              <a:rPr lang="en-US" sz="2000" dirty="0"/>
              <a:t>the EU’s Emission Trading Scheme (EU-ETS) directive as a part of its </a:t>
            </a:r>
            <a:r>
              <a:rPr lang="en-US" sz="2000" i="1" dirty="0"/>
              <a:t>acquis communitaire.</a:t>
            </a:r>
            <a:r>
              <a:rPr lang="en-US" sz="2000" dirty="0"/>
              <a:t> According to the current schedule of the </a:t>
            </a:r>
            <a:r>
              <a:rPr lang="en-US" sz="2000" i="1" dirty="0" err="1"/>
              <a:t>acquis</a:t>
            </a:r>
            <a:r>
              <a:rPr lang="en-US" sz="2000" dirty="0"/>
              <a:t>, Turkey would need to transpose the EU ETS directive to Turkish law by 2019. </a:t>
            </a:r>
            <a:endParaRPr lang="tr-TR" sz="2000" dirty="0" smtClean="0"/>
          </a:p>
          <a:p>
            <a:pPr marL="0" lvl="2" indent="0" algn="just">
              <a:buNone/>
            </a:pPr>
            <a:endParaRPr lang="tr-TR" sz="2000" dirty="0"/>
          </a:p>
          <a:p>
            <a:pPr marL="0" lvl="2" indent="0" algn="just">
              <a:buNone/>
            </a:pPr>
            <a:r>
              <a:rPr lang="en-US" sz="2000" dirty="0" smtClean="0"/>
              <a:t>Under </a:t>
            </a:r>
            <a:r>
              <a:rPr lang="en-US" sz="2000" dirty="0"/>
              <a:t>the UNFCCC, a new market mechanism is being developed in the context of negotiations on a new international agreement, targeted to be concluded by 2015. Turkey could also use a market instrument for purely domestic purposes.</a:t>
            </a:r>
            <a:endParaRPr lang="tr-TR" sz="2000" dirty="0"/>
          </a:p>
          <a:p>
            <a:endParaRPr lang="tr-TR" dirty="0"/>
          </a:p>
        </p:txBody>
      </p:sp>
      <p:pic>
        <p:nvPicPr>
          <p:cNvPr id="4" name="Picture 2"/>
          <p:cNvPicPr>
            <a:picLocks noChangeAspect="1" noChangeArrowheads="1"/>
          </p:cNvPicPr>
          <p:nvPr/>
        </p:nvPicPr>
        <p:blipFill>
          <a:blip r:embed="rId2" cstate="print"/>
          <a:srcRect/>
          <a:stretch>
            <a:fillRect/>
          </a:stretch>
        </p:blipFill>
        <p:spPr bwMode="auto">
          <a:xfrm>
            <a:off x="7856750" y="0"/>
            <a:ext cx="1287250" cy="836712"/>
          </a:xfrm>
          <a:prstGeom prst="rect">
            <a:avLst/>
          </a:prstGeom>
          <a:noFill/>
          <a:ln w="9525">
            <a:noFill/>
            <a:miter lim="800000"/>
            <a:headEnd/>
            <a:tailEnd/>
          </a:ln>
        </p:spPr>
      </p:pic>
    </p:spTree>
    <p:extLst>
      <p:ext uri="{BB962C8B-B14F-4D97-AF65-F5344CB8AC3E}">
        <p14:creationId xmlns:p14="http://schemas.microsoft.com/office/powerpoint/2010/main" val="934165992"/>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260648"/>
            <a:ext cx="8229600" cy="1143000"/>
          </a:xfrm>
        </p:spPr>
        <p:txBody>
          <a:bodyPr>
            <a:noAutofit/>
          </a:bodyPr>
          <a:lstStyle/>
          <a:p>
            <a:r>
              <a:rPr lang="en-US" sz="3600" b="1" dirty="0"/>
              <a:t>Turkey’s experience in the voluntary carbon markets</a:t>
            </a:r>
            <a:r>
              <a:rPr lang="tr-TR" sz="3600" dirty="0"/>
              <a:t/>
            </a:r>
            <a:br>
              <a:rPr lang="tr-TR" sz="3600" dirty="0"/>
            </a:br>
            <a:endParaRPr lang="tr-TR" sz="3600" dirty="0"/>
          </a:p>
        </p:txBody>
      </p:sp>
      <p:sp>
        <p:nvSpPr>
          <p:cNvPr id="3" name="İçerik Yer Tutucusu 2"/>
          <p:cNvSpPr>
            <a:spLocks noGrp="1"/>
          </p:cNvSpPr>
          <p:nvPr>
            <p:ph idx="1"/>
          </p:nvPr>
        </p:nvSpPr>
        <p:spPr>
          <a:xfrm>
            <a:off x="457200" y="1600200"/>
            <a:ext cx="8229600" cy="4853136"/>
          </a:xfrm>
        </p:spPr>
        <p:txBody>
          <a:bodyPr>
            <a:normAutofit/>
          </a:bodyPr>
          <a:lstStyle/>
          <a:p>
            <a:pPr marL="0" indent="0">
              <a:buNone/>
            </a:pPr>
            <a:r>
              <a:rPr lang="en-GB" sz="1200" dirty="0"/>
              <a:t>In the period 2008-2012, Voluntary Carbon Markets (VCMs) constituted the sole market-based mitigation activity in Turkey. In this period, approximately 218 VCM projects were developed and/or implemented, majority of which focused on renewable energy sources, such as hydroelectricity, wind, and geothermal. Additionally, there were industrial energy efficiency projects and projects involving power generation from waste and biomass. </a:t>
            </a:r>
            <a:endParaRPr lang="tr-TR" dirty="0"/>
          </a:p>
          <a:p>
            <a:endParaRPr lang="tr-TR" sz="1100" dirty="0" smtClean="0"/>
          </a:p>
          <a:p>
            <a:endParaRPr lang="tr-TR" sz="1100" dirty="0"/>
          </a:p>
          <a:p>
            <a:endParaRPr lang="tr-TR" sz="1100" dirty="0" smtClean="0"/>
          </a:p>
          <a:p>
            <a:endParaRPr lang="tr-TR" sz="1100" dirty="0"/>
          </a:p>
          <a:p>
            <a:endParaRPr lang="tr-TR" sz="1100" dirty="0" smtClean="0"/>
          </a:p>
          <a:p>
            <a:endParaRPr lang="tr-TR" sz="1100" dirty="0"/>
          </a:p>
          <a:p>
            <a:endParaRPr lang="tr-TR" sz="1100" dirty="0" smtClean="0"/>
          </a:p>
          <a:p>
            <a:endParaRPr lang="tr-TR" sz="1100" dirty="0"/>
          </a:p>
          <a:p>
            <a:endParaRPr lang="tr-TR" sz="1100" dirty="0" smtClean="0"/>
          </a:p>
          <a:p>
            <a:endParaRPr lang="tr-TR" sz="1100" dirty="0"/>
          </a:p>
          <a:p>
            <a:endParaRPr lang="tr-TR" sz="1100" dirty="0" smtClean="0"/>
          </a:p>
          <a:p>
            <a:pPr marL="0" indent="0">
              <a:buNone/>
            </a:pPr>
            <a:r>
              <a:rPr lang="en-GB" sz="1100" dirty="0" smtClean="0"/>
              <a:t>The </a:t>
            </a:r>
            <a:r>
              <a:rPr lang="en-GB" sz="1100" dirty="0"/>
              <a:t>Circular on the Registry of Projects for Greenhouse Gas Mitigation (Circular) was prepared by the </a:t>
            </a:r>
            <a:r>
              <a:rPr lang="en-GB" sz="1100" dirty="0" err="1"/>
              <a:t>MoEU</a:t>
            </a:r>
            <a:r>
              <a:rPr lang="en-GB" sz="1100" dirty="0"/>
              <a:t> in order to ensure an effective functioning of voluntary carbon markets and to provide guidance for the project developers. The Circular took effect on </a:t>
            </a:r>
            <a:r>
              <a:rPr lang="tr-TR" sz="1100" dirty="0" err="1" smtClean="0"/>
              <a:t>October</a:t>
            </a:r>
            <a:r>
              <a:rPr lang="en-GB" sz="1100" dirty="0" smtClean="0"/>
              <a:t> </a:t>
            </a:r>
            <a:r>
              <a:rPr lang="tr-TR" sz="1100" dirty="0"/>
              <a:t>9</a:t>
            </a:r>
            <a:r>
              <a:rPr lang="en-GB" sz="1100" dirty="0" smtClean="0"/>
              <a:t>, 201</a:t>
            </a:r>
            <a:r>
              <a:rPr lang="tr-TR" sz="1100" dirty="0" smtClean="0"/>
              <a:t>3</a:t>
            </a:r>
            <a:r>
              <a:rPr lang="en-GB" sz="1100" dirty="0" smtClean="0"/>
              <a:t>. </a:t>
            </a:r>
            <a:endParaRPr lang="tr-TR" sz="1100" dirty="0"/>
          </a:p>
          <a:p>
            <a:pPr marL="0" indent="0">
              <a:buNone/>
            </a:pPr>
            <a:endParaRPr lang="en-GB" sz="1100" b="1" dirty="0" smtClean="0"/>
          </a:p>
          <a:p>
            <a:pPr marL="0" indent="0">
              <a:buNone/>
            </a:pPr>
            <a:endParaRPr lang="en-GB" sz="1100" b="1" dirty="0" smtClean="0"/>
          </a:p>
          <a:p>
            <a:pPr marL="0" indent="0">
              <a:buNone/>
            </a:pPr>
            <a:r>
              <a:rPr lang="en-GB" sz="1100" b="1" dirty="0" smtClean="0"/>
              <a:t>VCM </a:t>
            </a:r>
            <a:r>
              <a:rPr lang="en-GB" sz="1100" b="1" dirty="0"/>
              <a:t>and Future Market Based Mechanisms</a:t>
            </a:r>
            <a:endParaRPr lang="tr-TR" sz="1100" dirty="0"/>
          </a:p>
          <a:p>
            <a:pPr marL="0" indent="0">
              <a:buNone/>
            </a:pPr>
            <a:r>
              <a:rPr lang="en-GB" sz="1100" dirty="0"/>
              <a:t>The VCM has played a critical role in Turkey in helping with its realization of climate change mitigation objectives and increasing public awareness on climate change. </a:t>
            </a:r>
            <a:r>
              <a:rPr lang="en-GB" sz="1100" dirty="0" smtClean="0"/>
              <a:t>Turkey’s </a:t>
            </a:r>
            <a:r>
              <a:rPr lang="en-GB" sz="1100" dirty="0"/>
              <a:t>project-based experiences in VCM will be helpful in structuring potential </a:t>
            </a:r>
            <a:r>
              <a:rPr lang="en-GB" sz="1100" dirty="0" err="1"/>
              <a:t>sectoral</a:t>
            </a:r>
            <a:r>
              <a:rPr lang="en-GB" sz="1100" dirty="0"/>
              <a:t>/national/international crediting mechanisms. </a:t>
            </a:r>
            <a:endParaRPr lang="tr-TR" sz="1100" dirty="0"/>
          </a:p>
        </p:txBody>
      </p:sp>
      <p:graphicFrame>
        <p:nvGraphicFramePr>
          <p:cNvPr id="11" name="Nesne 10"/>
          <p:cNvGraphicFramePr>
            <a:graphicFrameLocks noChangeAspect="1"/>
          </p:cNvGraphicFramePr>
          <p:nvPr>
            <p:extLst>
              <p:ext uri="{D42A27DB-BD31-4B8C-83A1-F6EECF244321}">
                <p14:modId xmlns:p14="http://schemas.microsoft.com/office/powerpoint/2010/main" val="1899600545"/>
              </p:ext>
            </p:extLst>
          </p:nvPr>
        </p:nvGraphicFramePr>
        <p:xfrm>
          <a:off x="1475656" y="2636912"/>
          <a:ext cx="5811837" cy="1909763"/>
        </p:xfrm>
        <a:graphic>
          <a:graphicData uri="http://schemas.openxmlformats.org/presentationml/2006/ole">
            <mc:AlternateContent xmlns:mc="http://schemas.openxmlformats.org/markup-compatibility/2006">
              <mc:Choice xmlns:v="urn:schemas-microsoft-com:vml" Requires="v">
                <p:oleObj spid="_x0000_s2092" name="Belge" r:id="rId3" imgW="5812370" imgH="1910371" progId="Word.Document.12">
                  <p:embed/>
                </p:oleObj>
              </mc:Choice>
              <mc:Fallback>
                <p:oleObj name="Belge" r:id="rId3" imgW="5812370" imgH="1910371" progId="Word.Document.12">
                  <p:embed/>
                  <p:pic>
                    <p:nvPicPr>
                      <p:cNvPr id="0" name=""/>
                      <p:cNvPicPr/>
                      <p:nvPr/>
                    </p:nvPicPr>
                    <p:blipFill>
                      <a:blip r:embed="rId4"/>
                      <a:stretch>
                        <a:fillRect/>
                      </a:stretch>
                    </p:blipFill>
                    <p:spPr>
                      <a:xfrm>
                        <a:off x="1475656" y="2636912"/>
                        <a:ext cx="5811837" cy="1909763"/>
                      </a:xfrm>
                      <a:prstGeom prst="rect">
                        <a:avLst/>
                      </a:prstGeom>
                    </p:spPr>
                  </p:pic>
                </p:oleObj>
              </mc:Fallback>
            </mc:AlternateContent>
          </a:graphicData>
        </a:graphic>
      </p:graphicFrame>
      <p:pic>
        <p:nvPicPr>
          <p:cNvPr id="5" name="Picture 2"/>
          <p:cNvPicPr>
            <a:picLocks noChangeAspect="1" noChangeArrowheads="1"/>
          </p:cNvPicPr>
          <p:nvPr/>
        </p:nvPicPr>
        <p:blipFill>
          <a:blip r:embed="rId5" cstate="print"/>
          <a:srcRect/>
          <a:stretch>
            <a:fillRect/>
          </a:stretch>
        </p:blipFill>
        <p:spPr bwMode="auto">
          <a:xfrm>
            <a:off x="7856750" y="0"/>
            <a:ext cx="1287250" cy="836712"/>
          </a:xfrm>
          <a:prstGeom prst="rect">
            <a:avLst/>
          </a:prstGeom>
          <a:noFill/>
          <a:ln w="9525">
            <a:noFill/>
            <a:miter lim="800000"/>
            <a:headEnd/>
            <a:tailEnd/>
          </a:ln>
        </p:spPr>
      </p:pic>
    </p:spTree>
    <p:extLst>
      <p:ext uri="{BB962C8B-B14F-4D97-AF65-F5344CB8AC3E}">
        <p14:creationId xmlns:p14="http://schemas.microsoft.com/office/powerpoint/2010/main" val="3122545894"/>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2097</TotalTime>
  <Words>1305</Words>
  <Application>Microsoft Macintosh PowerPoint</Application>
  <PresentationFormat>On-screen Show (4:3)</PresentationFormat>
  <Paragraphs>130</Paragraphs>
  <Slides>12</Slides>
  <Notes>8</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12</vt:i4>
      </vt:variant>
    </vt:vector>
  </HeadingPairs>
  <TitlesOfParts>
    <vt:vector size="14" baseType="lpstr">
      <vt:lpstr>Ofis Teması</vt:lpstr>
      <vt:lpstr>Belge</vt:lpstr>
      <vt:lpstr>Turkey’s priorities and views on the ECRAN       Climate Work Plan  Mehrali ECER Chief of Division</vt:lpstr>
      <vt:lpstr>MRV System in Turkey</vt:lpstr>
      <vt:lpstr>MRV System in Turkey</vt:lpstr>
      <vt:lpstr>PowerPoint Presentation</vt:lpstr>
      <vt:lpstr>General Challenges…</vt:lpstr>
      <vt:lpstr>Turkey is taking concrete steps through a number of projects to improve its systems for inventorying, monitoring, reporting, and verification of GHG emissions as well as for forecasting future emissions</vt:lpstr>
      <vt:lpstr>Turkey is taking concrete steps through a number of projects to improve     its systems for inventorying, monitoring, reporting, and verification of      GHG emissions as well as for forecasting future emissions</vt:lpstr>
      <vt:lpstr>Turkey has not made any decisions on the specific use and scope of market-based mechanisms to address GHG emissions. </vt:lpstr>
      <vt:lpstr>Turkey’s experience in the voluntary carbon markets </vt:lpstr>
      <vt:lpstr>PMR</vt:lpstr>
      <vt:lpstr>PMR</vt:lpstr>
      <vt:lpstr>THANK YOU FOR LISTENING</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Market readiness priority areas for PMR support</dc:title>
  <dc:creator>sule.ozkal</dc:creator>
  <cp:lastModifiedBy>iklim</cp:lastModifiedBy>
  <cp:revision>249</cp:revision>
  <dcterms:created xsi:type="dcterms:W3CDTF">2012-05-22T08:05:52Z</dcterms:created>
  <dcterms:modified xsi:type="dcterms:W3CDTF">2013-12-09T14:47:28Z</dcterms:modified>
</cp:coreProperties>
</file>