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4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0EDFC-E1AF-4CFE-A660-574BD0BC4398}" type="datetimeFigureOut">
              <a:rPr lang="en-US" smtClean="0"/>
              <a:t>12/9/2013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47610-6DB3-416D-B100-FDA3B4F1A0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769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47610-6DB3-416D-B100-FDA3B4F1A0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70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3200399"/>
          </a:xfrm>
        </p:spPr>
        <p:txBody>
          <a:bodyPr/>
          <a:lstStyle/>
          <a:p>
            <a:r>
              <a:rPr lang="en-US" sz="4000" dirty="0" smtClean="0"/>
              <a:t>ECRAN Climate Work Plan </a:t>
            </a:r>
            <a:r>
              <a:rPr lang="en-US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Priorities and views of the Republic </a:t>
            </a:r>
            <a:r>
              <a:rPr lang="en-US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Serbia 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2057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Danijela Bozanic</a:t>
            </a:r>
          </a:p>
          <a:p>
            <a:r>
              <a:rPr lang="en-US" dirty="0" smtClean="0"/>
              <a:t>National ECRAN Climate Coordinator  </a:t>
            </a:r>
          </a:p>
          <a:p>
            <a:r>
              <a:rPr lang="en-US" dirty="0" smtClean="0"/>
              <a:t>Division for climate change in environment </a:t>
            </a:r>
          </a:p>
          <a:p>
            <a:r>
              <a:rPr lang="en-US" dirty="0" smtClean="0"/>
              <a:t>Ministry of energy, development and environmental protection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257800"/>
            <a:ext cx="9620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728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Unclear: 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- National </a:t>
            </a:r>
            <a:r>
              <a:rPr lang="en-GB" dirty="0"/>
              <a:t>Advisory </a:t>
            </a:r>
            <a:r>
              <a:rPr lang="en-GB" dirty="0" smtClean="0"/>
              <a:t>Boards</a:t>
            </a:r>
          </a:p>
          <a:p>
            <a:pPr marL="0" indent="0">
              <a:buNone/>
            </a:pPr>
            <a:r>
              <a:rPr lang="en-GB" dirty="0" smtClean="0"/>
              <a:t>	- National </a:t>
            </a:r>
            <a:r>
              <a:rPr lang="en-GB" dirty="0"/>
              <a:t>ECRAN Climate </a:t>
            </a:r>
            <a:r>
              <a:rPr lang="en-GB" dirty="0" smtClean="0"/>
              <a:t>Coordinators - 		  Climate focal points 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Beneficiary</a:t>
            </a:r>
            <a:r>
              <a:rPr lang="en-GB" dirty="0"/>
              <a:t> </a:t>
            </a:r>
            <a:r>
              <a:rPr lang="en-GB" dirty="0" smtClean="0"/>
              <a:t>– different for WGs 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Coordinators for WGs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651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123"/>
            <a:ext cx="8229600" cy="1600200"/>
          </a:xfrm>
        </p:spPr>
        <p:txBody>
          <a:bodyPr/>
          <a:lstStyle/>
          <a:p>
            <a:r>
              <a:rPr lang="en-US" dirty="0" smtClean="0"/>
              <a:t>Experience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IPA 2012: </a:t>
            </a:r>
            <a:r>
              <a:rPr lang="en-GB" dirty="0"/>
              <a:t>“Creation of a monitoring, reporting and verification system for the successful implementation of the EU Emissions Trading System”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IPA ?: “Development of climate change strategy with action plan”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IPA 2013</a:t>
            </a:r>
            <a:r>
              <a:rPr lang="en-GB" dirty="0" smtClean="0"/>
              <a:t>:”</a:t>
            </a:r>
            <a:r>
              <a:rPr lang="en-US" dirty="0"/>
              <a:t>Establishment of a mechanism for monitoring, reporting, reviewing </a:t>
            </a:r>
            <a:r>
              <a:rPr lang="en-US" dirty="0" smtClean="0"/>
              <a:t>and                </a:t>
            </a:r>
            <a:r>
              <a:rPr lang="en-US" dirty="0"/>
              <a:t>verifying GHG emissions and other information relevant to climate change</a:t>
            </a:r>
            <a:r>
              <a:rPr lang="en-GB" dirty="0"/>
              <a:t>” </a:t>
            </a:r>
            <a:endParaRPr lang="en-US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149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i="1" dirty="0"/>
              <a:t>Task 1.1:</a:t>
            </a:r>
            <a:r>
              <a:rPr lang="en-US" i="1" dirty="0"/>
              <a:t> Capacity building on modeling, scenario development </a:t>
            </a:r>
            <a:endParaRPr lang="en-US" dirty="0"/>
          </a:p>
          <a:p>
            <a:pPr lvl="0"/>
            <a:r>
              <a:rPr lang="en-US" b="1" i="1" dirty="0"/>
              <a:t>Task 1</a:t>
            </a:r>
            <a:r>
              <a:rPr lang="en-GB" b="1" i="1" dirty="0"/>
              <a:t>.2: </a:t>
            </a:r>
            <a:r>
              <a:rPr lang="en-GB" i="1" dirty="0"/>
              <a:t>Capacity building on selected climate </a:t>
            </a:r>
            <a:r>
              <a:rPr lang="en-GB" i="1" dirty="0" err="1"/>
              <a:t>acquis</a:t>
            </a:r>
            <a:endParaRPr lang="en-US" dirty="0"/>
          </a:p>
          <a:p>
            <a:pPr lvl="0"/>
            <a:r>
              <a:rPr lang="en-US" b="1" i="1" dirty="0"/>
              <a:t>Task 1</a:t>
            </a:r>
            <a:r>
              <a:rPr lang="en-GB" b="1" i="1" dirty="0"/>
              <a:t>.3:</a:t>
            </a:r>
            <a:r>
              <a:rPr lang="en-GB" i="1" dirty="0"/>
              <a:t> National High level seminars</a:t>
            </a:r>
            <a:endParaRPr lang="en-US" dirty="0"/>
          </a:p>
          <a:p>
            <a:pPr lvl="0"/>
            <a:r>
              <a:rPr lang="en-US" b="1" i="1" dirty="0"/>
              <a:t>Task 1</a:t>
            </a:r>
            <a:r>
              <a:rPr lang="en-GB" b="1" i="1" dirty="0"/>
              <a:t>.4</a:t>
            </a:r>
            <a:r>
              <a:rPr lang="en-GB" i="1" dirty="0"/>
              <a:t>: Practical hands on assistance on low-carbon policy and legislative development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KEY WORD: </a:t>
            </a:r>
            <a:r>
              <a:rPr lang="en-US" i="1" dirty="0"/>
              <a:t>Capacity </a:t>
            </a:r>
            <a:r>
              <a:rPr lang="en-US" i="1" dirty="0" smtClean="0"/>
              <a:t>building in </a:t>
            </a:r>
            <a:r>
              <a:rPr lang="en-US" i="1" dirty="0" err="1" smtClean="0"/>
              <a:t>general&amp;political</a:t>
            </a:r>
            <a:r>
              <a:rPr lang="en-US" i="1" dirty="0" smtClean="0"/>
              <a:t> redness  </a:t>
            </a:r>
          </a:p>
          <a:p>
            <a:r>
              <a:rPr lang="en-US" i="1" dirty="0" smtClean="0"/>
              <a:t>IMPORTANCE: Data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91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Sub-Task 1.1 - 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r>
              <a:rPr lang="en-US" dirty="0" smtClean="0"/>
              <a:t>TNA: legal framework for collection of data </a:t>
            </a:r>
          </a:p>
          <a:p>
            <a:pPr marL="0" indent="0">
              <a:buNone/>
            </a:pPr>
            <a:endParaRPr lang="en-US" dirty="0" smtClean="0"/>
          </a:p>
          <a:p>
            <a:pPr lvl="0"/>
            <a:r>
              <a:rPr lang="en-GB" dirty="0" smtClean="0"/>
              <a:t>Methods: </a:t>
            </a:r>
          </a:p>
          <a:p>
            <a:pPr marL="0" lvl="0" indent="0">
              <a:buNone/>
            </a:pPr>
            <a:r>
              <a:rPr lang="en-GB" dirty="0"/>
              <a:t>	</a:t>
            </a:r>
            <a:r>
              <a:rPr lang="en-GB" dirty="0" smtClean="0"/>
              <a:t>- hands-on-training </a:t>
            </a:r>
            <a:r>
              <a:rPr lang="en-GB" dirty="0"/>
              <a:t>on modelling and filling  relevant sections of the National Communications and Biennial </a:t>
            </a:r>
            <a:r>
              <a:rPr lang="en-GB" dirty="0" smtClean="0"/>
              <a:t>Reports – the FBUR  end 2014 </a:t>
            </a:r>
            <a:endParaRPr lang="en-US" dirty="0"/>
          </a:p>
          <a:p>
            <a:pPr lvl="0"/>
            <a:r>
              <a:rPr lang="en-GB" dirty="0" smtClean="0"/>
              <a:t>Developing </a:t>
            </a:r>
            <a:r>
              <a:rPr lang="en-GB" dirty="0"/>
              <a:t>IPA projects on national </a:t>
            </a:r>
            <a:r>
              <a:rPr lang="en-GB" dirty="0" smtClean="0"/>
              <a:t>strategies – prepared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38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Sub-Task 1.1 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GB" dirty="0" smtClean="0"/>
              <a:t>Important</a:t>
            </a:r>
            <a:r>
              <a:rPr lang="en-GB" dirty="0" smtClean="0"/>
              <a:t>:  Models </a:t>
            </a:r>
            <a:r>
              <a:rPr lang="en-GB" dirty="0"/>
              <a:t>applied in the EU for climate, energy and transport policy </a:t>
            </a:r>
            <a:r>
              <a:rPr lang="en-GB" dirty="0" smtClean="0"/>
              <a:t>development</a:t>
            </a:r>
          </a:p>
          <a:p>
            <a:endParaRPr lang="en-GB" dirty="0"/>
          </a:p>
          <a:p>
            <a:r>
              <a:rPr lang="en-GB" dirty="0" smtClean="0"/>
              <a:t>Training </a:t>
            </a:r>
            <a:r>
              <a:rPr lang="en-GB" dirty="0"/>
              <a:t>4: On meeting the challenges for 2020, 2030 and </a:t>
            </a:r>
            <a:r>
              <a:rPr lang="en-GB" dirty="0" smtClean="0"/>
              <a:t>2050 - </a:t>
            </a:r>
            <a:r>
              <a:rPr lang="en-GB" dirty="0"/>
              <a:t>March </a:t>
            </a:r>
            <a:r>
              <a:rPr lang="en-GB" dirty="0" smtClean="0"/>
              <a:t>2015 and Warsaw </a:t>
            </a:r>
            <a:r>
              <a:rPr lang="en-GB" dirty="0" smtClean="0"/>
              <a:t>decision?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861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Sub-Task 1</a:t>
            </a:r>
            <a:r>
              <a:rPr lang="en-GB" dirty="0" smtClean="0">
                <a:effectLst/>
              </a:rPr>
              <a:t>.2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534400" cy="4525963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AMONG THE MOST IMPORTANT </a:t>
            </a:r>
          </a:p>
          <a:p>
            <a:pPr marL="0" indent="0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/>
              <a:t>Sub-Task 1.2 </a:t>
            </a:r>
            <a:r>
              <a:rPr lang="en-US" dirty="0" smtClean="0"/>
              <a:t>– A – as crucial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change of proposed order?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Sub-task </a:t>
            </a:r>
            <a:r>
              <a:rPr lang="en-US" dirty="0" smtClean="0"/>
              <a:t>1.4 - </a:t>
            </a:r>
            <a:r>
              <a:rPr lang="en-GB" dirty="0"/>
              <a:t>monitoring of cars and vans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41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OF THE MOST IMPORTANT </a:t>
            </a:r>
          </a:p>
          <a:p>
            <a:pPr marL="0" indent="0">
              <a:buNone/>
            </a:pP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/>
              <a:t>Attention on legal and institutional organization needed for collection of appropriate data</a:t>
            </a:r>
          </a:p>
          <a:p>
            <a:endParaRPr lang="en-US" dirty="0" smtClean="0"/>
          </a:p>
          <a:p>
            <a:r>
              <a:rPr lang="en-GB" dirty="0"/>
              <a:t>Sub-</a:t>
            </a:r>
            <a:r>
              <a:rPr lang="en-US" dirty="0"/>
              <a:t>Task 2.3 B: Regional training on various aspects of the MMR </a:t>
            </a:r>
            <a:r>
              <a:rPr lang="en-US" dirty="0" smtClean="0"/>
              <a:t>– merged with WG 1:</a:t>
            </a:r>
            <a:r>
              <a:rPr lang="en-GB" dirty="0"/>
              <a:t> Climate policy development and building climate </a:t>
            </a:r>
            <a:r>
              <a:rPr lang="en-GB" dirty="0" smtClean="0"/>
              <a:t>awareness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92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763000" cy="4525963"/>
          </a:xfrm>
        </p:spPr>
        <p:txBody>
          <a:bodyPr/>
          <a:lstStyle/>
          <a:p>
            <a:r>
              <a:rPr lang="en-GB" dirty="0" smtClean="0"/>
              <a:t>CB of </a:t>
            </a:r>
            <a:r>
              <a:rPr lang="en-GB" dirty="0"/>
              <a:t>operators of installations and aircraft operators and potential </a:t>
            </a:r>
            <a:r>
              <a:rPr lang="en-GB" dirty="0" smtClean="0"/>
              <a:t>verifiers –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ensure sustainability </a:t>
            </a:r>
            <a:r>
              <a:rPr lang="en-GB" dirty="0" smtClean="0"/>
              <a:t>of Twining IPA 2012 and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 of ETS </a:t>
            </a:r>
          </a:p>
          <a:p>
            <a:pPr marL="0" indent="0">
              <a:buNone/>
            </a:pPr>
            <a:endParaRPr lang="en-GB" sz="1800" b="1" u="sng" dirty="0"/>
          </a:p>
          <a:p>
            <a:r>
              <a:rPr lang="en-GB" dirty="0" smtClean="0"/>
              <a:t>Competent </a:t>
            </a:r>
            <a:r>
              <a:rPr lang="en-GB" dirty="0"/>
              <a:t>authorities </a:t>
            </a:r>
            <a:r>
              <a:rPr lang="en-GB" dirty="0" smtClean="0"/>
              <a:t>– still don’t exist in the most of the countries </a:t>
            </a:r>
          </a:p>
          <a:p>
            <a:pPr marL="0" indent="0">
              <a:buNone/>
            </a:pPr>
            <a:endParaRPr lang="en-GB" sz="1800" dirty="0" smtClean="0"/>
          </a:p>
          <a:p>
            <a:r>
              <a:rPr lang="en-US" dirty="0" smtClean="0"/>
              <a:t>Serbian lessons learned from </a:t>
            </a:r>
            <a:r>
              <a:rPr lang="en-GB" dirty="0"/>
              <a:t>EU-funded Twinning </a:t>
            </a:r>
            <a:r>
              <a:rPr lang="en-GB" dirty="0" smtClean="0"/>
              <a:t>Project: </a:t>
            </a:r>
            <a:r>
              <a:rPr lang="en-GB" dirty="0"/>
              <a:t>“Creation of a monitoring, reporting and verification system for the successful implementation of the EU Emissions Trading System”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267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WG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US" dirty="0" smtClean="0"/>
              <a:t>ALMOST THE PRIORITY – condition for SD, but mitigation planning as well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dirty="0" smtClean="0"/>
              <a:t>European </a:t>
            </a:r>
            <a:r>
              <a:rPr lang="en-US" dirty="0"/>
              <a:t>climate adaptation platform (Climate-ADAPT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dirty="0" smtClean="0"/>
              <a:t>Reference to MMR?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45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/>
          <a:lstStyle/>
          <a:p>
            <a:r>
              <a:rPr lang="en-US" sz="4800" dirty="0" smtClean="0"/>
              <a:t>In general 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 smtClean="0"/>
              <a:t>Well structured </a:t>
            </a:r>
          </a:p>
          <a:p>
            <a:r>
              <a:rPr lang="en-US" sz="3600" dirty="0" smtClean="0"/>
              <a:t>Covers the most important issues </a:t>
            </a:r>
          </a:p>
          <a:p>
            <a:r>
              <a:rPr lang="en-US" sz="3600" dirty="0" smtClean="0"/>
              <a:t>Basis for improvement of capacities, but activities also</a:t>
            </a:r>
          </a:p>
          <a:p>
            <a:pPr marL="0" indent="0">
              <a:buNone/>
            </a:pPr>
            <a:endParaRPr lang="en-US" sz="1700" dirty="0"/>
          </a:p>
          <a:p>
            <a:r>
              <a:rPr lang="en-US" sz="3200" dirty="0" smtClean="0"/>
              <a:t>Benefit: </a:t>
            </a:r>
          </a:p>
          <a:p>
            <a:pPr lvl="1">
              <a:buFontTx/>
              <a:buChar char="-"/>
            </a:pPr>
            <a:r>
              <a:rPr lang="en-US" sz="3200" dirty="0" smtClean="0"/>
              <a:t>RENA </a:t>
            </a:r>
          </a:p>
          <a:p>
            <a:pPr lvl="1">
              <a:buFontTx/>
              <a:buChar char="-"/>
            </a:pPr>
            <a:r>
              <a:rPr lang="en-US" sz="3200" dirty="0" smtClean="0"/>
              <a:t>TAIEX  </a:t>
            </a:r>
          </a:p>
          <a:p>
            <a:pPr marL="0" indent="0">
              <a:buNone/>
            </a:pPr>
            <a:endParaRPr lang="en-US" sz="1700" dirty="0" smtClean="0"/>
          </a:p>
          <a:p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 ECRAN</a:t>
            </a:r>
            <a:endParaRPr lang="en-US" sz="3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7697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89</TotalTime>
  <Words>380</Words>
  <Application>Microsoft Office PowerPoint</Application>
  <PresentationFormat>On-screen Show (4:3)</PresentationFormat>
  <Paragraphs>73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Executive</vt:lpstr>
      <vt:lpstr>ECRAN Climate Work Plan Priorities and views of the Republic of Serbia </vt:lpstr>
      <vt:lpstr>WG 1 </vt:lpstr>
      <vt:lpstr>Sub-Task 1.1 - A:</vt:lpstr>
      <vt:lpstr>Sub-Task 1.1  B</vt:lpstr>
      <vt:lpstr>Sub-Task 1.2</vt:lpstr>
      <vt:lpstr>WG 2 </vt:lpstr>
      <vt:lpstr>WG 3 </vt:lpstr>
      <vt:lpstr>WG 4</vt:lpstr>
      <vt:lpstr>In general </vt:lpstr>
      <vt:lpstr>Qs</vt:lpstr>
      <vt:lpstr>Experience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ECRAN Climate Work Plan Priorities and views of the Republic of Serbia </dc:title>
  <dc:creator>user3</dc:creator>
  <cp:lastModifiedBy>user3</cp:lastModifiedBy>
  <cp:revision>12</cp:revision>
  <dcterms:created xsi:type="dcterms:W3CDTF">2006-08-16T00:00:00Z</dcterms:created>
  <dcterms:modified xsi:type="dcterms:W3CDTF">2013-12-09T12:20:34Z</dcterms:modified>
</cp:coreProperties>
</file>