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76" r:id="rId3"/>
    <p:sldId id="477" r:id="rId4"/>
    <p:sldId id="478" r:id="rId5"/>
    <p:sldId id="479" r:id="rId6"/>
    <p:sldId id="480" r:id="rId7"/>
    <p:sldId id="474" r:id="rId8"/>
    <p:sldId id="483" r:id="rId9"/>
    <p:sldId id="482" r:id="rId10"/>
  </p:sldIdLst>
  <p:sldSz cx="9144000" cy="6858000" type="screen4x3"/>
  <p:notesSz cx="7099300" cy="10234613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72" autoAdjust="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039" y="260350"/>
            <a:ext cx="2221234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CB9D59-DE55-4E21-9652-D5BB5AA6A36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4203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D4A07-D57D-4130-8136-B54C912A5471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9868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27FA4-51F1-46E3-8172-F466E57CDAE8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27472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31F95-D34C-400E-B9CB-79D3A2C2465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0154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8744" y="188913"/>
            <a:ext cx="222122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4242B5-E523-4833-B923-61540FF7A4DA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4587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712F3-ED81-4CE3-8956-2A72CB3F462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7246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1C162-5267-4D9D-B69B-551208066D30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57333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910DB-76A3-4FC8-96D3-817596A8265B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3551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C3853-2055-4555-A046-E6AE54310C9C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01773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B0DFC-5586-44B7-9BBF-B3A0D33D2F7F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0833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749B5-5708-4F3E-8AE7-ABBDD19267D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48016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BACF7-F649-4CE2-89A3-B12118FB5E29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5425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D515398-1145-497A-BD52-E588082D21B6}" type="slidenum">
              <a:rPr lang="nl-NL" altLang="nl-NL"/>
              <a:pPr>
                <a:defRPr/>
              </a:pPr>
              <a:t>‹#›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052513"/>
            <a:ext cx="7772400" cy="1470025"/>
          </a:xfrm>
        </p:spPr>
        <p:txBody>
          <a:bodyPr/>
          <a:lstStyle/>
          <a:p>
            <a:pPr eaLnBrk="1" hangingPunct="1"/>
            <a:r>
              <a:rPr lang="nl-NL" altLang="nl-NL" sz="4000" dirty="0" smtClean="0">
                <a:ea typeface="ＭＳ Ｐゴシック" panose="020B0600070205080204" pitchFamily="34" charset="-128"/>
              </a:rPr>
              <a:t/>
            </a:r>
            <a:br>
              <a:rPr lang="nl-NL" altLang="nl-NL" sz="4000" dirty="0" smtClean="0">
                <a:ea typeface="ＭＳ Ｐゴシック" panose="020B0600070205080204" pitchFamily="34" charset="-128"/>
              </a:rPr>
            </a:br>
            <a:r>
              <a:rPr lang="nl-NL" altLang="nl-NL" sz="4000" dirty="0" smtClean="0">
                <a:ea typeface="ＭＳ Ｐゴシック" panose="020B0600070205080204" pitchFamily="34" charset="-128"/>
              </a:rPr>
              <a:t/>
            </a:r>
            <a:br>
              <a:rPr lang="nl-NL" altLang="nl-NL" sz="4000" dirty="0" smtClean="0">
                <a:ea typeface="ＭＳ Ｐゴシック" panose="020B0600070205080204" pitchFamily="34" charset="-128"/>
              </a:rPr>
            </a:br>
            <a:r>
              <a:rPr lang="nl-NL" altLang="nl-NL" sz="4000" dirty="0" smtClean="0">
                <a:ea typeface="ＭＳ Ｐゴシック" panose="020B0600070205080204" pitchFamily="34" charset="-128"/>
              </a:rPr>
              <a:t/>
            </a:r>
            <a:br>
              <a:rPr lang="nl-NL" altLang="nl-NL" sz="4000" dirty="0" smtClean="0">
                <a:ea typeface="ＭＳ Ｐゴシック" panose="020B0600070205080204" pitchFamily="34" charset="-128"/>
              </a:rPr>
            </a:br>
            <a:r>
              <a:rPr lang="nl-NL" altLang="nl-NL" sz="4000" dirty="0" smtClean="0">
                <a:ea typeface="ＭＳ Ｐゴシック" panose="020B0600070205080204" pitchFamily="34" charset="-128"/>
              </a:rPr>
              <a:t/>
            </a:r>
            <a:br>
              <a:rPr lang="nl-NL" altLang="nl-NL" sz="4000" dirty="0" smtClean="0">
                <a:ea typeface="ＭＳ Ｐゴシック" panose="020B0600070205080204" pitchFamily="34" charset="-128"/>
              </a:rPr>
            </a:br>
            <a:endParaRPr lang="nl-NL" altLang="nl-NL" sz="4000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4100" name="Picture 1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940425"/>
            <a:ext cx="1000125" cy="6000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6011863"/>
            <a:ext cx="1162050" cy="601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57150" y="-8937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57150" y="-8937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sz="1800"/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57150" y="-293688"/>
            <a:ext cx="2270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>
                <a:cs typeface="Times New Roman" panose="02020603050405020304" pitchFamily="18" charset="0"/>
              </a:rPr>
              <a:t> </a:t>
            </a:r>
            <a:endParaRPr lang="en-GB" sz="1800"/>
          </a:p>
        </p:txBody>
      </p:sp>
      <p:sp>
        <p:nvSpPr>
          <p:cNvPr id="4105" name="Rectangle 11"/>
          <p:cNvSpPr>
            <a:spLocks noChangeArrowheads="1"/>
          </p:cNvSpPr>
          <p:nvPr/>
        </p:nvSpPr>
        <p:spPr bwMode="auto">
          <a:xfrm>
            <a:off x="6484938" y="6165850"/>
            <a:ext cx="257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Project implemented by Human Dynamics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Consortium</a:t>
            </a:r>
            <a:endParaRPr lang="en-GB" sz="1000"/>
          </a:p>
        </p:txBody>
      </p:sp>
      <p:sp>
        <p:nvSpPr>
          <p:cNvPr id="4106" name="Rectangle 12"/>
          <p:cNvSpPr>
            <a:spLocks noChangeArrowheads="1"/>
          </p:cNvSpPr>
          <p:nvPr/>
        </p:nvSpPr>
        <p:spPr bwMode="auto">
          <a:xfrm>
            <a:off x="1476375" y="6299200"/>
            <a:ext cx="27574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 This Project is funded by the European Union</a:t>
            </a:r>
            <a:endParaRPr lang="en-GB" sz="100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kern="0" dirty="0" smtClean="0"/>
              <a:t>Workshop on regional capacity for developing low emission strategies and modelling</a:t>
            </a:r>
            <a:endParaRPr lang="en-GB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smtClean="0">
                <a:solidFill>
                  <a:schemeClr val="accent6">
                    <a:lumMod val="75000"/>
                  </a:schemeClr>
                </a:solidFill>
              </a:rPr>
              <a:t>Why strategies? 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sz="2800" dirty="0" smtClean="0"/>
              <a:t>2050 decarbonisation goal of the EU – convergence to all</a:t>
            </a:r>
          </a:p>
          <a:p>
            <a:r>
              <a:rPr lang="hu-HU" sz="2800" dirty="0" smtClean="0"/>
              <a:t>2015 Global Agreement – „applicable to all” </a:t>
            </a:r>
          </a:p>
          <a:p>
            <a:r>
              <a:rPr lang="hu-HU" sz="2800" dirty="0" smtClean="0"/>
              <a:t>2030 milestone on decarbonisation pathway</a:t>
            </a:r>
          </a:p>
          <a:p>
            <a:r>
              <a:rPr lang="hu-HU" sz="2800" dirty="0" smtClean="0"/>
              <a:t>Economic rationality </a:t>
            </a:r>
          </a:p>
          <a:p>
            <a:pPr lvl="1"/>
            <a:r>
              <a:rPr lang="hu-HU" sz="2400" dirty="0"/>
              <a:t>P</a:t>
            </a:r>
            <a:r>
              <a:rPr lang="hu-HU" sz="2400" dirty="0" smtClean="0"/>
              <a:t>lanned action costs less than ad hoc or delayed</a:t>
            </a:r>
          </a:p>
          <a:p>
            <a:pPr lvl="1"/>
            <a:r>
              <a:rPr lang="hu-HU" sz="2400" dirty="0" smtClean="0"/>
              <a:t>Avoiding the lock-in problem</a:t>
            </a:r>
          </a:p>
          <a:p>
            <a:pPr lvl="1"/>
            <a:r>
              <a:rPr lang="hu-HU" sz="2400" dirty="0" smtClean="0"/>
              <a:t>Decarbonisation is a big challenge – needed to be phased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703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solidFill>
                  <a:schemeClr val="accent6">
                    <a:lumMod val="75000"/>
                  </a:schemeClr>
                </a:solidFill>
              </a:rPr>
              <a:t>W</a:t>
            </a:r>
            <a:r>
              <a:rPr lang="hu-HU" b="1" dirty="0" smtClean="0">
                <a:solidFill>
                  <a:schemeClr val="accent6">
                    <a:lumMod val="75000"/>
                  </a:schemeClr>
                </a:solidFill>
              </a:rPr>
              <a:t>hy modelling?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sz="2800" dirty="0" smtClean="0"/>
              <a:t>2050 pathways needed to be planned – phased changes in the economy – cost efficiency, carbon efficiency, cost and price impacts</a:t>
            </a:r>
          </a:p>
          <a:p>
            <a:r>
              <a:rPr lang="hu-HU" sz="2800" dirty="0" smtClean="0"/>
              <a:t>2030 milestone – where two approaches has to meet</a:t>
            </a:r>
          </a:p>
          <a:p>
            <a:r>
              <a:rPr lang="hu-HU" sz="2800" dirty="0" smtClean="0"/>
              <a:t>Policy option/emission scenario modelling for short and medium term</a:t>
            </a:r>
          </a:p>
          <a:p>
            <a:pPr lvl="1"/>
            <a:r>
              <a:rPr lang="hu-HU" sz="2400" dirty="0" smtClean="0"/>
              <a:t>Domestic needs</a:t>
            </a:r>
          </a:p>
          <a:p>
            <a:pPr lvl="1"/>
            <a:r>
              <a:rPr lang="hu-HU" sz="2400" dirty="0" smtClean="0"/>
              <a:t>UNFCCC requirements – Annex I country requirements are more stringent than non-Annex I</a:t>
            </a:r>
          </a:p>
          <a:p>
            <a:pPr lvl="1"/>
            <a:r>
              <a:rPr lang="hu-HU" sz="2400" dirty="0" smtClean="0"/>
              <a:t>EU </a:t>
            </a:r>
            <a:r>
              <a:rPr lang="en-GB" sz="2400" dirty="0"/>
              <a:t>Monitoring Mechanism </a:t>
            </a:r>
            <a:r>
              <a:rPr lang="en-GB" sz="2400" dirty="0" smtClean="0"/>
              <a:t>Regulation</a:t>
            </a:r>
            <a:r>
              <a:rPr lang="hu-HU" sz="2400" dirty="0" smtClean="0"/>
              <a:t> – projections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4152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smtClean="0">
                <a:solidFill>
                  <a:schemeClr val="accent6">
                    <a:lumMod val="75000"/>
                  </a:schemeClr>
                </a:solidFill>
              </a:rPr>
              <a:t>Aim of the workshop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u-HU" dirty="0" smtClean="0"/>
              <a:t>P</a:t>
            </a:r>
            <a:r>
              <a:rPr lang="en-GB" dirty="0" err="1" smtClean="0"/>
              <a:t>romote</a:t>
            </a:r>
            <a:r>
              <a:rPr lang="en-GB" dirty="0" smtClean="0"/>
              <a:t> </a:t>
            </a:r>
            <a:r>
              <a:rPr lang="en-GB" dirty="0"/>
              <a:t>and establish an enabling environment for further development of national climate policies converging with EU climate </a:t>
            </a:r>
            <a:r>
              <a:rPr lang="en-GB" i="1" dirty="0" err="1" smtClean="0"/>
              <a:t>acquis</a:t>
            </a:r>
            <a:r>
              <a:rPr lang="hu-HU" i="1" dirty="0" smtClean="0"/>
              <a:t> (and help with reporting to UNFCCC)</a:t>
            </a:r>
          </a:p>
          <a:p>
            <a:pPr marL="0" indent="0">
              <a:buNone/>
            </a:pPr>
            <a:endParaRPr lang="hu-HU" i="1" dirty="0" smtClean="0"/>
          </a:p>
          <a:p>
            <a:pPr lvl="1"/>
            <a:r>
              <a:rPr lang="hu-HU" i="1" dirty="0" smtClean="0"/>
              <a:t>How EU scale modelling is done for EU policy development?</a:t>
            </a:r>
          </a:p>
          <a:p>
            <a:pPr marL="342900" lvl="1" indent="0">
              <a:buNone/>
            </a:pPr>
            <a:endParaRPr lang="hu-HU" i="1" dirty="0" smtClean="0"/>
          </a:p>
          <a:p>
            <a:pPr lvl="1"/>
            <a:r>
              <a:rPr lang="hu-HU" i="1" dirty="0" smtClean="0"/>
              <a:t>How country level modelling is done – experiences of EU Member States and ECRAN beneficiaries?</a:t>
            </a:r>
          </a:p>
          <a:p>
            <a:pPr lvl="1"/>
            <a:endParaRPr lang="hu-HU" i="1" dirty="0"/>
          </a:p>
          <a:p>
            <a:pPr lvl="1"/>
            <a:r>
              <a:rPr lang="hu-HU" i="1" dirty="0" smtClean="0"/>
              <a:t>How can capacity increase implemented for the benefit of public administration?</a:t>
            </a:r>
          </a:p>
          <a:p>
            <a:pPr marL="3429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64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smtClean="0">
                <a:solidFill>
                  <a:schemeClr val="accent6">
                    <a:lumMod val="75000"/>
                  </a:schemeClr>
                </a:solidFill>
              </a:rPr>
              <a:t>Focus: EU level policy modelling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Participants </a:t>
            </a:r>
            <a:r>
              <a:rPr lang="en-US" dirty="0"/>
              <a:t>get an insight of the EU Energy, Transport and GHG Emission Trends until 2050</a:t>
            </a:r>
            <a:endParaRPr lang="en-GB" dirty="0"/>
          </a:p>
          <a:p>
            <a:pPr lvl="0"/>
            <a:r>
              <a:rPr lang="en-US" dirty="0" smtClean="0"/>
              <a:t>Participants familiarize themselves with the EU 2030 framework for climate and energy policies   and the supporting role of modeling</a:t>
            </a:r>
            <a:endParaRPr lang="hu-HU" dirty="0" smtClean="0"/>
          </a:p>
          <a:p>
            <a:pPr lvl="0"/>
            <a:r>
              <a:rPr lang="hu-HU" dirty="0" smtClean="0"/>
              <a:t>Modelling behind the EU climate and energy package (20-20-20)</a:t>
            </a:r>
            <a:endParaRPr lang="en-GB" dirty="0" smtClean="0"/>
          </a:p>
          <a:p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21293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000" b="1" dirty="0" smtClean="0">
                <a:solidFill>
                  <a:schemeClr val="accent6">
                    <a:lumMod val="75000"/>
                  </a:schemeClr>
                </a:solidFill>
              </a:rPr>
              <a:t>Focus: experiences on country level</a:t>
            </a:r>
            <a:endParaRPr lang="en-GB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An introduction to modeling for climate </a:t>
            </a:r>
            <a:r>
              <a:rPr lang="en-US" dirty="0" smtClean="0"/>
              <a:t>policy</a:t>
            </a:r>
            <a:r>
              <a:rPr lang="hu-HU" dirty="0" smtClean="0"/>
              <a:t> </a:t>
            </a:r>
            <a:r>
              <a:rPr lang="en-US" dirty="0" smtClean="0"/>
              <a:t>on </a:t>
            </a:r>
            <a:r>
              <a:rPr lang="en-US" dirty="0"/>
              <a:t>country level </a:t>
            </a:r>
            <a:endParaRPr lang="hu-HU" dirty="0" smtClean="0"/>
          </a:p>
          <a:p>
            <a:pPr lvl="0"/>
            <a:r>
              <a:rPr lang="hu-HU" dirty="0" smtClean="0"/>
              <a:t>M</a:t>
            </a:r>
            <a:r>
              <a:rPr lang="en-US" dirty="0" err="1" smtClean="0"/>
              <a:t>itigation</a:t>
            </a:r>
            <a:r>
              <a:rPr lang="en-US" dirty="0" smtClean="0"/>
              <a:t> </a:t>
            </a:r>
            <a:r>
              <a:rPr lang="en-US" dirty="0"/>
              <a:t>Scenario development and modeling in selected Member States </a:t>
            </a:r>
            <a:r>
              <a:rPr lang="hu-HU" dirty="0" smtClean="0"/>
              <a:t>– lessons learned</a:t>
            </a:r>
            <a:endParaRPr lang="en-GB" dirty="0"/>
          </a:p>
          <a:p>
            <a:pPr lvl="0"/>
            <a:r>
              <a:rPr lang="hu-HU" dirty="0" smtClean="0"/>
              <a:t>A</a:t>
            </a:r>
            <a:r>
              <a:rPr lang="en-US" dirty="0" smtClean="0"/>
              <a:t>n </a:t>
            </a:r>
            <a:r>
              <a:rPr lang="en-US" dirty="0"/>
              <a:t>initial assessment of the mitigation scenario modelling capacities in the ECRAN </a:t>
            </a:r>
            <a:r>
              <a:rPr lang="en-US" dirty="0" smtClean="0"/>
              <a:t>beneficiaries</a:t>
            </a:r>
            <a:endParaRPr lang="hu-HU" dirty="0" smtClean="0"/>
          </a:p>
          <a:p>
            <a:pPr lvl="0"/>
            <a:r>
              <a:rPr lang="hu-HU" dirty="0" smtClean="0"/>
              <a:t>Stocktake of the work</a:t>
            </a:r>
            <a:r>
              <a:rPr lang="en-US" dirty="0" smtClean="0"/>
              <a:t> </a:t>
            </a:r>
            <a:r>
              <a:rPr lang="en-US" dirty="0"/>
              <a:t>done so far in the region, the models used and main assumptions and drivers of the </a:t>
            </a:r>
            <a:r>
              <a:rPr lang="en-US" dirty="0" smtClean="0"/>
              <a:t>scenarios</a:t>
            </a:r>
            <a:endParaRPr lang="hu-HU" dirty="0" smtClean="0"/>
          </a:p>
          <a:p>
            <a:r>
              <a:rPr lang="hu-HU" dirty="0" smtClean="0"/>
              <a:t>Capacity needs – how to make modelling capacity increase work for the public administration, </a:t>
            </a:r>
            <a:r>
              <a:rPr lang="en-US" dirty="0" smtClean="0"/>
              <a:t>choices for public administration </a:t>
            </a:r>
            <a:endParaRPr lang="en-GB" dirty="0" smtClean="0"/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6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hu-HU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Further steps</a:t>
            </a:r>
            <a:endParaRPr lang="nl-NL" b="1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Regional </a:t>
            </a:r>
            <a:r>
              <a:rPr lang="en-US" sz="2400" dirty="0"/>
              <a:t>assessment of capacities for modeling and scenario work including stakeholders </a:t>
            </a:r>
            <a:r>
              <a:rPr lang="en-US" sz="2400" dirty="0" smtClean="0"/>
              <a:t>assessment</a:t>
            </a:r>
            <a:endParaRPr lang="hu-HU" sz="2400" dirty="0" smtClean="0"/>
          </a:p>
          <a:p>
            <a:pPr eaLnBrk="1" hangingPunct="1"/>
            <a:r>
              <a:rPr lang="hu-HU" sz="2400" dirty="0" smtClean="0"/>
              <a:t>Further workshops on modelling – potential topics</a:t>
            </a:r>
          </a:p>
          <a:p>
            <a:pPr lvl="1" eaLnBrk="1" hangingPunct="1"/>
            <a:r>
              <a:rPr lang="en-GB" sz="2000" dirty="0"/>
              <a:t>application of models in climate policy and strategy development </a:t>
            </a:r>
            <a:r>
              <a:rPr lang="en-GB" sz="2000" dirty="0" smtClean="0"/>
              <a:t>models</a:t>
            </a:r>
            <a:endParaRPr lang="hu-HU" sz="2000" dirty="0" smtClean="0"/>
          </a:p>
          <a:p>
            <a:pPr lvl="1" eaLnBrk="1" hangingPunct="1"/>
            <a:r>
              <a:rPr lang="en-GB" sz="2000" dirty="0"/>
              <a:t>On economics of climate change mitigation: Economic instruments and technology </a:t>
            </a:r>
            <a:r>
              <a:rPr lang="en-GB" sz="2000" dirty="0" smtClean="0"/>
              <a:t>issues</a:t>
            </a:r>
            <a:endParaRPr lang="hu-HU" sz="2000" dirty="0" smtClean="0"/>
          </a:p>
          <a:p>
            <a:pPr lvl="1" eaLnBrk="1" hangingPunct="1"/>
            <a:r>
              <a:rPr lang="hu-HU" sz="2000" dirty="0"/>
              <a:t>M</a:t>
            </a:r>
            <a:r>
              <a:rPr lang="en-GB" sz="2000" dirty="0" err="1" smtClean="0"/>
              <a:t>eeting</a:t>
            </a:r>
            <a:r>
              <a:rPr lang="en-GB" sz="2000" dirty="0" smtClean="0"/>
              <a:t> </a:t>
            </a:r>
            <a:r>
              <a:rPr lang="en-GB" sz="2000" dirty="0"/>
              <a:t>the challenges for 2020, 2030 and </a:t>
            </a:r>
            <a:r>
              <a:rPr lang="en-GB" sz="2000" dirty="0" smtClean="0"/>
              <a:t>2050</a:t>
            </a:r>
            <a:endParaRPr lang="hu-HU" sz="2000" dirty="0"/>
          </a:p>
          <a:p>
            <a:pPr eaLnBrk="1" hangingPunct="1"/>
            <a:r>
              <a:rPr lang="en-GB" sz="2400" dirty="0" smtClean="0"/>
              <a:t>Practical training on quantitative models </a:t>
            </a:r>
            <a:r>
              <a:rPr lang="hu-HU" sz="2400" dirty="0" smtClean="0"/>
              <a:t>(climate and energy)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altLang="ja-JP" dirty="0" smtClean="0"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pic>
        <p:nvPicPr>
          <p:cNvPr id="50180" name="Picture 1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165850"/>
            <a:ext cx="1000125" cy="6000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56338"/>
            <a:ext cx="1162050" cy="601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7"/>
          <p:cNvSpPr>
            <a:spLocks noChangeArrowheads="1"/>
          </p:cNvSpPr>
          <p:nvPr/>
        </p:nvSpPr>
        <p:spPr bwMode="auto">
          <a:xfrm>
            <a:off x="6372225" y="6381750"/>
            <a:ext cx="257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Project implemented by Human Dynamics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Consortium</a:t>
            </a:r>
            <a:endParaRPr lang="en-GB" sz="1000"/>
          </a:p>
        </p:txBody>
      </p:sp>
      <p:sp>
        <p:nvSpPr>
          <p:cNvPr id="50183" name="Rectangle 8"/>
          <p:cNvSpPr>
            <a:spLocks noChangeArrowheads="1"/>
          </p:cNvSpPr>
          <p:nvPr/>
        </p:nvSpPr>
        <p:spPr bwMode="auto">
          <a:xfrm>
            <a:off x="1331913" y="6453188"/>
            <a:ext cx="2757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 dirty="0">
                <a:cs typeface="Times New Roman" panose="02020603050405020304" pitchFamily="18" charset="0"/>
              </a:rPr>
              <a:t> This Project is funded by the European Union</a:t>
            </a:r>
            <a:endParaRPr lang="en-GB" sz="1000" dirty="0"/>
          </a:p>
        </p:txBody>
      </p:sp>
      <p:sp>
        <p:nvSpPr>
          <p:cNvPr id="2" name="Rectangle 1"/>
          <p:cNvSpPr/>
          <p:nvPr/>
        </p:nvSpPr>
        <p:spPr>
          <a:xfrm>
            <a:off x="3635896" y="3448026"/>
            <a:ext cx="4968552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b="1" u="sng" dirty="0" smtClean="0">
                <a:solidFill>
                  <a:schemeClr val="accent6">
                    <a:lumMod val="75000"/>
                  </a:schemeClr>
                </a:solidFill>
              </a:rPr>
              <a:t>Challenge:</a:t>
            </a:r>
            <a:r>
              <a:rPr lang="hu-HU" dirty="0" smtClean="0">
                <a:solidFill>
                  <a:schemeClr val="accent6">
                    <a:lumMod val="75000"/>
                  </a:schemeClr>
                </a:solidFill>
              </a:rPr>
              <a:t> selection of participants for trainings</a:t>
            </a:r>
          </a:p>
          <a:p>
            <a:pPr marL="285750" indent="-285750">
              <a:buFontTx/>
              <a:buChar char="-"/>
            </a:pPr>
            <a:r>
              <a:rPr lang="hu-HU" dirty="0" smtClean="0">
                <a:solidFill>
                  <a:schemeClr val="accent6">
                    <a:lumMod val="75000"/>
                  </a:schemeClr>
                </a:solidFill>
              </a:rPr>
              <a:t>Two levels of participation:</a:t>
            </a:r>
          </a:p>
          <a:p>
            <a:pPr marL="742950" lvl="1" indent="-285750">
              <a:buFontTx/>
              <a:buChar char="-"/>
            </a:pPr>
            <a:r>
              <a:rPr lang="hu-HU" dirty="0" smtClean="0">
                <a:solidFill>
                  <a:schemeClr val="accent6">
                    <a:lumMod val="75000"/>
                  </a:schemeClr>
                </a:solidFill>
              </a:rPr>
              <a:t>Policy officers</a:t>
            </a:r>
          </a:p>
          <a:p>
            <a:pPr marL="742950" lvl="1" indent="-285750">
              <a:buFontTx/>
              <a:buChar char="-"/>
            </a:pPr>
            <a:r>
              <a:rPr lang="hu-HU" dirty="0" smtClean="0">
                <a:solidFill>
                  <a:schemeClr val="accent6">
                    <a:lumMod val="75000"/>
                  </a:schemeClr>
                </a:solidFill>
              </a:rPr>
              <a:t>Modelling experst</a:t>
            </a:r>
          </a:p>
          <a:p>
            <a:pPr marL="285750" indent="-285750">
              <a:buFontTx/>
              <a:buChar char="-"/>
            </a:pPr>
            <a:r>
              <a:rPr lang="hu-HU" dirty="0" smtClean="0">
                <a:solidFill>
                  <a:schemeClr val="accent6">
                    <a:lumMod val="75000"/>
                  </a:schemeClr>
                </a:solidFill>
              </a:rPr>
              <a:t>Challenge: ensure that capacity building for modelling experts stays in the disposal of lead ministries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hu-HU" sz="3600" b="1" dirty="0" smtClean="0">
                <a:solidFill>
                  <a:srgbClr val="17375E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Place and time</a:t>
            </a:r>
            <a:endParaRPr lang="nl-NL" sz="3600" b="1" dirty="0" smtClean="0">
              <a:solidFill>
                <a:srgbClr val="17375E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hu-HU" dirty="0" smtClean="0"/>
          </a:p>
          <a:p>
            <a:pPr eaLnBrk="1" hangingPunct="1"/>
            <a:endParaRPr lang="hu-HU" dirty="0"/>
          </a:p>
          <a:p>
            <a:pPr eaLnBrk="1" hangingPunct="1"/>
            <a:r>
              <a:rPr lang="hu-HU" dirty="0" smtClean="0"/>
              <a:t>The modelling workshop is to be held in Zagreb, Croatia</a:t>
            </a:r>
          </a:p>
          <a:p>
            <a:pPr eaLnBrk="1" hangingPunct="1"/>
            <a:r>
              <a:rPr lang="hu-HU" altLang="ja-JP" dirty="0" smtClean="0">
                <a:ea typeface="Arial" panose="020B0604020202020204" pitchFamily="34" charset="0"/>
              </a:rPr>
              <a:t>Date: 23 January 2014</a:t>
            </a:r>
            <a:endParaRPr lang="en-GB" altLang="ja-JP" dirty="0" smtClean="0">
              <a:ea typeface="Arial" panose="020B0604020202020204" pitchFamily="34" charset="0"/>
            </a:endParaRPr>
          </a:p>
        </p:txBody>
      </p:sp>
      <p:pic>
        <p:nvPicPr>
          <p:cNvPr id="50180" name="Picture 1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165850"/>
            <a:ext cx="1000125" cy="6000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56338"/>
            <a:ext cx="1162050" cy="601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7"/>
          <p:cNvSpPr>
            <a:spLocks noChangeArrowheads="1"/>
          </p:cNvSpPr>
          <p:nvPr/>
        </p:nvSpPr>
        <p:spPr bwMode="auto">
          <a:xfrm>
            <a:off x="6372225" y="6381750"/>
            <a:ext cx="257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Project implemented by Human Dynamics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Consortium</a:t>
            </a:r>
            <a:endParaRPr lang="en-GB" sz="1000"/>
          </a:p>
        </p:txBody>
      </p:sp>
      <p:sp>
        <p:nvSpPr>
          <p:cNvPr id="50183" name="Rectangle 8"/>
          <p:cNvSpPr>
            <a:spLocks noChangeArrowheads="1"/>
          </p:cNvSpPr>
          <p:nvPr/>
        </p:nvSpPr>
        <p:spPr bwMode="auto">
          <a:xfrm>
            <a:off x="1331913" y="6453188"/>
            <a:ext cx="2757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 dirty="0">
                <a:cs typeface="Times New Roman" panose="02020603050405020304" pitchFamily="18" charset="0"/>
              </a:rPr>
              <a:t> This Project is funded by the European Union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6038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2132856"/>
            <a:ext cx="8229600" cy="1143000"/>
          </a:xfrm>
        </p:spPr>
        <p:txBody>
          <a:bodyPr/>
          <a:lstStyle/>
          <a:p>
            <a:pPr eaLnBrk="1" hangingPunct="1"/>
            <a:r>
              <a:rPr lang="hu-HU" sz="3500" b="1" dirty="0" smtClean="0">
                <a:solidFill>
                  <a:srgbClr val="17375E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Thank you for your attention!</a:t>
            </a:r>
            <a:endParaRPr lang="nl-NL" sz="3500" b="1" dirty="0" smtClean="0">
              <a:solidFill>
                <a:srgbClr val="17375E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50180" name="Picture 15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165850"/>
            <a:ext cx="1000125" cy="6000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56338"/>
            <a:ext cx="1162050" cy="601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7"/>
          <p:cNvSpPr>
            <a:spLocks noChangeArrowheads="1"/>
          </p:cNvSpPr>
          <p:nvPr/>
        </p:nvSpPr>
        <p:spPr bwMode="auto">
          <a:xfrm>
            <a:off x="6372225" y="6381750"/>
            <a:ext cx="2574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Project implemented by Human Dynamics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>
                <a:cs typeface="Times New Roman" panose="02020603050405020304" pitchFamily="18" charset="0"/>
              </a:rPr>
              <a:t>Consortium</a:t>
            </a:r>
            <a:endParaRPr lang="en-GB" sz="1000"/>
          </a:p>
        </p:txBody>
      </p:sp>
      <p:sp>
        <p:nvSpPr>
          <p:cNvPr id="50183" name="Rectangle 8"/>
          <p:cNvSpPr>
            <a:spLocks noChangeArrowheads="1"/>
          </p:cNvSpPr>
          <p:nvPr/>
        </p:nvSpPr>
        <p:spPr bwMode="auto">
          <a:xfrm>
            <a:off x="1331913" y="6453188"/>
            <a:ext cx="2757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000" dirty="0">
                <a:cs typeface="Times New Roman" panose="02020603050405020304" pitchFamily="18" charset="0"/>
              </a:rPr>
              <a:t> This Project is funded by the European Union</a:t>
            </a:r>
            <a:endParaRPr lang="en-GB" sz="1000" dirty="0"/>
          </a:p>
        </p:txBody>
      </p:sp>
      <p:sp>
        <p:nvSpPr>
          <p:cNvPr id="2" name="TextBox 1"/>
          <p:cNvSpPr txBox="1"/>
          <p:nvPr/>
        </p:nvSpPr>
        <p:spPr>
          <a:xfrm>
            <a:off x="5364088" y="4797152"/>
            <a:ext cx="3304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hu-HU" dirty="0" smtClean="0"/>
              <a:t>Jozsef Feiler</a:t>
            </a:r>
          </a:p>
          <a:p>
            <a:pPr algn="r"/>
            <a:r>
              <a:rPr lang="hu-HU" dirty="0" smtClean="0"/>
              <a:t>Jozsef.feiler@ecranetwork.org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8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ECRAN Climate" id="{E879C594-72E1-4B2B-A61F-C6C022E0260A}" vid="{048569C5-9FFB-4369-A846-CC0C6D84BD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3213</TotalTime>
  <Words>518</Words>
  <Application>Microsoft Office PowerPoint</Application>
  <PresentationFormat>On-screen Show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Standaardontwerp</vt:lpstr>
      <vt:lpstr>    </vt:lpstr>
      <vt:lpstr>Why strategies? </vt:lpstr>
      <vt:lpstr>Why modelling?</vt:lpstr>
      <vt:lpstr>Aim of the workshop</vt:lpstr>
      <vt:lpstr>Focus: EU level policy modelling</vt:lpstr>
      <vt:lpstr>Focus: experiences on country level</vt:lpstr>
      <vt:lpstr>Further steps</vt:lpstr>
      <vt:lpstr>Place and time</vt:lpstr>
      <vt:lpstr>Thank you for your attention!</vt:lpstr>
    </vt:vector>
  </TitlesOfParts>
  <Company>MOB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RENA Workshop  Climate Working Group 2</dc:title>
  <dc:creator>Imre</dc:creator>
  <cp:lastModifiedBy>Cera</cp:lastModifiedBy>
  <cp:revision>50</cp:revision>
  <dcterms:created xsi:type="dcterms:W3CDTF">2011-05-05T09:01:06Z</dcterms:created>
  <dcterms:modified xsi:type="dcterms:W3CDTF">2013-12-24T06:38:26Z</dcterms:modified>
</cp:coreProperties>
</file>