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97" r:id="rId3"/>
    <p:sldId id="257" r:id="rId4"/>
    <p:sldId id="258" r:id="rId5"/>
    <p:sldId id="259" r:id="rId6"/>
    <p:sldId id="260" r:id="rId7"/>
    <p:sldId id="298" r:id="rId8"/>
    <p:sldId id="261" r:id="rId9"/>
    <p:sldId id="262" r:id="rId10"/>
    <p:sldId id="263" r:id="rId11"/>
    <p:sldId id="264" r:id="rId12"/>
    <p:sldId id="266" r:id="rId13"/>
    <p:sldId id="296" r:id="rId14"/>
    <p:sldId id="268" r:id="rId15"/>
    <p:sldId id="270" r:id="rId16"/>
    <p:sldId id="265" r:id="rId17"/>
    <p:sldId id="269" r:id="rId18"/>
    <p:sldId id="271" r:id="rId19"/>
    <p:sldId id="275" r:id="rId20"/>
    <p:sldId id="276" r:id="rId21"/>
    <p:sldId id="277" r:id="rId22"/>
    <p:sldId id="300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11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EE39D3-2FF9-4774-8E9F-9F452700DA4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6041FF1-CD03-4AEE-BC12-CC39B2BEB924}">
      <dgm:prSet phldrT="[Text]"/>
      <dgm:spPr/>
      <dgm:t>
        <a:bodyPr/>
        <a:lstStyle/>
        <a:p>
          <a:r>
            <a:rPr lang="en-US" dirty="0" smtClean="0"/>
            <a:t>1.</a:t>
          </a:r>
          <a:endParaRPr lang="en-US" dirty="0"/>
        </a:p>
      </dgm:t>
    </dgm:pt>
    <dgm:pt modelId="{DC803AE6-BF21-484D-A29E-B68C512C3627}" type="parTrans" cxnId="{5C793023-5B49-4F3B-8E28-1FC04B914392}">
      <dgm:prSet/>
      <dgm:spPr/>
      <dgm:t>
        <a:bodyPr/>
        <a:lstStyle/>
        <a:p>
          <a:endParaRPr lang="en-US"/>
        </a:p>
      </dgm:t>
    </dgm:pt>
    <dgm:pt modelId="{F58FB59D-9EA2-4238-9AA3-3993E6B04C20}" type="sibTrans" cxnId="{5C793023-5B49-4F3B-8E28-1FC04B914392}">
      <dgm:prSet/>
      <dgm:spPr/>
      <dgm:t>
        <a:bodyPr/>
        <a:lstStyle/>
        <a:p>
          <a:endParaRPr lang="en-US"/>
        </a:p>
      </dgm:t>
    </dgm:pt>
    <dgm:pt modelId="{2869E5E4-C04B-47EC-B3E9-C694659B7DA8}">
      <dgm:prSet phldrT="[Text]"/>
      <dgm:spPr/>
      <dgm:t>
        <a:bodyPr/>
        <a:lstStyle/>
        <a:p>
          <a:r>
            <a:rPr lang="en-US" dirty="0" smtClean="0"/>
            <a:t>Previously training experience </a:t>
          </a:r>
          <a:endParaRPr lang="en-US" dirty="0"/>
        </a:p>
      </dgm:t>
    </dgm:pt>
    <dgm:pt modelId="{FF8D110A-7673-4CFF-BC6F-E3096C855430}" type="parTrans" cxnId="{9085022A-D690-4438-ACB6-FA87C10052DB}">
      <dgm:prSet/>
      <dgm:spPr/>
      <dgm:t>
        <a:bodyPr/>
        <a:lstStyle/>
        <a:p>
          <a:endParaRPr lang="en-US"/>
        </a:p>
      </dgm:t>
    </dgm:pt>
    <dgm:pt modelId="{375CAC62-6C92-4783-869F-C3B17D75D85A}" type="sibTrans" cxnId="{9085022A-D690-4438-ACB6-FA87C10052DB}">
      <dgm:prSet/>
      <dgm:spPr/>
      <dgm:t>
        <a:bodyPr/>
        <a:lstStyle/>
        <a:p>
          <a:endParaRPr lang="en-US"/>
        </a:p>
      </dgm:t>
    </dgm:pt>
    <dgm:pt modelId="{7CA55E61-12B9-44EE-A8AC-CDA567BEFC1A}">
      <dgm:prSet phldrT="[Text]"/>
      <dgm:spPr/>
      <dgm:t>
        <a:bodyPr/>
        <a:lstStyle/>
        <a:p>
          <a:r>
            <a:rPr lang="en-US" dirty="0" smtClean="0"/>
            <a:t>2.</a:t>
          </a:r>
          <a:endParaRPr lang="en-US" dirty="0"/>
        </a:p>
      </dgm:t>
    </dgm:pt>
    <dgm:pt modelId="{309FA9C3-C8F7-4AD8-8831-CC73D2CB0844}" type="parTrans" cxnId="{B691C848-BC85-49E3-8110-7C7AEB48DC27}">
      <dgm:prSet/>
      <dgm:spPr/>
      <dgm:t>
        <a:bodyPr/>
        <a:lstStyle/>
        <a:p>
          <a:endParaRPr lang="en-US"/>
        </a:p>
      </dgm:t>
    </dgm:pt>
    <dgm:pt modelId="{51116BBC-02F7-4403-8EEF-F32FFB9FDAEF}" type="sibTrans" cxnId="{B691C848-BC85-49E3-8110-7C7AEB48DC27}">
      <dgm:prSet/>
      <dgm:spPr/>
      <dgm:t>
        <a:bodyPr/>
        <a:lstStyle/>
        <a:p>
          <a:endParaRPr lang="en-US"/>
        </a:p>
      </dgm:t>
    </dgm:pt>
    <dgm:pt modelId="{0CF89C13-F88A-476A-8FEB-E19189EFE695}">
      <dgm:prSet phldrT="[Text]"/>
      <dgm:spPr/>
      <dgm:t>
        <a:bodyPr/>
        <a:lstStyle/>
        <a:p>
          <a:r>
            <a:rPr lang="en-US" dirty="0" smtClean="0"/>
            <a:t>8 Thematic Modules</a:t>
          </a:r>
          <a:endParaRPr lang="en-US" dirty="0"/>
        </a:p>
      </dgm:t>
    </dgm:pt>
    <dgm:pt modelId="{7131D7A1-DEDE-49AA-BBEF-49B2CCC630E2}" type="parTrans" cxnId="{106C27F0-5043-4D8A-96F3-3ACDA1C22FE0}">
      <dgm:prSet/>
      <dgm:spPr/>
      <dgm:t>
        <a:bodyPr/>
        <a:lstStyle/>
        <a:p>
          <a:endParaRPr lang="en-US"/>
        </a:p>
      </dgm:t>
    </dgm:pt>
    <dgm:pt modelId="{ED155E9A-DB7E-40A1-BEAD-25F5A7C2498F}" type="sibTrans" cxnId="{106C27F0-5043-4D8A-96F3-3ACDA1C22FE0}">
      <dgm:prSet/>
      <dgm:spPr/>
      <dgm:t>
        <a:bodyPr/>
        <a:lstStyle/>
        <a:p>
          <a:endParaRPr lang="en-US"/>
        </a:p>
      </dgm:t>
    </dgm:pt>
    <dgm:pt modelId="{D4B66E76-58DD-42D2-BD9A-A7BA9E0533F3}">
      <dgm:prSet phldrT="[Text]"/>
      <dgm:spPr/>
      <dgm:t>
        <a:bodyPr/>
        <a:lstStyle/>
        <a:p>
          <a:r>
            <a:rPr lang="en-US" dirty="0" smtClean="0"/>
            <a:t>(with 31 sub-modules)</a:t>
          </a:r>
          <a:endParaRPr lang="en-US" dirty="0"/>
        </a:p>
      </dgm:t>
    </dgm:pt>
    <dgm:pt modelId="{4CA92A93-AC5E-475B-9252-33EA08318152}" type="parTrans" cxnId="{F2846DDA-17CE-4EBD-926F-9F462EA43E1B}">
      <dgm:prSet/>
      <dgm:spPr/>
      <dgm:t>
        <a:bodyPr/>
        <a:lstStyle/>
        <a:p>
          <a:endParaRPr lang="en-US"/>
        </a:p>
      </dgm:t>
    </dgm:pt>
    <dgm:pt modelId="{EFC8C980-1E8F-4F8F-BBDA-3A04536A8364}" type="sibTrans" cxnId="{F2846DDA-17CE-4EBD-926F-9F462EA43E1B}">
      <dgm:prSet/>
      <dgm:spPr/>
      <dgm:t>
        <a:bodyPr/>
        <a:lstStyle/>
        <a:p>
          <a:endParaRPr lang="en-US"/>
        </a:p>
      </dgm:t>
    </dgm:pt>
    <dgm:pt modelId="{30100036-841E-4014-86F1-815A19753156}">
      <dgm:prSet phldrT="[Text]"/>
      <dgm:spPr/>
      <dgm:t>
        <a:bodyPr/>
        <a:lstStyle/>
        <a:p>
          <a:r>
            <a:rPr lang="en-US" dirty="0" smtClean="0"/>
            <a:t>3.</a:t>
          </a:r>
          <a:endParaRPr lang="en-US" dirty="0"/>
        </a:p>
      </dgm:t>
    </dgm:pt>
    <dgm:pt modelId="{B05631EB-2EA6-40AF-A732-54F07A47686E}" type="parTrans" cxnId="{518E544A-DF7D-4D73-83CB-8450E5962937}">
      <dgm:prSet/>
      <dgm:spPr/>
      <dgm:t>
        <a:bodyPr/>
        <a:lstStyle/>
        <a:p>
          <a:endParaRPr lang="en-US"/>
        </a:p>
      </dgm:t>
    </dgm:pt>
    <dgm:pt modelId="{0F0627F9-B71F-44B3-8CB3-E873C111DF7E}" type="sibTrans" cxnId="{518E544A-DF7D-4D73-83CB-8450E5962937}">
      <dgm:prSet/>
      <dgm:spPr/>
      <dgm:t>
        <a:bodyPr/>
        <a:lstStyle/>
        <a:p>
          <a:endParaRPr lang="en-US"/>
        </a:p>
      </dgm:t>
    </dgm:pt>
    <dgm:pt modelId="{B8D8E585-AEB2-4F79-AB7E-AEE06979FCEF}">
      <dgm:prSet phldrT="[Text]"/>
      <dgm:spPr/>
      <dgm:t>
        <a:bodyPr/>
        <a:lstStyle/>
        <a:p>
          <a:r>
            <a:rPr lang="en-US" dirty="0" smtClean="0"/>
            <a:t>Methodology</a:t>
          </a:r>
          <a:endParaRPr lang="en-US" dirty="0"/>
        </a:p>
      </dgm:t>
    </dgm:pt>
    <dgm:pt modelId="{3DF843A0-2D4C-40A7-84D5-ABF8AA278450}" type="parTrans" cxnId="{86BE6A87-97C5-4E23-A9D8-25E430B5E5F3}">
      <dgm:prSet/>
      <dgm:spPr/>
      <dgm:t>
        <a:bodyPr/>
        <a:lstStyle/>
        <a:p>
          <a:endParaRPr lang="en-US"/>
        </a:p>
      </dgm:t>
    </dgm:pt>
    <dgm:pt modelId="{D914646C-A0E6-4E69-87AE-613CF43B0FB9}" type="sibTrans" cxnId="{86BE6A87-97C5-4E23-A9D8-25E430B5E5F3}">
      <dgm:prSet/>
      <dgm:spPr/>
      <dgm:t>
        <a:bodyPr/>
        <a:lstStyle/>
        <a:p>
          <a:endParaRPr lang="en-US"/>
        </a:p>
      </dgm:t>
    </dgm:pt>
    <dgm:pt modelId="{15153D89-9215-466C-A06B-E6C053247918}" type="pres">
      <dgm:prSet presAssocID="{2DEE39D3-2FF9-4774-8E9F-9F452700DA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892A31-3FE6-4442-9B31-B8FF8FE2775A}" type="pres">
      <dgm:prSet presAssocID="{66041FF1-CD03-4AEE-BC12-CC39B2BEB924}" presName="linNode" presStyleCnt="0"/>
      <dgm:spPr/>
    </dgm:pt>
    <dgm:pt modelId="{B2CC4680-623F-4E79-A3DF-9455D4F7BFD9}" type="pres">
      <dgm:prSet presAssocID="{66041FF1-CD03-4AEE-BC12-CC39B2BEB924}" presName="parentText" presStyleLbl="node1" presStyleIdx="0" presStyleCnt="3" custScaleX="43098" custScaleY="4177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BCD905-4551-4E98-853F-EA08BCEA5B40}" type="pres">
      <dgm:prSet presAssocID="{66041FF1-CD03-4AEE-BC12-CC39B2BEB924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346C72-8639-467E-B873-D53DDA6711C9}" type="pres">
      <dgm:prSet presAssocID="{F58FB59D-9EA2-4238-9AA3-3993E6B04C20}" presName="sp" presStyleCnt="0"/>
      <dgm:spPr/>
    </dgm:pt>
    <dgm:pt modelId="{12BBC50F-8B9F-4732-B760-76537F9C994D}" type="pres">
      <dgm:prSet presAssocID="{7CA55E61-12B9-44EE-A8AC-CDA567BEFC1A}" presName="linNode" presStyleCnt="0"/>
      <dgm:spPr/>
    </dgm:pt>
    <dgm:pt modelId="{3E50A565-B786-4E19-BCB1-9BE6E846D36D}" type="pres">
      <dgm:prSet presAssocID="{7CA55E61-12B9-44EE-A8AC-CDA567BEFC1A}" presName="parentText" presStyleLbl="node1" presStyleIdx="1" presStyleCnt="3" custScaleX="43098" custScaleY="3423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4726AA-045D-40B5-B58E-7A8978DEB193}" type="pres">
      <dgm:prSet presAssocID="{7CA55E61-12B9-44EE-A8AC-CDA567BEFC1A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83051F-53A9-442F-B6AC-8ACB53E49C01}" type="pres">
      <dgm:prSet presAssocID="{51116BBC-02F7-4403-8EEF-F32FFB9FDAEF}" presName="sp" presStyleCnt="0"/>
      <dgm:spPr/>
    </dgm:pt>
    <dgm:pt modelId="{51690C06-6932-472A-B24B-7E8929B71777}" type="pres">
      <dgm:prSet presAssocID="{30100036-841E-4014-86F1-815A19753156}" presName="linNode" presStyleCnt="0"/>
      <dgm:spPr/>
    </dgm:pt>
    <dgm:pt modelId="{FC3C18B8-D325-450E-AD75-DD6F89F51315}" type="pres">
      <dgm:prSet presAssocID="{30100036-841E-4014-86F1-815A19753156}" presName="parentText" presStyleLbl="node1" presStyleIdx="2" presStyleCnt="3" custScaleX="37787" custScaleY="3533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916442-0A4E-4263-B3DD-C1007CEA9BA6}" type="pres">
      <dgm:prSet presAssocID="{30100036-841E-4014-86F1-815A19753156}" presName="descendantText" presStyleLbl="alignAccFollowNode1" presStyleIdx="2" presStyleCnt="3" custLinFactNeighborX="5311" custLinFactNeighborY="95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6C010D2-107F-4815-9C2E-E0C62E20A378}" type="presOf" srcId="{D4B66E76-58DD-42D2-BD9A-A7BA9E0533F3}" destId="{AD4726AA-045D-40B5-B58E-7A8978DEB193}" srcOrd="0" destOrd="1" presId="urn:microsoft.com/office/officeart/2005/8/layout/vList5"/>
    <dgm:cxn modelId="{5C793023-5B49-4F3B-8E28-1FC04B914392}" srcId="{2DEE39D3-2FF9-4774-8E9F-9F452700DA46}" destId="{66041FF1-CD03-4AEE-BC12-CC39B2BEB924}" srcOrd="0" destOrd="0" parTransId="{DC803AE6-BF21-484D-A29E-B68C512C3627}" sibTransId="{F58FB59D-9EA2-4238-9AA3-3993E6B04C20}"/>
    <dgm:cxn modelId="{9085022A-D690-4438-ACB6-FA87C10052DB}" srcId="{66041FF1-CD03-4AEE-BC12-CC39B2BEB924}" destId="{2869E5E4-C04B-47EC-B3E9-C694659B7DA8}" srcOrd="0" destOrd="0" parTransId="{FF8D110A-7673-4CFF-BC6F-E3096C855430}" sibTransId="{375CAC62-6C92-4783-869F-C3B17D75D85A}"/>
    <dgm:cxn modelId="{26D5CFBF-EB16-49CF-A83E-9B8C58DF935C}" type="presOf" srcId="{66041FF1-CD03-4AEE-BC12-CC39B2BEB924}" destId="{B2CC4680-623F-4E79-A3DF-9455D4F7BFD9}" srcOrd="0" destOrd="0" presId="urn:microsoft.com/office/officeart/2005/8/layout/vList5"/>
    <dgm:cxn modelId="{86BE6A87-97C5-4E23-A9D8-25E430B5E5F3}" srcId="{30100036-841E-4014-86F1-815A19753156}" destId="{B8D8E585-AEB2-4F79-AB7E-AEE06979FCEF}" srcOrd="0" destOrd="0" parTransId="{3DF843A0-2D4C-40A7-84D5-ABF8AA278450}" sibTransId="{D914646C-A0E6-4E69-87AE-613CF43B0FB9}"/>
    <dgm:cxn modelId="{FF263A0E-1483-44D9-89DA-74A52C4CE503}" type="presOf" srcId="{2869E5E4-C04B-47EC-B3E9-C694659B7DA8}" destId="{09BCD905-4551-4E98-853F-EA08BCEA5B40}" srcOrd="0" destOrd="0" presId="urn:microsoft.com/office/officeart/2005/8/layout/vList5"/>
    <dgm:cxn modelId="{F2846DDA-17CE-4EBD-926F-9F462EA43E1B}" srcId="{7CA55E61-12B9-44EE-A8AC-CDA567BEFC1A}" destId="{D4B66E76-58DD-42D2-BD9A-A7BA9E0533F3}" srcOrd="1" destOrd="0" parTransId="{4CA92A93-AC5E-475B-9252-33EA08318152}" sibTransId="{EFC8C980-1E8F-4F8F-BBDA-3A04536A8364}"/>
    <dgm:cxn modelId="{98B1B37F-0BF7-44C6-9A8F-469117C5C044}" type="presOf" srcId="{2DEE39D3-2FF9-4774-8E9F-9F452700DA46}" destId="{15153D89-9215-466C-A06B-E6C053247918}" srcOrd="0" destOrd="0" presId="urn:microsoft.com/office/officeart/2005/8/layout/vList5"/>
    <dgm:cxn modelId="{106C27F0-5043-4D8A-96F3-3ACDA1C22FE0}" srcId="{7CA55E61-12B9-44EE-A8AC-CDA567BEFC1A}" destId="{0CF89C13-F88A-476A-8FEB-E19189EFE695}" srcOrd="0" destOrd="0" parTransId="{7131D7A1-DEDE-49AA-BBEF-49B2CCC630E2}" sibTransId="{ED155E9A-DB7E-40A1-BEAD-25F5A7C2498F}"/>
    <dgm:cxn modelId="{B691C848-BC85-49E3-8110-7C7AEB48DC27}" srcId="{2DEE39D3-2FF9-4774-8E9F-9F452700DA46}" destId="{7CA55E61-12B9-44EE-A8AC-CDA567BEFC1A}" srcOrd="1" destOrd="0" parTransId="{309FA9C3-C8F7-4AD8-8831-CC73D2CB0844}" sibTransId="{51116BBC-02F7-4403-8EEF-F32FFB9FDAEF}"/>
    <dgm:cxn modelId="{3CC2DB57-7089-4766-A6AB-DEFE92349A9F}" type="presOf" srcId="{7CA55E61-12B9-44EE-A8AC-CDA567BEFC1A}" destId="{3E50A565-B786-4E19-BCB1-9BE6E846D36D}" srcOrd="0" destOrd="0" presId="urn:microsoft.com/office/officeart/2005/8/layout/vList5"/>
    <dgm:cxn modelId="{33DDCC11-0ED1-437E-8376-1DB28166B42F}" type="presOf" srcId="{30100036-841E-4014-86F1-815A19753156}" destId="{FC3C18B8-D325-450E-AD75-DD6F89F51315}" srcOrd="0" destOrd="0" presId="urn:microsoft.com/office/officeart/2005/8/layout/vList5"/>
    <dgm:cxn modelId="{C25CA049-4784-47BF-818C-9E699A8696A6}" type="presOf" srcId="{0CF89C13-F88A-476A-8FEB-E19189EFE695}" destId="{AD4726AA-045D-40B5-B58E-7A8978DEB193}" srcOrd="0" destOrd="0" presId="urn:microsoft.com/office/officeart/2005/8/layout/vList5"/>
    <dgm:cxn modelId="{518E544A-DF7D-4D73-83CB-8450E5962937}" srcId="{2DEE39D3-2FF9-4774-8E9F-9F452700DA46}" destId="{30100036-841E-4014-86F1-815A19753156}" srcOrd="2" destOrd="0" parTransId="{B05631EB-2EA6-40AF-A732-54F07A47686E}" sibTransId="{0F0627F9-B71F-44B3-8CB3-E873C111DF7E}"/>
    <dgm:cxn modelId="{BCB58826-9B65-4DEF-8801-C029D5517292}" type="presOf" srcId="{B8D8E585-AEB2-4F79-AB7E-AEE06979FCEF}" destId="{A0916442-0A4E-4263-B3DD-C1007CEA9BA6}" srcOrd="0" destOrd="0" presId="urn:microsoft.com/office/officeart/2005/8/layout/vList5"/>
    <dgm:cxn modelId="{E17CEA13-1A34-4E7A-9944-EE6DA3D664F6}" type="presParOf" srcId="{15153D89-9215-466C-A06B-E6C053247918}" destId="{E5892A31-3FE6-4442-9B31-B8FF8FE2775A}" srcOrd="0" destOrd="0" presId="urn:microsoft.com/office/officeart/2005/8/layout/vList5"/>
    <dgm:cxn modelId="{B39CF47E-3D69-45B4-89A9-608F75C0FD6E}" type="presParOf" srcId="{E5892A31-3FE6-4442-9B31-B8FF8FE2775A}" destId="{B2CC4680-623F-4E79-A3DF-9455D4F7BFD9}" srcOrd="0" destOrd="0" presId="urn:microsoft.com/office/officeart/2005/8/layout/vList5"/>
    <dgm:cxn modelId="{A4228598-3533-4F04-8D6D-F673DDD16F38}" type="presParOf" srcId="{E5892A31-3FE6-4442-9B31-B8FF8FE2775A}" destId="{09BCD905-4551-4E98-853F-EA08BCEA5B40}" srcOrd="1" destOrd="0" presId="urn:microsoft.com/office/officeart/2005/8/layout/vList5"/>
    <dgm:cxn modelId="{26F7682E-A10F-423C-AE19-A2CAAB3A3597}" type="presParOf" srcId="{15153D89-9215-466C-A06B-E6C053247918}" destId="{8B346C72-8639-467E-B873-D53DDA6711C9}" srcOrd="1" destOrd="0" presId="urn:microsoft.com/office/officeart/2005/8/layout/vList5"/>
    <dgm:cxn modelId="{5A382D91-529B-4D99-BD61-BA7CBF854FB7}" type="presParOf" srcId="{15153D89-9215-466C-A06B-E6C053247918}" destId="{12BBC50F-8B9F-4732-B760-76537F9C994D}" srcOrd="2" destOrd="0" presId="urn:microsoft.com/office/officeart/2005/8/layout/vList5"/>
    <dgm:cxn modelId="{A71BBE2A-0DDC-412D-8A8B-748AD63A04DB}" type="presParOf" srcId="{12BBC50F-8B9F-4732-B760-76537F9C994D}" destId="{3E50A565-B786-4E19-BCB1-9BE6E846D36D}" srcOrd="0" destOrd="0" presId="urn:microsoft.com/office/officeart/2005/8/layout/vList5"/>
    <dgm:cxn modelId="{4361EF14-820E-49C3-8939-36900DC2A0BA}" type="presParOf" srcId="{12BBC50F-8B9F-4732-B760-76537F9C994D}" destId="{AD4726AA-045D-40B5-B58E-7A8978DEB193}" srcOrd="1" destOrd="0" presId="urn:microsoft.com/office/officeart/2005/8/layout/vList5"/>
    <dgm:cxn modelId="{CD986921-6181-46E0-B9CF-DB558B961894}" type="presParOf" srcId="{15153D89-9215-466C-A06B-E6C053247918}" destId="{7B83051F-53A9-442F-B6AC-8ACB53E49C01}" srcOrd="3" destOrd="0" presId="urn:microsoft.com/office/officeart/2005/8/layout/vList5"/>
    <dgm:cxn modelId="{AFD77BAF-1518-4D8C-98A9-19906AC4CC77}" type="presParOf" srcId="{15153D89-9215-466C-A06B-E6C053247918}" destId="{51690C06-6932-472A-B24B-7E8929B71777}" srcOrd="4" destOrd="0" presId="urn:microsoft.com/office/officeart/2005/8/layout/vList5"/>
    <dgm:cxn modelId="{9209CC03-942D-4C60-A975-311FB71CF55C}" type="presParOf" srcId="{51690C06-6932-472A-B24B-7E8929B71777}" destId="{FC3C18B8-D325-450E-AD75-DD6F89F51315}" srcOrd="0" destOrd="0" presId="urn:microsoft.com/office/officeart/2005/8/layout/vList5"/>
    <dgm:cxn modelId="{A0F9C3C4-E927-4EFB-9556-D18C052AE2A9}" type="presParOf" srcId="{51690C06-6932-472A-B24B-7E8929B71777}" destId="{A0916442-0A4E-4263-B3DD-C1007CEA9BA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60EC5A-E21D-4BA0-863A-293BB3E78221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AF7A58-9192-44EF-B30E-C201460C1C0D}">
      <dgm:prSet phldrT="[Text]" custT="1"/>
      <dgm:spPr/>
      <dgm:t>
        <a:bodyPr/>
        <a:lstStyle/>
        <a:p>
          <a:r>
            <a:rPr lang="en-US" sz="2000" b="1" dirty="0" smtClean="0"/>
            <a:t>Low priority for CLIMATE CHANGE</a:t>
          </a:r>
          <a:endParaRPr lang="en-US" sz="2000" b="1" dirty="0"/>
        </a:p>
      </dgm:t>
    </dgm:pt>
    <dgm:pt modelId="{4FE497F9-AACE-4B8B-B090-F2F2C18D47E2}" type="parTrans" cxnId="{ED1CCAF9-2FB1-43B4-A5B1-47A34163541A}">
      <dgm:prSet/>
      <dgm:spPr/>
      <dgm:t>
        <a:bodyPr/>
        <a:lstStyle/>
        <a:p>
          <a:endParaRPr lang="en-US"/>
        </a:p>
      </dgm:t>
    </dgm:pt>
    <dgm:pt modelId="{90B6A7B6-D42C-4959-BFB2-7B421835A019}" type="sibTrans" cxnId="{ED1CCAF9-2FB1-43B4-A5B1-47A34163541A}">
      <dgm:prSet/>
      <dgm:spPr/>
      <dgm:t>
        <a:bodyPr/>
        <a:lstStyle/>
        <a:p>
          <a:endParaRPr lang="en-US"/>
        </a:p>
      </dgm:t>
    </dgm:pt>
    <dgm:pt modelId="{24FDF1D7-8084-4231-8EAA-8C7A02FADE25}">
      <dgm:prSet phldrT="[Text]" custT="1"/>
      <dgm:spPr/>
      <dgm:t>
        <a:bodyPr/>
        <a:lstStyle/>
        <a:p>
          <a:r>
            <a:rPr lang="en-US" sz="1800" b="1" dirty="0" smtClean="0"/>
            <a:t>However, LOW-CARBON  future in other (priority) modules is having attention</a:t>
          </a:r>
          <a:endParaRPr lang="en-US" sz="1800" b="1" dirty="0"/>
        </a:p>
      </dgm:t>
    </dgm:pt>
    <dgm:pt modelId="{E4260C73-9B98-49DE-BDED-CA25824C328A}" type="parTrans" cxnId="{F09C023F-6642-49B3-93A9-2CE112DAD434}">
      <dgm:prSet/>
      <dgm:spPr/>
      <dgm:t>
        <a:bodyPr/>
        <a:lstStyle/>
        <a:p>
          <a:endParaRPr lang="en-US"/>
        </a:p>
      </dgm:t>
    </dgm:pt>
    <dgm:pt modelId="{4B459E4E-E3A7-4998-AEAC-AE2705D9C383}" type="sibTrans" cxnId="{F09C023F-6642-49B3-93A9-2CE112DAD434}">
      <dgm:prSet/>
      <dgm:spPr/>
      <dgm:t>
        <a:bodyPr/>
        <a:lstStyle/>
        <a:p>
          <a:endParaRPr lang="en-US"/>
        </a:p>
      </dgm:t>
    </dgm:pt>
    <dgm:pt modelId="{455934EB-9D5B-4EEA-9E3E-9D6B57BFA135}" type="pres">
      <dgm:prSet presAssocID="{2D60EC5A-E21D-4BA0-863A-293BB3E7822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0B5D1B-A2D8-495A-BB4D-1DA9D444E6A1}" type="pres">
      <dgm:prSet presAssocID="{7CAF7A58-9192-44EF-B30E-C201460C1C0D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5CA118-D3E2-4D2C-A1E0-100DE6B1A167}" type="pres">
      <dgm:prSet presAssocID="{24FDF1D7-8084-4231-8EAA-8C7A02FADE25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09C023F-6642-49B3-93A9-2CE112DAD434}" srcId="{2D60EC5A-E21D-4BA0-863A-293BB3E78221}" destId="{24FDF1D7-8084-4231-8EAA-8C7A02FADE25}" srcOrd="1" destOrd="0" parTransId="{E4260C73-9B98-49DE-BDED-CA25824C328A}" sibTransId="{4B459E4E-E3A7-4998-AEAC-AE2705D9C383}"/>
    <dgm:cxn modelId="{0B888194-C5EE-44D2-81A7-33B028796D8D}" type="presOf" srcId="{7CAF7A58-9192-44EF-B30E-C201460C1C0D}" destId="{470B5D1B-A2D8-495A-BB4D-1DA9D444E6A1}" srcOrd="0" destOrd="0" presId="urn:microsoft.com/office/officeart/2005/8/layout/arrow5"/>
    <dgm:cxn modelId="{D51F8A19-135A-44B4-9D00-58EF2276BDEF}" type="presOf" srcId="{2D60EC5A-E21D-4BA0-863A-293BB3E78221}" destId="{455934EB-9D5B-4EEA-9E3E-9D6B57BFA135}" srcOrd="0" destOrd="0" presId="urn:microsoft.com/office/officeart/2005/8/layout/arrow5"/>
    <dgm:cxn modelId="{5EC6BA5E-342C-4C9E-8571-5978AC178BD2}" type="presOf" srcId="{24FDF1D7-8084-4231-8EAA-8C7A02FADE25}" destId="{885CA118-D3E2-4D2C-A1E0-100DE6B1A167}" srcOrd="0" destOrd="0" presId="urn:microsoft.com/office/officeart/2005/8/layout/arrow5"/>
    <dgm:cxn modelId="{ED1CCAF9-2FB1-43B4-A5B1-47A34163541A}" srcId="{2D60EC5A-E21D-4BA0-863A-293BB3E78221}" destId="{7CAF7A58-9192-44EF-B30E-C201460C1C0D}" srcOrd="0" destOrd="0" parTransId="{4FE497F9-AACE-4B8B-B090-F2F2C18D47E2}" sibTransId="{90B6A7B6-D42C-4959-BFB2-7B421835A019}"/>
    <dgm:cxn modelId="{B6755AF4-3BAE-473B-84CC-59991789E953}" type="presParOf" srcId="{455934EB-9D5B-4EEA-9E3E-9D6B57BFA135}" destId="{470B5D1B-A2D8-495A-BB4D-1DA9D444E6A1}" srcOrd="0" destOrd="0" presId="urn:microsoft.com/office/officeart/2005/8/layout/arrow5"/>
    <dgm:cxn modelId="{D7BF0F0F-DE1B-4DB3-AC24-69E63B134DD3}" type="presParOf" srcId="{455934EB-9D5B-4EEA-9E3E-9D6B57BFA135}" destId="{885CA118-D3E2-4D2C-A1E0-100DE6B1A167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6562C5-80B1-4F65-A338-3E4F90C7981B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EF76890-6555-4728-A4A4-77B4FDD11AB0}">
      <dgm:prSet phldrT="[Text]"/>
      <dgm:spPr/>
      <dgm:t>
        <a:bodyPr/>
        <a:lstStyle/>
        <a:p>
          <a:r>
            <a:rPr lang="en-US" dirty="0" smtClean="0"/>
            <a:t>NGO1</a:t>
          </a:r>
          <a:endParaRPr lang="en-US" dirty="0"/>
        </a:p>
      </dgm:t>
    </dgm:pt>
    <dgm:pt modelId="{6F3BC763-1722-4835-81B5-1DEFE8443A9A}" type="parTrans" cxnId="{DE94472C-7580-4641-A012-964EB6C04A9D}">
      <dgm:prSet/>
      <dgm:spPr/>
      <dgm:t>
        <a:bodyPr/>
        <a:lstStyle/>
        <a:p>
          <a:endParaRPr lang="en-US"/>
        </a:p>
      </dgm:t>
    </dgm:pt>
    <dgm:pt modelId="{35AECA4C-280A-450E-A6AA-B3D19B5E64FB}" type="sibTrans" cxnId="{DE94472C-7580-4641-A012-964EB6C04A9D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F47158CD-1625-490B-9C10-5AD8B589957B}">
      <dgm:prSet phldrT="[Text]"/>
      <dgm:spPr/>
      <dgm:t>
        <a:bodyPr/>
        <a:lstStyle/>
        <a:p>
          <a:r>
            <a:rPr lang="en-US" dirty="0" smtClean="0"/>
            <a:t>NGO2</a:t>
          </a:r>
          <a:endParaRPr lang="en-US" dirty="0"/>
        </a:p>
      </dgm:t>
    </dgm:pt>
    <dgm:pt modelId="{590F9DE0-F6FB-48DF-9591-4960BCB7001E}" type="parTrans" cxnId="{CB2ACF27-310B-4DC7-9745-8924BE59DC80}">
      <dgm:prSet/>
      <dgm:spPr/>
      <dgm:t>
        <a:bodyPr/>
        <a:lstStyle/>
        <a:p>
          <a:endParaRPr lang="en-US"/>
        </a:p>
      </dgm:t>
    </dgm:pt>
    <dgm:pt modelId="{E6D10867-C95F-4D63-94C4-C29961B99AAB}" type="sibTrans" cxnId="{CB2ACF27-310B-4DC7-9745-8924BE59DC80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12F971CB-2BBE-47CD-B299-870350FAF3B9}">
      <dgm:prSet phldrT="[Text]"/>
      <dgm:spPr/>
      <dgm:t>
        <a:bodyPr/>
        <a:lstStyle/>
        <a:p>
          <a:r>
            <a:rPr lang="en-US" dirty="0" smtClean="0"/>
            <a:t>NGO3</a:t>
          </a:r>
          <a:endParaRPr lang="en-US" dirty="0"/>
        </a:p>
      </dgm:t>
    </dgm:pt>
    <dgm:pt modelId="{8DDB51B1-FBE1-4DF2-A76E-704A13AD7527}" type="parTrans" cxnId="{ABC353CA-648C-4B18-98E7-6836A013131D}">
      <dgm:prSet/>
      <dgm:spPr/>
      <dgm:t>
        <a:bodyPr/>
        <a:lstStyle/>
        <a:p>
          <a:endParaRPr lang="en-US"/>
        </a:p>
      </dgm:t>
    </dgm:pt>
    <dgm:pt modelId="{CD3206AD-8046-4C7A-88FB-88E9B39AF944}" type="sibTrans" cxnId="{ABC353CA-648C-4B18-98E7-6836A013131D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71AF64FB-7B02-4D1C-B7EE-24CD0652C19A}">
      <dgm:prSet phldrT="[Text]"/>
      <dgm:spPr/>
      <dgm:t>
        <a:bodyPr/>
        <a:lstStyle/>
        <a:p>
          <a:r>
            <a:rPr lang="en-US" dirty="0" smtClean="0"/>
            <a:t>NGO4</a:t>
          </a:r>
          <a:endParaRPr lang="en-US" dirty="0"/>
        </a:p>
      </dgm:t>
    </dgm:pt>
    <dgm:pt modelId="{04785339-86EF-48CD-B54B-B889CA7B8BBB}" type="parTrans" cxnId="{133233CD-F7F9-4F07-8BE5-C8EE2A2057F5}">
      <dgm:prSet/>
      <dgm:spPr/>
      <dgm:t>
        <a:bodyPr/>
        <a:lstStyle/>
        <a:p>
          <a:endParaRPr lang="en-US"/>
        </a:p>
      </dgm:t>
    </dgm:pt>
    <dgm:pt modelId="{C719187F-0287-4A73-B23F-E8E628614420}" type="sibTrans" cxnId="{133233CD-F7F9-4F07-8BE5-C8EE2A2057F5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517848CE-E25F-4962-8343-CC854D257974}">
      <dgm:prSet phldrT="[Text]"/>
      <dgm:spPr/>
      <dgm:t>
        <a:bodyPr/>
        <a:lstStyle/>
        <a:p>
          <a:r>
            <a:rPr lang="en-US" dirty="0" smtClean="0"/>
            <a:t>NGO5</a:t>
          </a:r>
          <a:endParaRPr lang="en-US" dirty="0"/>
        </a:p>
      </dgm:t>
    </dgm:pt>
    <dgm:pt modelId="{B3F4C4C4-6420-4E60-87E8-0240F050AA83}" type="parTrans" cxnId="{8984F304-B976-4830-9E55-E96E9A3E6DEF}">
      <dgm:prSet/>
      <dgm:spPr/>
      <dgm:t>
        <a:bodyPr/>
        <a:lstStyle/>
        <a:p>
          <a:endParaRPr lang="en-US"/>
        </a:p>
      </dgm:t>
    </dgm:pt>
    <dgm:pt modelId="{1D50BA81-DB23-437E-86C8-9D2B27A90DA3}" type="sibTrans" cxnId="{8984F304-B976-4830-9E55-E96E9A3E6DEF}">
      <dgm:prSet/>
      <dgm:spPr/>
      <dgm:t>
        <a:bodyPr/>
        <a:lstStyle/>
        <a:p>
          <a:endParaRPr lang="en-US"/>
        </a:p>
      </dgm:t>
    </dgm:pt>
    <dgm:pt modelId="{DAD0020F-8BCB-4BE0-9D59-E42B93E6159C}" type="pres">
      <dgm:prSet presAssocID="{AA6562C5-80B1-4F65-A338-3E4F90C7981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583568D-30A9-41AC-9849-C013DC05D81B}" type="pres">
      <dgm:prSet presAssocID="{5EF76890-6555-4728-A4A4-77B4FDD11AB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DA11DE-1DEC-4C4F-B5D6-19077AF76DF4}" type="pres">
      <dgm:prSet presAssocID="{35AECA4C-280A-450E-A6AA-B3D19B5E64FB}" presName="sibTrans" presStyleLbl="sibTrans2D1" presStyleIdx="0" presStyleCnt="5"/>
      <dgm:spPr/>
      <dgm:t>
        <a:bodyPr/>
        <a:lstStyle/>
        <a:p>
          <a:endParaRPr lang="en-US"/>
        </a:p>
      </dgm:t>
    </dgm:pt>
    <dgm:pt modelId="{3CB964A9-9A00-433A-9F84-C203E3EEEFEA}" type="pres">
      <dgm:prSet presAssocID="{35AECA4C-280A-450E-A6AA-B3D19B5E64FB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790AB46C-796C-4B82-A954-884794B08165}" type="pres">
      <dgm:prSet presAssocID="{F47158CD-1625-490B-9C10-5AD8B589957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4C73A4-40B7-4DB9-AC72-F1567101AF53}" type="pres">
      <dgm:prSet presAssocID="{E6D10867-C95F-4D63-94C4-C29961B99AAB}" presName="sibTrans" presStyleLbl="sibTrans2D1" presStyleIdx="1" presStyleCnt="5"/>
      <dgm:spPr/>
      <dgm:t>
        <a:bodyPr/>
        <a:lstStyle/>
        <a:p>
          <a:endParaRPr lang="en-US"/>
        </a:p>
      </dgm:t>
    </dgm:pt>
    <dgm:pt modelId="{A082A855-AA02-4914-BB08-672A3EBF8467}" type="pres">
      <dgm:prSet presAssocID="{E6D10867-C95F-4D63-94C4-C29961B99AAB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DDCBDB87-303B-4E15-8994-E3DC12810E1D}" type="pres">
      <dgm:prSet presAssocID="{12F971CB-2BBE-47CD-B299-870350FAF3B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96DCE5-B0A0-4723-A76B-B8E9C2EE6987}" type="pres">
      <dgm:prSet presAssocID="{CD3206AD-8046-4C7A-88FB-88E9B39AF944}" presName="sibTrans" presStyleLbl="sibTrans2D1" presStyleIdx="2" presStyleCnt="5"/>
      <dgm:spPr/>
      <dgm:t>
        <a:bodyPr/>
        <a:lstStyle/>
        <a:p>
          <a:endParaRPr lang="en-US"/>
        </a:p>
      </dgm:t>
    </dgm:pt>
    <dgm:pt modelId="{46736ECB-AB13-442A-8202-C080BAF0B4EB}" type="pres">
      <dgm:prSet presAssocID="{CD3206AD-8046-4C7A-88FB-88E9B39AF944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58C6C0C0-B36E-4B39-8200-F35F07723FD6}" type="pres">
      <dgm:prSet presAssocID="{71AF64FB-7B02-4D1C-B7EE-24CD0652C19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D1D3C9-24A5-4AC7-B667-A4056379BA8F}" type="pres">
      <dgm:prSet presAssocID="{C719187F-0287-4A73-B23F-E8E628614420}" presName="sibTrans" presStyleLbl="sibTrans2D1" presStyleIdx="3" presStyleCnt="5"/>
      <dgm:spPr/>
      <dgm:t>
        <a:bodyPr/>
        <a:lstStyle/>
        <a:p>
          <a:endParaRPr lang="en-US"/>
        </a:p>
      </dgm:t>
    </dgm:pt>
    <dgm:pt modelId="{4B738C2D-AA4C-4232-ACA8-0EAD1894E922}" type="pres">
      <dgm:prSet presAssocID="{C719187F-0287-4A73-B23F-E8E628614420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DB980BB9-D4F5-4CB9-8885-D8774CD8ED7D}" type="pres">
      <dgm:prSet presAssocID="{517848CE-E25F-4962-8343-CC854D25797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286EF0-7489-4233-AFFA-D9EA9A21422C}" type="pres">
      <dgm:prSet presAssocID="{1D50BA81-DB23-437E-86C8-9D2B27A90DA3}" presName="sibTrans" presStyleLbl="sibTrans2D1" presStyleIdx="4" presStyleCnt="5"/>
      <dgm:spPr/>
      <dgm:t>
        <a:bodyPr/>
        <a:lstStyle/>
        <a:p>
          <a:endParaRPr lang="en-US"/>
        </a:p>
      </dgm:t>
    </dgm:pt>
    <dgm:pt modelId="{E6E8FD47-4DBA-4E24-A8B5-FC19FBCE1262}" type="pres">
      <dgm:prSet presAssocID="{1D50BA81-DB23-437E-86C8-9D2B27A90DA3}" presName="connectorText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DE94472C-7580-4641-A012-964EB6C04A9D}" srcId="{AA6562C5-80B1-4F65-A338-3E4F90C7981B}" destId="{5EF76890-6555-4728-A4A4-77B4FDD11AB0}" srcOrd="0" destOrd="0" parTransId="{6F3BC763-1722-4835-81B5-1DEFE8443A9A}" sibTransId="{35AECA4C-280A-450E-A6AA-B3D19B5E64FB}"/>
    <dgm:cxn modelId="{157790B9-A149-4EA9-88F3-24B813AE3A25}" type="presOf" srcId="{C719187F-0287-4A73-B23F-E8E628614420}" destId="{4B738C2D-AA4C-4232-ACA8-0EAD1894E922}" srcOrd="1" destOrd="0" presId="urn:microsoft.com/office/officeart/2005/8/layout/cycle2"/>
    <dgm:cxn modelId="{FD78A964-EF6E-4F43-9BAA-83F7AABFB013}" type="presOf" srcId="{12F971CB-2BBE-47CD-B299-870350FAF3B9}" destId="{DDCBDB87-303B-4E15-8994-E3DC12810E1D}" srcOrd="0" destOrd="0" presId="urn:microsoft.com/office/officeart/2005/8/layout/cycle2"/>
    <dgm:cxn modelId="{FBB5D9C2-4C0D-4891-9590-6F8B3F8926D9}" type="presOf" srcId="{C719187F-0287-4A73-B23F-E8E628614420}" destId="{21D1D3C9-24A5-4AC7-B667-A4056379BA8F}" srcOrd="0" destOrd="0" presId="urn:microsoft.com/office/officeart/2005/8/layout/cycle2"/>
    <dgm:cxn modelId="{CB2ACF27-310B-4DC7-9745-8924BE59DC80}" srcId="{AA6562C5-80B1-4F65-A338-3E4F90C7981B}" destId="{F47158CD-1625-490B-9C10-5AD8B589957B}" srcOrd="1" destOrd="0" parTransId="{590F9DE0-F6FB-48DF-9591-4960BCB7001E}" sibTransId="{E6D10867-C95F-4D63-94C4-C29961B99AAB}"/>
    <dgm:cxn modelId="{D0AD42CA-7E21-41C3-9982-9DA329CAF628}" type="presOf" srcId="{F47158CD-1625-490B-9C10-5AD8B589957B}" destId="{790AB46C-796C-4B82-A954-884794B08165}" srcOrd="0" destOrd="0" presId="urn:microsoft.com/office/officeart/2005/8/layout/cycle2"/>
    <dgm:cxn modelId="{46E2DF8B-B05C-4293-9650-8A1E990EE5BA}" type="presOf" srcId="{AA6562C5-80B1-4F65-A338-3E4F90C7981B}" destId="{DAD0020F-8BCB-4BE0-9D59-E42B93E6159C}" srcOrd="0" destOrd="0" presId="urn:microsoft.com/office/officeart/2005/8/layout/cycle2"/>
    <dgm:cxn modelId="{4D382427-5C4F-45E1-8FF0-9F031462CA55}" type="presOf" srcId="{35AECA4C-280A-450E-A6AA-B3D19B5E64FB}" destId="{3CB964A9-9A00-433A-9F84-C203E3EEEFEA}" srcOrd="1" destOrd="0" presId="urn:microsoft.com/office/officeart/2005/8/layout/cycle2"/>
    <dgm:cxn modelId="{A025CA3B-7B33-452C-87D3-F8E29AA542FC}" type="presOf" srcId="{1D50BA81-DB23-437E-86C8-9D2B27A90DA3}" destId="{E6E8FD47-4DBA-4E24-A8B5-FC19FBCE1262}" srcOrd="1" destOrd="0" presId="urn:microsoft.com/office/officeart/2005/8/layout/cycle2"/>
    <dgm:cxn modelId="{5EA769C9-9CA3-4E56-976E-04B450B74228}" type="presOf" srcId="{35AECA4C-280A-450E-A6AA-B3D19B5E64FB}" destId="{4BDA11DE-1DEC-4C4F-B5D6-19077AF76DF4}" srcOrd="0" destOrd="0" presId="urn:microsoft.com/office/officeart/2005/8/layout/cycle2"/>
    <dgm:cxn modelId="{ABC353CA-648C-4B18-98E7-6836A013131D}" srcId="{AA6562C5-80B1-4F65-A338-3E4F90C7981B}" destId="{12F971CB-2BBE-47CD-B299-870350FAF3B9}" srcOrd="2" destOrd="0" parTransId="{8DDB51B1-FBE1-4DF2-A76E-704A13AD7527}" sibTransId="{CD3206AD-8046-4C7A-88FB-88E9B39AF944}"/>
    <dgm:cxn modelId="{17C96A8D-384E-4CF3-B741-97836C7AA1E7}" type="presOf" srcId="{E6D10867-C95F-4D63-94C4-C29961B99AAB}" destId="{864C73A4-40B7-4DB9-AC72-F1567101AF53}" srcOrd="0" destOrd="0" presId="urn:microsoft.com/office/officeart/2005/8/layout/cycle2"/>
    <dgm:cxn modelId="{EC826BAF-68F1-4682-A4CF-99C662B82BF2}" type="presOf" srcId="{1D50BA81-DB23-437E-86C8-9D2B27A90DA3}" destId="{DD286EF0-7489-4233-AFFA-D9EA9A21422C}" srcOrd="0" destOrd="0" presId="urn:microsoft.com/office/officeart/2005/8/layout/cycle2"/>
    <dgm:cxn modelId="{C538CA9D-1E52-4C1E-830A-9F4B96E7A806}" type="presOf" srcId="{71AF64FB-7B02-4D1C-B7EE-24CD0652C19A}" destId="{58C6C0C0-B36E-4B39-8200-F35F07723FD6}" srcOrd="0" destOrd="0" presId="urn:microsoft.com/office/officeart/2005/8/layout/cycle2"/>
    <dgm:cxn modelId="{160C8AA6-92FC-4191-8ECA-70601B07B4C8}" type="presOf" srcId="{5EF76890-6555-4728-A4A4-77B4FDD11AB0}" destId="{2583568D-30A9-41AC-9849-C013DC05D81B}" srcOrd="0" destOrd="0" presId="urn:microsoft.com/office/officeart/2005/8/layout/cycle2"/>
    <dgm:cxn modelId="{EED1E088-D635-49D3-B3CB-521780D8E131}" type="presOf" srcId="{CD3206AD-8046-4C7A-88FB-88E9B39AF944}" destId="{46736ECB-AB13-442A-8202-C080BAF0B4EB}" srcOrd="1" destOrd="0" presId="urn:microsoft.com/office/officeart/2005/8/layout/cycle2"/>
    <dgm:cxn modelId="{3612871F-8260-4061-90ED-A07759B46618}" type="presOf" srcId="{CD3206AD-8046-4C7A-88FB-88E9B39AF944}" destId="{3596DCE5-B0A0-4723-A76B-B8E9C2EE6987}" srcOrd="0" destOrd="0" presId="urn:microsoft.com/office/officeart/2005/8/layout/cycle2"/>
    <dgm:cxn modelId="{8984F304-B976-4830-9E55-E96E9A3E6DEF}" srcId="{AA6562C5-80B1-4F65-A338-3E4F90C7981B}" destId="{517848CE-E25F-4962-8343-CC854D257974}" srcOrd="4" destOrd="0" parTransId="{B3F4C4C4-6420-4E60-87E8-0240F050AA83}" sibTransId="{1D50BA81-DB23-437E-86C8-9D2B27A90DA3}"/>
    <dgm:cxn modelId="{133233CD-F7F9-4F07-8BE5-C8EE2A2057F5}" srcId="{AA6562C5-80B1-4F65-A338-3E4F90C7981B}" destId="{71AF64FB-7B02-4D1C-B7EE-24CD0652C19A}" srcOrd="3" destOrd="0" parTransId="{04785339-86EF-48CD-B54B-B889CA7B8BBB}" sibTransId="{C719187F-0287-4A73-B23F-E8E628614420}"/>
    <dgm:cxn modelId="{499EBD7A-7C88-4D63-A831-30F5159261A6}" type="presOf" srcId="{517848CE-E25F-4962-8343-CC854D257974}" destId="{DB980BB9-D4F5-4CB9-8885-D8774CD8ED7D}" srcOrd="0" destOrd="0" presId="urn:microsoft.com/office/officeart/2005/8/layout/cycle2"/>
    <dgm:cxn modelId="{66356814-83C2-426E-9500-A642C833B076}" type="presOf" srcId="{E6D10867-C95F-4D63-94C4-C29961B99AAB}" destId="{A082A855-AA02-4914-BB08-672A3EBF8467}" srcOrd="1" destOrd="0" presId="urn:microsoft.com/office/officeart/2005/8/layout/cycle2"/>
    <dgm:cxn modelId="{4E1E5F38-171C-4BBC-9156-51AA171AAFCB}" type="presParOf" srcId="{DAD0020F-8BCB-4BE0-9D59-E42B93E6159C}" destId="{2583568D-30A9-41AC-9849-C013DC05D81B}" srcOrd="0" destOrd="0" presId="urn:microsoft.com/office/officeart/2005/8/layout/cycle2"/>
    <dgm:cxn modelId="{48A48C77-2950-4BA1-8EAA-2582F1B4A40A}" type="presParOf" srcId="{DAD0020F-8BCB-4BE0-9D59-E42B93E6159C}" destId="{4BDA11DE-1DEC-4C4F-B5D6-19077AF76DF4}" srcOrd="1" destOrd="0" presId="urn:microsoft.com/office/officeart/2005/8/layout/cycle2"/>
    <dgm:cxn modelId="{1DBF64A8-E148-4E15-9F09-3E77C4C7714F}" type="presParOf" srcId="{4BDA11DE-1DEC-4C4F-B5D6-19077AF76DF4}" destId="{3CB964A9-9A00-433A-9F84-C203E3EEEFEA}" srcOrd="0" destOrd="0" presId="urn:microsoft.com/office/officeart/2005/8/layout/cycle2"/>
    <dgm:cxn modelId="{D87C6403-80D5-4742-B595-E16EB7051B3B}" type="presParOf" srcId="{DAD0020F-8BCB-4BE0-9D59-E42B93E6159C}" destId="{790AB46C-796C-4B82-A954-884794B08165}" srcOrd="2" destOrd="0" presId="urn:microsoft.com/office/officeart/2005/8/layout/cycle2"/>
    <dgm:cxn modelId="{4F4226CC-6D30-473E-816B-AD4B356E9821}" type="presParOf" srcId="{DAD0020F-8BCB-4BE0-9D59-E42B93E6159C}" destId="{864C73A4-40B7-4DB9-AC72-F1567101AF53}" srcOrd="3" destOrd="0" presId="urn:microsoft.com/office/officeart/2005/8/layout/cycle2"/>
    <dgm:cxn modelId="{46A036FF-4CAD-4193-BECB-E7C0B453E954}" type="presParOf" srcId="{864C73A4-40B7-4DB9-AC72-F1567101AF53}" destId="{A082A855-AA02-4914-BB08-672A3EBF8467}" srcOrd="0" destOrd="0" presId="urn:microsoft.com/office/officeart/2005/8/layout/cycle2"/>
    <dgm:cxn modelId="{CFF8F2A7-4EB6-4E61-81F6-016C03AB6642}" type="presParOf" srcId="{DAD0020F-8BCB-4BE0-9D59-E42B93E6159C}" destId="{DDCBDB87-303B-4E15-8994-E3DC12810E1D}" srcOrd="4" destOrd="0" presId="urn:microsoft.com/office/officeart/2005/8/layout/cycle2"/>
    <dgm:cxn modelId="{D1C94B6B-7972-470B-B690-EA146A28FA09}" type="presParOf" srcId="{DAD0020F-8BCB-4BE0-9D59-E42B93E6159C}" destId="{3596DCE5-B0A0-4723-A76B-B8E9C2EE6987}" srcOrd="5" destOrd="0" presId="urn:microsoft.com/office/officeart/2005/8/layout/cycle2"/>
    <dgm:cxn modelId="{71970A75-F762-4385-9838-4F7685EF065E}" type="presParOf" srcId="{3596DCE5-B0A0-4723-A76B-B8E9C2EE6987}" destId="{46736ECB-AB13-442A-8202-C080BAF0B4EB}" srcOrd="0" destOrd="0" presId="urn:microsoft.com/office/officeart/2005/8/layout/cycle2"/>
    <dgm:cxn modelId="{46A97D65-2716-4FD6-AF93-7A3456516E58}" type="presParOf" srcId="{DAD0020F-8BCB-4BE0-9D59-E42B93E6159C}" destId="{58C6C0C0-B36E-4B39-8200-F35F07723FD6}" srcOrd="6" destOrd="0" presId="urn:microsoft.com/office/officeart/2005/8/layout/cycle2"/>
    <dgm:cxn modelId="{95AD7FDD-AEA7-4E8B-95A6-DA6B0897BFD1}" type="presParOf" srcId="{DAD0020F-8BCB-4BE0-9D59-E42B93E6159C}" destId="{21D1D3C9-24A5-4AC7-B667-A4056379BA8F}" srcOrd="7" destOrd="0" presId="urn:microsoft.com/office/officeart/2005/8/layout/cycle2"/>
    <dgm:cxn modelId="{63533844-AB90-4F82-9132-724169E86D15}" type="presParOf" srcId="{21D1D3C9-24A5-4AC7-B667-A4056379BA8F}" destId="{4B738C2D-AA4C-4232-ACA8-0EAD1894E922}" srcOrd="0" destOrd="0" presId="urn:microsoft.com/office/officeart/2005/8/layout/cycle2"/>
    <dgm:cxn modelId="{03EBB172-4D77-4497-8F7B-F94F480C50FE}" type="presParOf" srcId="{DAD0020F-8BCB-4BE0-9D59-E42B93E6159C}" destId="{DB980BB9-D4F5-4CB9-8885-D8774CD8ED7D}" srcOrd="8" destOrd="0" presId="urn:microsoft.com/office/officeart/2005/8/layout/cycle2"/>
    <dgm:cxn modelId="{CBFA7F3C-1C4A-4EC0-8579-36CE529C0DE3}" type="presParOf" srcId="{DAD0020F-8BCB-4BE0-9D59-E42B93E6159C}" destId="{DD286EF0-7489-4233-AFFA-D9EA9A21422C}" srcOrd="9" destOrd="0" presId="urn:microsoft.com/office/officeart/2005/8/layout/cycle2"/>
    <dgm:cxn modelId="{8374753F-45C5-4025-92D0-2E46DF8565D7}" type="presParOf" srcId="{DD286EF0-7489-4233-AFFA-D9EA9A21422C}" destId="{E6E8FD47-4DBA-4E24-A8B5-FC19FBCE126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9BCD905-4551-4E98-853F-EA08BCEA5B40}">
      <dsp:nvSpPr>
        <dsp:cNvPr id="0" name=""/>
        <dsp:cNvSpPr/>
      </dsp:nvSpPr>
      <dsp:spPr>
        <a:xfrm rot="5400000">
          <a:off x="2175957" y="-951384"/>
          <a:ext cx="1137981" cy="304161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Previously training experience </a:t>
          </a:r>
          <a:endParaRPr lang="en-US" sz="2200" kern="1200" dirty="0"/>
        </a:p>
      </dsp:txBody>
      <dsp:txXfrm rot="5400000">
        <a:off x="2175957" y="-951384"/>
        <a:ext cx="1137981" cy="3041617"/>
      </dsp:txXfrm>
    </dsp:sp>
    <dsp:sp modelId="{B2CC4680-623F-4E79-A3DF-9455D4F7BFD9}">
      <dsp:nvSpPr>
        <dsp:cNvPr id="0" name=""/>
        <dsp:cNvSpPr/>
      </dsp:nvSpPr>
      <dsp:spPr>
        <a:xfrm>
          <a:off x="486771" y="272333"/>
          <a:ext cx="737368" cy="5941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1.</a:t>
          </a:r>
          <a:endParaRPr lang="en-US" sz="2400" kern="1200" dirty="0"/>
        </a:p>
      </dsp:txBody>
      <dsp:txXfrm>
        <a:off x="486771" y="272333"/>
        <a:ext cx="737368" cy="594182"/>
      </dsp:txXfrm>
    </dsp:sp>
    <dsp:sp modelId="{AD4726AA-045D-40B5-B58E-7A8978DEB193}">
      <dsp:nvSpPr>
        <dsp:cNvPr id="0" name=""/>
        <dsp:cNvSpPr/>
      </dsp:nvSpPr>
      <dsp:spPr>
        <a:xfrm rot="5400000">
          <a:off x="2175957" y="257721"/>
          <a:ext cx="1137981" cy="304161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8 Thematic Modules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(with 31 sub-modules)</a:t>
          </a:r>
          <a:endParaRPr lang="en-US" sz="2200" kern="1200" dirty="0"/>
        </a:p>
      </dsp:txBody>
      <dsp:txXfrm rot="5400000">
        <a:off x="2175957" y="257721"/>
        <a:ext cx="1137981" cy="3041617"/>
      </dsp:txXfrm>
    </dsp:sp>
    <dsp:sp modelId="{3E50A565-B786-4E19-BCB1-9BE6E846D36D}">
      <dsp:nvSpPr>
        <dsp:cNvPr id="0" name=""/>
        <dsp:cNvSpPr/>
      </dsp:nvSpPr>
      <dsp:spPr>
        <a:xfrm>
          <a:off x="486771" y="1535066"/>
          <a:ext cx="737368" cy="4869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2.</a:t>
          </a:r>
          <a:endParaRPr lang="en-US" sz="2400" kern="1200" dirty="0"/>
        </a:p>
      </dsp:txBody>
      <dsp:txXfrm>
        <a:off x="486771" y="1535066"/>
        <a:ext cx="737368" cy="486927"/>
      </dsp:txXfrm>
    </dsp:sp>
    <dsp:sp modelId="{A0916442-0A4E-4263-B3DD-C1007CEA9BA6}">
      <dsp:nvSpPr>
        <dsp:cNvPr id="0" name=""/>
        <dsp:cNvSpPr/>
      </dsp:nvSpPr>
      <dsp:spPr>
        <a:xfrm rot="5400000">
          <a:off x="2175957" y="1467260"/>
          <a:ext cx="1137981" cy="304161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Methodology</a:t>
          </a:r>
          <a:endParaRPr lang="en-US" sz="2200" kern="1200" dirty="0"/>
        </a:p>
      </dsp:txBody>
      <dsp:txXfrm rot="5400000">
        <a:off x="2175957" y="1467260"/>
        <a:ext cx="1137981" cy="3041617"/>
      </dsp:txXfrm>
    </dsp:sp>
    <dsp:sp modelId="{FC3C18B8-D325-450E-AD75-DD6F89F51315}">
      <dsp:nvSpPr>
        <dsp:cNvPr id="0" name=""/>
        <dsp:cNvSpPr/>
      </dsp:nvSpPr>
      <dsp:spPr>
        <a:xfrm>
          <a:off x="486771" y="2736304"/>
          <a:ext cx="646501" cy="5026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3.</a:t>
          </a:r>
          <a:endParaRPr lang="en-US" sz="2400" kern="1200" dirty="0"/>
        </a:p>
      </dsp:txBody>
      <dsp:txXfrm>
        <a:off x="486771" y="2736304"/>
        <a:ext cx="646501" cy="5026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0B5D1B-A2D8-495A-BB4D-1DA9D444E6A1}">
      <dsp:nvSpPr>
        <dsp:cNvPr id="0" name=""/>
        <dsp:cNvSpPr/>
      </dsp:nvSpPr>
      <dsp:spPr>
        <a:xfrm rot="16200000">
          <a:off x="1322" y="558601"/>
          <a:ext cx="2946796" cy="2946796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Low priority for CLIMATE CHANGE</a:t>
          </a:r>
          <a:endParaRPr lang="en-US" sz="2000" b="1" kern="1200" dirty="0"/>
        </a:p>
      </dsp:txBody>
      <dsp:txXfrm rot="16200000">
        <a:off x="1322" y="558601"/>
        <a:ext cx="2946796" cy="2946796"/>
      </dsp:txXfrm>
    </dsp:sp>
    <dsp:sp modelId="{885CA118-D3E2-4D2C-A1E0-100DE6B1A167}">
      <dsp:nvSpPr>
        <dsp:cNvPr id="0" name=""/>
        <dsp:cNvSpPr/>
      </dsp:nvSpPr>
      <dsp:spPr>
        <a:xfrm rot="5400000">
          <a:off x="3147880" y="558601"/>
          <a:ext cx="2946796" cy="2946796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However, LOW-CARBON  future in other (priority) modules is having attention</a:t>
          </a:r>
          <a:endParaRPr lang="en-US" sz="1800" b="1" kern="1200" dirty="0"/>
        </a:p>
      </dsp:txBody>
      <dsp:txXfrm rot="5400000">
        <a:off x="3147880" y="558601"/>
        <a:ext cx="2946796" cy="294679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83568D-30A9-41AC-9849-C013DC05D81B}">
      <dsp:nvSpPr>
        <dsp:cNvPr id="0" name=""/>
        <dsp:cNvSpPr/>
      </dsp:nvSpPr>
      <dsp:spPr>
        <a:xfrm>
          <a:off x="2048197" y="1054"/>
          <a:ext cx="895820" cy="8958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NGO1</a:t>
          </a:r>
          <a:endParaRPr lang="en-US" sz="1800" kern="1200" dirty="0"/>
        </a:p>
      </dsp:txBody>
      <dsp:txXfrm>
        <a:off x="2048197" y="1054"/>
        <a:ext cx="895820" cy="895820"/>
      </dsp:txXfrm>
    </dsp:sp>
    <dsp:sp modelId="{4BDA11DE-1DEC-4C4F-B5D6-19077AF76DF4}">
      <dsp:nvSpPr>
        <dsp:cNvPr id="0" name=""/>
        <dsp:cNvSpPr/>
      </dsp:nvSpPr>
      <dsp:spPr>
        <a:xfrm rot="2160000">
          <a:off x="2915724" y="689200"/>
          <a:ext cx="238214" cy="302339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2160000">
        <a:off x="2915724" y="689200"/>
        <a:ext cx="238214" cy="302339"/>
      </dsp:txXfrm>
    </dsp:sp>
    <dsp:sp modelId="{790AB46C-796C-4B82-A954-884794B08165}">
      <dsp:nvSpPr>
        <dsp:cNvPr id="0" name=""/>
        <dsp:cNvSpPr/>
      </dsp:nvSpPr>
      <dsp:spPr>
        <a:xfrm>
          <a:off x="3136553" y="791790"/>
          <a:ext cx="895820" cy="8958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NGO2</a:t>
          </a:r>
          <a:endParaRPr lang="en-US" sz="1800" kern="1200" dirty="0"/>
        </a:p>
      </dsp:txBody>
      <dsp:txXfrm>
        <a:off x="3136553" y="791790"/>
        <a:ext cx="895820" cy="895820"/>
      </dsp:txXfrm>
    </dsp:sp>
    <dsp:sp modelId="{864C73A4-40B7-4DB9-AC72-F1567101AF53}">
      <dsp:nvSpPr>
        <dsp:cNvPr id="0" name=""/>
        <dsp:cNvSpPr/>
      </dsp:nvSpPr>
      <dsp:spPr>
        <a:xfrm rot="6480000">
          <a:off x="3259582" y="1721838"/>
          <a:ext cx="238214" cy="302339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6480000">
        <a:off x="3259582" y="1721838"/>
        <a:ext cx="238214" cy="302339"/>
      </dsp:txXfrm>
    </dsp:sp>
    <dsp:sp modelId="{DDCBDB87-303B-4E15-8994-E3DC12810E1D}">
      <dsp:nvSpPr>
        <dsp:cNvPr id="0" name=""/>
        <dsp:cNvSpPr/>
      </dsp:nvSpPr>
      <dsp:spPr>
        <a:xfrm>
          <a:off x="2720838" y="2071229"/>
          <a:ext cx="895820" cy="8958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NGO3</a:t>
          </a:r>
          <a:endParaRPr lang="en-US" sz="1800" kern="1200" dirty="0"/>
        </a:p>
      </dsp:txBody>
      <dsp:txXfrm>
        <a:off x="2720838" y="2071229"/>
        <a:ext cx="895820" cy="895820"/>
      </dsp:txXfrm>
    </dsp:sp>
    <dsp:sp modelId="{3596DCE5-B0A0-4723-A76B-B8E9C2EE6987}">
      <dsp:nvSpPr>
        <dsp:cNvPr id="0" name=""/>
        <dsp:cNvSpPr/>
      </dsp:nvSpPr>
      <dsp:spPr>
        <a:xfrm rot="10800000">
          <a:off x="2383742" y="2367970"/>
          <a:ext cx="238214" cy="302339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2383742" y="2367970"/>
        <a:ext cx="238214" cy="302339"/>
      </dsp:txXfrm>
    </dsp:sp>
    <dsp:sp modelId="{58C6C0C0-B36E-4B39-8200-F35F07723FD6}">
      <dsp:nvSpPr>
        <dsp:cNvPr id="0" name=""/>
        <dsp:cNvSpPr/>
      </dsp:nvSpPr>
      <dsp:spPr>
        <a:xfrm>
          <a:off x="1375557" y="2071229"/>
          <a:ext cx="895820" cy="8958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NGO4</a:t>
          </a:r>
          <a:endParaRPr lang="en-US" sz="1800" kern="1200" dirty="0"/>
        </a:p>
      </dsp:txBody>
      <dsp:txXfrm>
        <a:off x="1375557" y="2071229"/>
        <a:ext cx="895820" cy="895820"/>
      </dsp:txXfrm>
    </dsp:sp>
    <dsp:sp modelId="{21D1D3C9-24A5-4AC7-B667-A4056379BA8F}">
      <dsp:nvSpPr>
        <dsp:cNvPr id="0" name=""/>
        <dsp:cNvSpPr/>
      </dsp:nvSpPr>
      <dsp:spPr>
        <a:xfrm rot="15120000">
          <a:off x="1498585" y="1734662"/>
          <a:ext cx="238214" cy="302339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5120000">
        <a:off x="1498585" y="1734662"/>
        <a:ext cx="238214" cy="302339"/>
      </dsp:txXfrm>
    </dsp:sp>
    <dsp:sp modelId="{DB980BB9-D4F5-4CB9-8885-D8774CD8ED7D}">
      <dsp:nvSpPr>
        <dsp:cNvPr id="0" name=""/>
        <dsp:cNvSpPr/>
      </dsp:nvSpPr>
      <dsp:spPr>
        <a:xfrm>
          <a:off x="959842" y="791790"/>
          <a:ext cx="895820" cy="8958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NGO5</a:t>
          </a:r>
          <a:endParaRPr lang="en-US" sz="1800" kern="1200" dirty="0"/>
        </a:p>
      </dsp:txBody>
      <dsp:txXfrm>
        <a:off x="959842" y="791790"/>
        <a:ext cx="895820" cy="895820"/>
      </dsp:txXfrm>
    </dsp:sp>
    <dsp:sp modelId="{DD286EF0-7489-4233-AFFA-D9EA9A21422C}">
      <dsp:nvSpPr>
        <dsp:cNvPr id="0" name=""/>
        <dsp:cNvSpPr/>
      </dsp:nvSpPr>
      <dsp:spPr>
        <a:xfrm rot="19440000">
          <a:off x="1827368" y="697125"/>
          <a:ext cx="238214" cy="3023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9440000">
        <a:off x="1827368" y="697125"/>
        <a:ext cx="238214" cy="3023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3C2FC-1127-46B3-9811-433D5BDE7F33}" type="datetimeFigureOut">
              <a:rPr lang="en-US" smtClean="0"/>
              <a:pPr/>
              <a:t>5/5/2014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735DA-7F8A-4132-A9D5-BA979D9497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1725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Andjelka Mihajlov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Andjelka Mihajlov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Andjelka Mihajlov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Andjelka Mihajlov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Andjelka Mihajlov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Andjelka Mihajlov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Andjelka Mihajlov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Andjelka Mihajlov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Andjelka Mihajlov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Andjelka Mihajlov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 descr="Z:\hd\countries\ZZ Multi-country\IMPLEMENTATION\ECRAN 2013 - 2016\Implementation\Visibility\Final\tmn zelena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44208" y="188640"/>
            <a:ext cx="2252663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683568" y="1844824"/>
            <a:ext cx="84604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/>
              <a:t>BLOCK 2: Specific Regional Training </a:t>
            </a:r>
            <a:r>
              <a:rPr lang="en-GB" sz="4000" dirty="0" smtClean="0"/>
              <a:t>Plan</a:t>
            </a:r>
          </a:p>
          <a:p>
            <a:endParaRPr lang="en-GB" sz="4000" dirty="0" smtClean="0"/>
          </a:p>
          <a:p>
            <a:pPr marL="742950" indent="-742950">
              <a:buAutoNum type="arabicPeriod"/>
            </a:pPr>
            <a:r>
              <a:rPr lang="en-GB" sz="2800" dirty="0" smtClean="0"/>
              <a:t>Training </a:t>
            </a:r>
            <a:r>
              <a:rPr lang="en-GB" sz="2800" dirty="0"/>
              <a:t>needs </a:t>
            </a:r>
            <a:r>
              <a:rPr lang="en-GB" sz="2800" dirty="0" smtClean="0"/>
              <a:t>assessment (TNA) : results</a:t>
            </a:r>
          </a:p>
          <a:p>
            <a:pPr marL="742950" indent="-742950">
              <a:buAutoNum type="arabicPeriod"/>
            </a:pPr>
            <a:r>
              <a:rPr lang="en-GB" sz="2800" dirty="0" smtClean="0"/>
              <a:t>NGOs </a:t>
            </a:r>
            <a:r>
              <a:rPr lang="en-GB" sz="2800" dirty="0"/>
              <a:t>Specific Regional Training </a:t>
            </a:r>
            <a:r>
              <a:rPr lang="en-GB" sz="2800" dirty="0" smtClean="0"/>
              <a:t>Planning </a:t>
            </a:r>
            <a:r>
              <a:rPr lang="en-GB" sz="2800" dirty="0"/>
              <a:t>(SRTP). </a:t>
            </a:r>
            <a:endParaRPr lang="en-GB" sz="2800" dirty="0" smtClean="0"/>
          </a:p>
          <a:p>
            <a:pPr marL="742950" indent="-742950">
              <a:buAutoNum type="arabicPeriod"/>
            </a:pPr>
            <a:r>
              <a:rPr lang="en-GB" sz="2800" dirty="0" smtClean="0"/>
              <a:t>Drafting </a:t>
            </a:r>
            <a:r>
              <a:rPr lang="en-GB" sz="2800" dirty="0"/>
              <a:t>the agenda for the 1st training event (June 2014).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5445224"/>
            <a:ext cx="7776864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bg1"/>
                </a:solidFill>
              </a:rPr>
              <a:t>Andjelka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Mihajlov</a:t>
            </a:r>
            <a:endParaRPr lang="en-US" b="1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andjelka.mihajlov@</a:t>
            </a:r>
            <a:r>
              <a:rPr lang="en-US" dirty="0">
                <a:solidFill>
                  <a:schemeClr val="bg1"/>
                </a:solidFill>
              </a:rPr>
              <a:t>ecranetwork.org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36003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82335" y="1755143"/>
            <a:ext cx="461665" cy="50259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GB" dirty="0"/>
              <a:t>Training needs assessment </a:t>
            </a:r>
            <a:r>
              <a:rPr lang="en-GB" dirty="0" smtClean="0"/>
              <a:t>: </a:t>
            </a:r>
            <a:r>
              <a:rPr lang="en-GB" dirty="0"/>
              <a:t>results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8176" y="1412776"/>
            <a:ext cx="3653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…and some of results to be noted: sub-themes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8176" y="2053089"/>
            <a:ext cx="7686272" cy="4209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1136" y="268717"/>
            <a:ext cx="3852863" cy="19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own Arrow 6"/>
          <p:cNvSpPr/>
          <p:nvPr/>
        </p:nvSpPr>
        <p:spPr>
          <a:xfrm>
            <a:off x="4968515" y="2972645"/>
            <a:ext cx="215081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329823"/>
            <a:ext cx="274637" cy="5302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C000"/>
            </a:solidFill>
          </a:ln>
          <a:effectLst/>
        </p:spPr>
      </p:pic>
      <p:sp>
        <p:nvSpPr>
          <p:cNvPr id="8" name="Left-Right Arrow 7"/>
          <p:cNvSpPr/>
          <p:nvPr/>
        </p:nvSpPr>
        <p:spPr>
          <a:xfrm>
            <a:off x="5735512" y="2282612"/>
            <a:ext cx="1277415" cy="690033"/>
          </a:xfrm>
          <a:prstGeom prst="leftRightArrow">
            <a:avLst/>
          </a:prstGeom>
          <a:solidFill>
            <a:srgbClr val="FFC000"/>
          </a:solidFill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779913" y="2627628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Small hydro SEA/EIA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508104" y="3061658"/>
            <a:ext cx="1152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Transport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3419495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82335" y="1274659"/>
            <a:ext cx="461665" cy="50259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GB" dirty="0"/>
              <a:t>Training needs assessment (TNA) : results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5656" y="1988840"/>
            <a:ext cx="58326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Concluded remark:</a:t>
            </a:r>
          </a:p>
          <a:p>
            <a:endParaRPr lang="en-US" sz="2400" dirty="0"/>
          </a:p>
          <a:p>
            <a:r>
              <a:rPr lang="en-US" sz="2400" dirty="0" smtClean="0"/>
              <a:t>Regional priority themes (modules) should be taken with flexibility to adapt “hidden” results when present outreach results as the ponder data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507303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82335" y="1274659"/>
            <a:ext cx="461665" cy="50259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GB" dirty="0"/>
              <a:t>Training needs assessment (TNA) : results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844" y="1556792"/>
            <a:ext cx="8133491" cy="4529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660232" y="5515491"/>
            <a:ext cx="1728192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dirty="0" smtClean="0"/>
              <a:t>Your intervention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8349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856984" cy="136207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chemeClr val="bg1">
                    <a:lumMod val="75000"/>
                  </a:schemeClr>
                </a:solidFill>
              </a:rPr>
              <a:t>….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800" dirty="0" smtClean="0">
                <a:solidFill>
                  <a:schemeClr val="bg1">
                    <a:lumMod val="85000"/>
                  </a:schemeClr>
                </a:solidFill>
              </a:rPr>
              <a:t>And AFTER THAT TO COME BACK WITH THE SPECIFIC REGIONAL TRAINING PLANNING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 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270284" y="1772816"/>
            <a:ext cx="9972600" cy="2274044"/>
          </a:xfrm>
          <a:solidFill>
            <a:schemeClr val="accent3">
              <a:lumMod val="20000"/>
              <a:lumOff val="80000"/>
            </a:schemeClr>
          </a:solidFill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A round for participants quick </a:t>
            </a:r>
            <a:r>
              <a:rPr lang="en-US" sz="4000" dirty="0">
                <a:solidFill>
                  <a:srgbClr val="FF0000"/>
                </a:solidFill>
              </a:rPr>
              <a:t>interventions </a:t>
            </a:r>
            <a:r>
              <a:rPr lang="en-US" sz="4000" dirty="0" smtClean="0">
                <a:solidFill>
                  <a:srgbClr val="FF0000"/>
                </a:solidFill>
              </a:rPr>
              <a:t>  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31840" y="5805265"/>
            <a:ext cx="3888432" cy="360040"/>
          </a:xfrm>
        </p:spPr>
        <p:txBody>
          <a:bodyPr/>
          <a:lstStyle/>
          <a:p>
            <a:pPr algn="ctr"/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Andjelka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Mihajlov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716016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8193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60432" y="1265666"/>
            <a:ext cx="461665" cy="48996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GB" dirty="0" smtClean="0">
                <a:solidFill>
                  <a:srgbClr val="00B050"/>
                </a:solidFill>
              </a:rPr>
              <a:t>2. NGOs </a:t>
            </a:r>
            <a:r>
              <a:rPr lang="en-GB" dirty="0">
                <a:solidFill>
                  <a:srgbClr val="00B050"/>
                </a:solidFill>
              </a:rPr>
              <a:t>Specific Regional Training Planning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1265666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Now, starting with the</a:t>
            </a:r>
          </a:p>
          <a:p>
            <a:endParaRPr lang="en-US" sz="1000" dirty="0"/>
          </a:p>
          <a:p>
            <a:r>
              <a:rPr lang="en-US" sz="3600" dirty="0" smtClean="0"/>
              <a:t>NGOs Specific Regional Training Planning</a:t>
            </a:r>
            <a:endParaRPr lang="en-US" sz="36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88145518"/>
              </p:ext>
            </p:extLst>
          </p:nvPr>
        </p:nvGraphicFramePr>
        <p:xfrm>
          <a:off x="891874" y="2342884"/>
          <a:ext cx="7272812" cy="290567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28197"/>
                <a:gridCol w="665184"/>
                <a:gridCol w="697265"/>
                <a:gridCol w="697265"/>
                <a:gridCol w="696553"/>
                <a:gridCol w="697265"/>
                <a:gridCol w="696553"/>
                <a:gridCol w="697265"/>
                <a:gridCol w="697265"/>
              </a:tblGrid>
              <a:tr h="80255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Garamond"/>
                          <a:ea typeface="SimSun"/>
                          <a:cs typeface="Times New Roman"/>
                        </a:rPr>
                        <a:t>2014</a:t>
                      </a:r>
                      <a:endParaRPr lang="en-US" sz="20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May</a:t>
                      </a:r>
                      <a:endParaRPr lang="en-US" sz="20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June</a:t>
                      </a:r>
                      <a:endParaRPr lang="en-US" sz="20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July</a:t>
                      </a:r>
                      <a:endParaRPr lang="en-US" sz="20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Aug</a:t>
                      </a:r>
                      <a:endParaRPr lang="en-US" sz="200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Sep</a:t>
                      </a:r>
                      <a:endParaRPr lang="en-US" sz="200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Oct</a:t>
                      </a:r>
                      <a:endParaRPr lang="en-US" sz="20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Nov</a:t>
                      </a:r>
                      <a:endParaRPr lang="en-US" sz="20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Dec</a:t>
                      </a:r>
                      <a:endParaRPr lang="en-US" sz="20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83855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Design </a:t>
                      </a:r>
                      <a:r>
                        <a:rPr lang="en-GB" sz="2000" dirty="0">
                          <a:effectLst/>
                        </a:rPr>
                        <a:t>and </a:t>
                      </a:r>
                      <a:r>
                        <a:rPr lang="en-GB" sz="1800" dirty="0">
                          <a:effectLst/>
                        </a:rPr>
                        <a:t>implementation</a:t>
                      </a:r>
                      <a:r>
                        <a:rPr lang="en-GB" sz="2000" dirty="0">
                          <a:effectLst/>
                        </a:rPr>
                        <a:t> of NGO capacity building programme</a:t>
                      </a:r>
                      <a:endParaRPr lang="en-US" sz="20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Training plan</a:t>
                      </a:r>
                      <a:endParaRPr lang="en-US" sz="20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vert="vert27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1st Reg. training</a:t>
                      </a:r>
                      <a:endParaRPr lang="en-US" sz="20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vert="vert270" anchor="b">
                    <a:solidFill>
                      <a:srgbClr val="FFC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SRTP Review, </a:t>
                      </a:r>
                      <a:r>
                        <a:rPr lang="en-GB" sz="18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based on the 1st Regional Training outcomes</a:t>
                      </a:r>
                      <a:endParaRPr lang="en-US" sz="2000" b="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</a:t>
                      </a:r>
                      <a:r>
                        <a:rPr lang="en-GB" sz="2000" baseline="30000" dirty="0">
                          <a:effectLst/>
                        </a:rPr>
                        <a:t>nd</a:t>
                      </a:r>
                      <a:r>
                        <a:rPr lang="en-GB" sz="2000" dirty="0">
                          <a:effectLst/>
                        </a:rPr>
                        <a:t> Reg. training</a:t>
                      </a:r>
                      <a:endParaRPr lang="en-US" sz="2000" dirty="0">
                        <a:effectLst/>
                        <a:latin typeface="Garamond"/>
                        <a:ea typeface="SimSun"/>
                        <a:cs typeface="Times New Roman"/>
                      </a:endParaRPr>
                    </a:p>
                  </a:txBody>
                  <a:tcPr marL="68580" marR="68580" marT="0" marB="0" vert="vert270" anchor="b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9" name="Right Arrow 8"/>
          <p:cNvSpPr/>
          <p:nvPr/>
        </p:nvSpPr>
        <p:spPr>
          <a:xfrm>
            <a:off x="6228184" y="4725144"/>
            <a:ext cx="1008112" cy="648072"/>
          </a:xfrm>
          <a:prstGeom prst="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1351231"/>
              </p:ext>
            </p:extLst>
          </p:nvPr>
        </p:nvGraphicFramePr>
        <p:xfrm>
          <a:off x="918176" y="5389038"/>
          <a:ext cx="718221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638"/>
                <a:gridCol w="548957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regional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trainings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2016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Perhaps</a:t>
                      </a:r>
                      <a:r>
                        <a:rPr lang="en-US" baseline="0" dirty="0" smtClean="0"/>
                        <a:t> 1 final regional training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55758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20272" y="1741458"/>
            <a:ext cx="1507704" cy="4282834"/>
          </a:xfrm>
          <a:solidFill>
            <a:schemeClr val="tx2">
              <a:lumMod val="20000"/>
              <a:lumOff val="80000"/>
            </a:schemeClr>
          </a:solidFill>
        </p:spPr>
        <p:txBody>
          <a:bodyPr vert="vert270">
            <a:normAutofit fontScale="90000"/>
          </a:bodyPr>
          <a:lstStyle/>
          <a:p>
            <a:r>
              <a:rPr lang="en-US" dirty="0" smtClean="0"/>
              <a:t>Methodology planning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82335" y="1265666"/>
            <a:ext cx="461665" cy="48996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GB" dirty="0" smtClean="0">
                <a:solidFill>
                  <a:srgbClr val="00B050"/>
                </a:solidFill>
              </a:rPr>
              <a:t>2. NGOs </a:t>
            </a:r>
            <a:r>
              <a:rPr lang="en-GB" dirty="0">
                <a:solidFill>
                  <a:srgbClr val="00B050"/>
                </a:solidFill>
              </a:rPr>
              <a:t>Specific Regional Training Planning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556792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 REGIONAL TRAININGS PLANNING: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9067626"/>
              </p:ext>
            </p:extLst>
          </p:nvPr>
        </p:nvGraphicFramePr>
        <p:xfrm>
          <a:off x="928114" y="1956347"/>
          <a:ext cx="5948141" cy="3852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4368"/>
                <a:gridCol w="3201835"/>
                <a:gridCol w="821938"/>
              </a:tblGrid>
              <a:tr h="734482">
                <a:tc rowSpan="5"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r>
                        <a:rPr lang="en-US" sz="3600" b="0" dirty="0" smtClean="0"/>
                        <a:t>Module</a:t>
                      </a:r>
                      <a:r>
                        <a:rPr lang="en-US" sz="3600" b="0" baseline="0" dirty="0" smtClean="0"/>
                        <a:t> planning</a:t>
                      </a:r>
                      <a:endParaRPr lang="en-US" sz="3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PROCEDURES 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(June 2014)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Horizontal issues: Waste and Resources Efficiency,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Water Management, CLIMATE CHANGE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 vert="vert27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73448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NATIONAL ENVIRONMENTAL INVESTMENT PLANNING (December 2014)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3448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Nature  (2015)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3448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ENVIRONMENT - OTHER</a:t>
                      </a:r>
                      <a:r>
                        <a:rPr lang="en-US" baseline="0" dirty="0" smtClean="0"/>
                        <a:t> SECTORS (2015)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3448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INDUSTRIAL</a:t>
                      </a:r>
                      <a:r>
                        <a:rPr lang="en-US" baseline="0" dirty="0" smtClean="0"/>
                        <a:t> POLLUTION /CHEMICALS…. (2016)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689284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82335" y="1274659"/>
            <a:ext cx="461665" cy="50259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GB" dirty="0"/>
              <a:t>Training needs assessment (TNA) : results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74660"/>
            <a:ext cx="7488832" cy="482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06075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82335" y="1230576"/>
            <a:ext cx="461665" cy="48996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GB" dirty="0" smtClean="0">
                <a:solidFill>
                  <a:srgbClr val="00B050"/>
                </a:solidFill>
              </a:rPr>
              <a:t>2. NGOs </a:t>
            </a:r>
            <a:r>
              <a:rPr lang="en-GB" dirty="0">
                <a:solidFill>
                  <a:srgbClr val="00B050"/>
                </a:solidFill>
              </a:rPr>
              <a:t>Specific Regional Training Planning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265667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Horizontal activity:</a:t>
            </a:r>
          </a:p>
          <a:p>
            <a:endParaRPr lang="en-US" dirty="0" smtClean="0"/>
          </a:p>
          <a:p>
            <a:r>
              <a:rPr lang="en-GB" sz="2400" dirty="0">
                <a:solidFill>
                  <a:srgbClr val="00B050"/>
                </a:solidFill>
              </a:rPr>
              <a:t>NGOs involvement to events under relevant ECRAN WGs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3" name="Oval Callout 2"/>
          <p:cNvSpPr/>
          <p:nvPr/>
        </p:nvSpPr>
        <p:spPr>
          <a:xfrm>
            <a:off x="2771800" y="2281330"/>
            <a:ext cx="5256584" cy="2227790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18176" y="4365104"/>
            <a:ext cx="7110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/>
              <a:t>WGs are making these events planning</a:t>
            </a:r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ECF NGOs should organize way how to delegate participants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341985" y="2549222"/>
            <a:ext cx="490242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7 Environment </a:t>
            </a:r>
            <a:r>
              <a:rPr lang="en-GB" sz="1400" b="1" dirty="0"/>
              <a:t>Working Groups</a:t>
            </a:r>
            <a:r>
              <a:rPr lang="en-GB" sz="1400" b="1" dirty="0" smtClean="0"/>
              <a:t>: </a:t>
            </a:r>
            <a:r>
              <a:rPr lang="en-GB" sz="1400" dirty="0" smtClean="0"/>
              <a:t>Strategic </a:t>
            </a:r>
            <a:r>
              <a:rPr lang="en-GB" sz="1400" dirty="0"/>
              <a:t>Planning and </a:t>
            </a:r>
            <a:r>
              <a:rPr lang="en-GB" sz="1400" dirty="0" smtClean="0"/>
              <a:t>Investments, Water Management, Environmental Assessments, Air Quality, Waste Management, Nature Protection, IED</a:t>
            </a:r>
            <a:r>
              <a:rPr lang="en-GB" sz="1400" dirty="0"/>
              <a:t>/ Chemicals</a:t>
            </a:r>
            <a:endParaRPr lang="en-US" sz="1400" dirty="0"/>
          </a:p>
          <a:p>
            <a:r>
              <a:rPr lang="en-GB" sz="1400" b="1" dirty="0" smtClean="0"/>
              <a:t>5 Climate </a:t>
            </a:r>
            <a:r>
              <a:rPr lang="en-GB" sz="1400" b="1" dirty="0"/>
              <a:t>Action Working Groups</a:t>
            </a:r>
            <a:r>
              <a:rPr lang="en-GB" sz="1400" b="1" dirty="0" smtClean="0"/>
              <a:t>: </a:t>
            </a:r>
            <a:r>
              <a:rPr lang="en-GB" sz="1400" dirty="0" smtClean="0"/>
              <a:t>Climate </a:t>
            </a:r>
            <a:r>
              <a:rPr lang="en-GB" sz="1400" dirty="0"/>
              <a:t>Policy Development and </a:t>
            </a:r>
            <a:r>
              <a:rPr lang="en-GB" sz="1400" dirty="0" smtClean="0"/>
              <a:t>Building, Climate Awareness, GHG </a:t>
            </a:r>
            <a:r>
              <a:rPr lang="en-GB" sz="1400" dirty="0"/>
              <a:t>Inventory Systems and the EU Monitoring Mechanism </a:t>
            </a:r>
            <a:r>
              <a:rPr lang="en-GB" sz="1400" dirty="0" smtClean="0"/>
              <a:t>Regulation, Emissions Trading, Adaptation</a:t>
            </a:r>
            <a:endParaRPr lang="en-US" sz="1400" dirty="0"/>
          </a:p>
        </p:txBody>
      </p:sp>
      <p:sp>
        <p:nvSpPr>
          <p:cNvPr id="9" name="Wave 8"/>
          <p:cNvSpPr/>
          <p:nvPr/>
        </p:nvSpPr>
        <p:spPr>
          <a:xfrm>
            <a:off x="1547664" y="5288434"/>
            <a:ext cx="1296144" cy="797560"/>
          </a:xfrm>
          <a:prstGeom prst="wav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691680" y="55172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21 NGOs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294735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61376" y="1111719"/>
            <a:ext cx="461665" cy="48996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GB" dirty="0" smtClean="0">
                <a:solidFill>
                  <a:srgbClr val="00B050"/>
                </a:solidFill>
              </a:rPr>
              <a:t>2. NGOs </a:t>
            </a:r>
            <a:r>
              <a:rPr lang="en-GB" dirty="0">
                <a:solidFill>
                  <a:srgbClr val="00B050"/>
                </a:solidFill>
              </a:rPr>
              <a:t>Specific Regional Training Planning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8176" y="1137006"/>
            <a:ext cx="7470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There are different modalities how ECF could delegate participants:</a:t>
            </a:r>
          </a:p>
          <a:p>
            <a:pPr marL="342900" indent="-342900">
              <a:buAutoNum type="arabicPeriod"/>
            </a:pPr>
            <a:r>
              <a:rPr lang="en-US" dirty="0" smtClean="0"/>
              <a:t>Like in the previous round in ENVIRONMET FORUM – RENA cooperation</a:t>
            </a:r>
          </a:p>
          <a:p>
            <a:pPr marL="342900" indent="-342900">
              <a:buAutoNum type="arabicPeriod"/>
            </a:pPr>
            <a:r>
              <a:rPr lang="en-US" dirty="0" smtClean="0"/>
              <a:t>On some other way…. 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3568" y="1700809"/>
            <a:ext cx="7774632" cy="1224136"/>
          </a:xfrm>
        </p:spPr>
        <p:txBody>
          <a:bodyPr>
            <a:normAutofit/>
          </a:bodyPr>
          <a:lstStyle/>
          <a:p>
            <a:r>
              <a:rPr lang="en-US" sz="2800" dirty="0" smtClean="0"/>
              <a:t>….like some Major Groups accredited with UNEP: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918176" y="2780928"/>
            <a:ext cx="7614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we have 12 WGs and 21 NGOs, “matrix to serve rotation principle” could be:</a:t>
            </a:r>
          </a:p>
          <a:p>
            <a:r>
              <a:rPr lang="en-US" b="1" dirty="0" smtClean="0"/>
              <a:t>For each WG to have (in average) list of 5 NGOs most interested in theme (from minimum 3 countries), and for each WG meeting to use rotating rule:</a:t>
            </a:r>
            <a:endParaRPr lang="en-US" b="1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xmlns="" val="3569522314"/>
              </p:ext>
            </p:extLst>
          </p:nvPr>
        </p:nvGraphicFramePr>
        <p:xfrm>
          <a:off x="918176" y="3704258"/>
          <a:ext cx="4992216" cy="2968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915816" y="4869160"/>
            <a:ext cx="1008112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WG1, for example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779912" y="38610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WG1 Meeting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479715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WG1 Meeting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0" y="601135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WG1 Meeting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83568" y="590132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WG1 Meeting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51519" y="449982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WG1 Meeting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948264" y="4230380"/>
            <a:ext cx="1440160" cy="1200329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dirty="0" smtClean="0"/>
              <a:t>…(each of 21 NGOs choose about 3 WGs)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79646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8176" y="2031866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405336" y="1239702"/>
            <a:ext cx="738664" cy="506961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GB" dirty="0" smtClean="0"/>
              <a:t>3. Drafting </a:t>
            </a:r>
            <a:r>
              <a:rPr lang="en-GB" dirty="0"/>
              <a:t>the agenda for the 1st training event (June 2014)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8176" y="1037839"/>
            <a:ext cx="1788631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Training event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52996517"/>
              </p:ext>
            </p:extLst>
          </p:nvPr>
        </p:nvGraphicFramePr>
        <p:xfrm>
          <a:off x="918176" y="1628800"/>
          <a:ext cx="7038200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38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Thematic focus: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MODULE 1: Learning more on 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procedures towards future EU membership: improving the knowledge base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(with horizontal issues: Waste and Resources Efficiency, Water Management, Climate Change)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6207548"/>
              </p:ext>
            </p:extLst>
          </p:nvPr>
        </p:nvGraphicFramePr>
        <p:xfrm>
          <a:off x="1043608" y="3684186"/>
          <a:ext cx="6840760" cy="1833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760"/>
              </a:tblGrid>
              <a:tr h="458262">
                <a:tc>
                  <a:txBody>
                    <a:bodyPr/>
                    <a:lstStyle/>
                    <a:p>
                      <a:r>
                        <a:rPr lang="en-US" dirty="0" smtClean="0"/>
                        <a:t>Methodology</a:t>
                      </a:r>
                      <a:endParaRPr lang="en-US" dirty="0"/>
                    </a:p>
                  </a:txBody>
                  <a:tcPr/>
                </a:tc>
              </a:tr>
              <a:tr h="458262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Workshop                                                                                                (1/3)</a:t>
                      </a:r>
                      <a:endParaRPr lang="en-US" dirty="0"/>
                    </a:p>
                  </a:txBody>
                  <a:tcPr/>
                </a:tc>
              </a:tr>
              <a:tr h="458262">
                <a:tc>
                  <a:txBody>
                    <a:bodyPr/>
                    <a:lstStyle/>
                    <a:p>
                      <a:r>
                        <a:rPr lang="en-US" dirty="0" smtClean="0"/>
                        <a:t>Case Studies                                                                                           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(1/3)</a:t>
                      </a:r>
                      <a:endParaRPr lang="en-US" dirty="0"/>
                    </a:p>
                  </a:txBody>
                  <a:tcPr/>
                </a:tc>
              </a:tr>
              <a:tr h="4582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Experience sharing and discussion                                                      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(1/3)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04338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7704856" cy="50405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Time planning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724128" y="5589240"/>
            <a:ext cx="2895600" cy="365125"/>
          </a:xfrm>
        </p:spPr>
        <p:txBody>
          <a:bodyPr/>
          <a:lstStyle/>
          <a:p>
            <a:r>
              <a:rPr lang="en-US" dirty="0" smtClean="0"/>
              <a:t>AM - </a:t>
            </a:r>
            <a:r>
              <a:rPr lang="en-US" dirty="0" err="1" smtClean="0"/>
              <a:t>Andjelka</a:t>
            </a:r>
            <a:r>
              <a:rPr lang="en-US" dirty="0" smtClean="0"/>
              <a:t> </a:t>
            </a:r>
            <a:r>
              <a:rPr lang="en-US" dirty="0" err="1" smtClean="0"/>
              <a:t>Mihajlov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2916088"/>
              </p:ext>
            </p:extLst>
          </p:nvPr>
        </p:nvGraphicFramePr>
        <p:xfrm>
          <a:off x="827584" y="1506540"/>
          <a:ext cx="7776864" cy="3866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5472"/>
                <a:gridCol w="5781392"/>
              </a:tblGrid>
              <a:tr h="644446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35 minutes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 smtClean="0">
                          <a:solidFill>
                            <a:schemeClr val="tx1"/>
                          </a:solidFill>
                        </a:rPr>
                        <a:t>Training needs assessment (TNA) : results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</a:rPr>
                        <a:t> presentation, AM</a:t>
                      </a:r>
                      <a:endParaRPr lang="en-GB" sz="1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4446"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r>
                        <a:rPr lang="en-US" baseline="0" dirty="0" smtClean="0"/>
                        <a:t> minutes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A round for quick interventions by NGOs</a:t>
                      </a:r>
                      <a:r>
                        <a:rPr lang="en-US" sz="1800" baseline="0" dirty="0" smtClean="0">
                          <a:solidFill>
                            <a:schemeClr val="dk1"/>
                          </a:solidFill>
                        </a:rPr>
                        <a:t> 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4446">
                <a:tc rowSpan="2"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10 minutes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NGOs Specific Regional Training Planning, AM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444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Drafting the agenda for the 1st training event (June 2014),</a:t>
                      </a:r>
                      <a:r>
                        <a:rPr lang="en-GB" sz="1800" baseline="0" dirty="0" smtClean="0"/>
                        <a:t> AM</a:t>
                      </a:r>
                      <a:endParaRPr lang="en-US" sz="18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4446">
                <a:tc>
                  <a:txBody>
                    <a:bodyPr/>
                    <a:lstStyle/>
                    <a:p>
                      <a:r>
                        <a:rPr lang="en-US" dirty="0" smtClean="0"/>
                        <a:t>20 minutes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A round for participatory interventions by NGOs</a:t>
                      </a:r>
                      <a:r>
                        <a:rPr lang="en-US" sz="1800" baseline="0" dirty="0" smtClean="0">
                          <a:solidFill>
                            <a:schemeClr val="dk1"/>
                          </a:solidFill>
                        </a:rPr>
                        <a:t> </a:t>
                      </a:r>
                      <a:endParaRPr lang="en-US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4446">
                <a:tc>
                  <a:txBody>
                    <a:bodyPr/>
                    <a:lstStyle/>
                    <a:p>
                      <a:r>
                        <a:rPr lang="en-US" dirty="0" smtClean="0"/>
                        <a:t>5 minutes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Wrapping-up,</a:t>
                      </a:r>
                      <a:r>
                        <a:rPr lang="en-US" baseline="0" dirty="0" smtClean="0"/>
                        <a:t> AM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267027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405336" y="1239702"/>
            <a:ext cx="738664" cy="50696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GB" dirty="0" smtClean="0"/>
              <a:t>3. Drafting </a:t>
            </a:r>
            <a:r>
              <a:rPr lang="en-GB" dirty="0"/>
              <a:t>the agenda for the 1st training event (June 2014)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8177" y="1343148"/>
            <a:ext cx="7316866" cy="460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858179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405336" y="1239702"/>
            <a:ext cx="738664" cy="50696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GB" dirty="0" smtClean="0"/>
              <a:t>3. Drafting </a:t>
            </a:r>
            <a:r>
              <a:rPr lang="en-GB" dirty="0"/>
              <a:t>the agenda for the 1st training event (June 2014)</a:t>
            </a:r>
            <a:endParaRPr lang="en-US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8071711"/>
              </p:ext>
            </p:extLst>
          </p:nvPr>
        </p:nvGraphicFramePr>
        <p:xfrm>
          <a:off x="1115616" y="1844824"/>
          <a:ext cx="6912767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9008"/>
                <a:gridCol w="1293092"/>
                <a:gridCol w="1170548"/>
                <a:gridCol w="1080119"/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hours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CL/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Workshop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Case studies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Experience sharing and discussion 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Accession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to the EU and Negotiation with EU (Chapter 27)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The</a:t>
                      </a:r>
                      <a:r>
                        <a:rPr lang="en-US" baseline="0" dirty="0" smtClean="0"/>
                        <a:t> phases of Chapter 27 negotiation potential issues for negotiation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How NSA (NGOs)</a:t>
                      </a:r>
                      <a:r>
                        <a:rPr lang="en-US" baseline="0" dirty="0" smtClean="0"/>
                        <a:t> to monitor and participate in EU enlargement process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How</a:t>
                      </a:r>
                      <a:r>
                        <a:rPr lang="en-US" baseline="0" dirty="0" smtClean="0"/>
                        <a:t> is the EU preparing and using Progress Reports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5576" y="1265667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Possible AGENDA (1,5 day)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95220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856984" cy="1362075"/>
          </a:xfrm>
        </p:spPr>
        <p:txBody>
          <a:bodyPr>
            <a:normAutofit/>
          </a:bodyPr>
          <a:lstStyle/>
          <a:p>
            <a:r>
              <a:rPr lang="en-US" sz="1800" dirty="0" smtClean="0"/>
              <a:t>….</a:t>
            </a:r>
            <a:r>
              <a:rPr lang="en-US" sz="1800" dirty="0"/>
              <a:t> </a:t>
            </a:r>
            <a:r>
              <a:rPr lang="en-US" sz="1800" dirty="0" smtClean="0"/>
              <a:t>And AFTER THAT TO WRAPP-UP</a:t>
            </a:r>
            <a:r>
              <a:rPr lang="en-US" dirty="0"/>
              <a:t> 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270284" y="1772816"/>
            <a:ext cx="9972600" cy="2274044"/>
          </a:xfrm>
          <a:solidFill>
            <a:schemeClr val="accent3">
              <a:lumMod val="20000"/>
              <a:lumOff val="80000"/>
            </a:schemeClr>
          </a:solidFill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A round for participants interventions   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716016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08139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405336" y="1239702"/>
            <a:ext cx="461665" cy="506961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endParaRPr lang="en-US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86803460"/>
              </p:ext>
            </p:extLst>
          </p:nvPr>
        </p:nvGraphicFramePr>
        <p:xfrm>
          <a:off x="1499828" y="2060848"/>
          <a:ext cx="6144344" cy="2972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4344"/>
              </a:tblGrid>
              <a:tr h="56481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Wrapping-up</a:t>
                      </a:r>
                      <a:endParaRPr lang="en-US" sz="2000" dirty="0"/>
                    </a:p>
                  </a:txBody>
                  <a:tcPr/>
                </a:tc>
              </a:tr>
              <a:tr h="564818">
                <a:tc>
                  <a:txBody>
                    <a:bodyPr/>
                    <a:lstStyle/>
                    <a:p>
                      <a:endParaRPr lang="en-US" sz="2000" dirty="0" smtClean="0"/>
                    </a:p>
                    <a:p>
                      <a:r>
                        <a:rPr lang="en-US" sz="2000" dirty="0" smtClean="0"/>
                        <a:t>Results</a:t>
                      </a:r>
                      <a:r>
                        <a:rPr lang="en-US" sz="2000" baseline="0" dirty="0" smtClean="0"/>
                        <a:t> from </a:t>
                      </a:r>
                      <a:r>
                        <a:rPr lang="en-US" sz="2000" dirty="0" smtClean="0"/>
                        <a:t>TNA</a:t>
                      </a:r>
                      <a:r>
                        <a:rPr lang="en-US" sz="2000" baseline="0" dirty="0" smtClean="0"/>
                        <a:t> questionaries‘ presented : TNA structured by bottom-up approach </a:t>
                      </a:r>
                      <a:endParaRPr lang="en-US" sz="2000" dirty="0"/>
                    </a:p>
                  </a:txBody>
                  <a:tcPr/>
                </a:tc>
              </a:tr>
              <a:tr h="56481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Draft of NGOs Specific Regional Training Planning presented and discussed</a:t>
                      </a:r>
                      <a:endParaRPr lang="en-US" sz="2000" dirty="0"/>
                    </a:p>
                  </a:txBody>
                  <a:tcPr/>
                </a:tc>
              </a:tr>
              <a:tr h="56481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Inputs</a:t>
                      </a:r>
                      <a:r>
                        <a:rPr lang="en-US" sz="2000" baseline="0" dirty="0" smtClean="0"/>
                        <a:t> for agenda for the 1</a:t>
                      </a:r>
                      <a:r>
                        <a:rPr lang="en-US" sz="2000" baseline="30000" dirty="0" smtClean="0"/>
                        <a:t>st</a:t>
                      </a:r>
                      <a:r>
                        <a:rPr lang="en-US" sz="2000" baseline="0" dirty="0" smtClean="0"/>
                        <a:t> training event in June 2014 presented and discussed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15984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682335" y="1274659"/>
            <a:ext cx="461665" cy="50259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GB" dirty="0"/>
              <a:t>Training needs assessment (TNA) : results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8176" y="1484784"/>
            <a:ext cx="7326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Training Needs Assessment Questionnaire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420888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 groups of questions:</a:t>
            </a:r>
            <a:endParaRPr lang="en-US" sz="2400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xmlns="" val="1551437126"/>
              </p:ext>
            </p:extLst>
          </p:nvPr>
        </p:nvGraphicFramePr>
        <p:xfrm>
          <a:off x="3491880" y="2420888"/>
          <a:ext cx="4752528" cy="3557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203783" y="4575806"/>
            <a:ext cx="2304256" cy="1477328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20 NGOs responded (from 21 NGOs selected – NGO from Croatia did not respond)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49617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82335" y="1274659"/>
            <a:ext cx="461665" cy="50259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GB" dirty="0"/>
              <a:t>Training needs assessment (TNA) : results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297" y="1265667"/>
            <a:ext cx="6636643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04246"/>
            <a:ext cx="6314703" cy="241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76256" y="3356992"/>
            <a:ext cx="1512168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dirty="0" smtClean="0"/>
              <a:t>It s the need for trainings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98299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82335" y="1274659"/>
            <a:ext cx="461665" cy="50259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GB" dirty="0"/>
              <a:t>Training needs assessment (TNA) : results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0251"/>
            <a:ext cx="7560840" cy="512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Up Arrow 4"/>
          <p:cNvSpPr/>
          <p:nvPr/>
        </p:nvSpPr>
        <p:spPr>
          <a:xfrm>
            <a:off x="3419872" y="1700808"/>
            <a:ext cx="648072" cy="28803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6512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82335" y="1274659"/>
            <a:ext cx="461665" cy="50259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GB" dirty="0"/>
              <a:t>Training needs assessment (TNA) : results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616" y="1274659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Module priorities in the  region:</a:t>
            </a:r>
            <a:endParaRPr lang="en-US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507" y="1988840"/>
            <a:ext cx="7789828" cy="4097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1535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1124745"/>
            <a:ext cx="4752528" cy="1152127"/>
          </a:xfrm>
        </p:spPr>
        <p:txBody>
          <a:bodyPr/>
          <a:lstStyle/>
          <a:p>
            <a:r>
              <a:rPr lang="en-US" dirty="0" smtClean="0"/>
              <a:t>Snapshot reaction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3705979204"/>
              </p:ext>
            </p:extLst>
          </p:nvPr>
        </p:nvGraphicFramePr>
        <p:xfrm>
          <a:off x="1475656" y="206084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606572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82335" y="1274659"/>
            <a:ext cx="461665" cy="50259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GB" dirty="0"/>
              <a:t>Training needs assessment (TNA) : results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5666"/>
            <a:ext cx="7416824" cy="5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32240" y="729601"/>
            <a:ext cx="1440160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dirty="0" smtClean="0"/>
              <a:t>Results vary from country to country and in some cases from NGO to NGO in the same country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14180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179512" y="37322"/>
            <a:ext cx="738664" cy="604867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ECRAN ENVIRONMENT AND CLIMATE FORUM (ECF</a:t>
            </a:r>
            <a:r>
              <a:rPr lang="en-GB" b="1" dirty="0" smtClean="0">
                <a:solidFill>
                  <a:srgbClr val="002060"/>
                </a:solidFill>
              </a:rPr>
              <a:t>)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GB" b="1" u="sng" dirty="0">
                <a:solidFill>
                  <a:schemeClr val="bg1">
                    <a:lumMod val="75000"/>
                  </a:schemeClr>
                </a:solidFill>
              </a:rPr>
              <a:t>Activity 1.1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0005"/>
            <a:ext cx="9144000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682335" y="1865293"/>
            <a:ext cx="461665" cy="50259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GB" dirty="0"/>
              <a:t>Training needs assessment </a:t>
            </a:r>
            <a:r>
              <a:rPr lang="en-GB" dirty="0" smtClean="0"/>
              <a:t>: </a:t>
            </a:r>
            <a:r>
              <a:rPr lang="en-GB" dirty="0"/>
              <a:t>results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2196" y="1340636"/>
            <a:ext cx="7669182" cy="477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99014"/>
            <a:ext cx="3851920" cy="1993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own Arrow 4"/>
          <p:cNvSpPr/>
          <p:nvPr/>
        </p:nvSpPr>
        <p:spPr>
          <a:xfrm>
            <a:off x="3815916" y="1988840"/>
            <a:ext cx="216024" cy="360040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5062956" y="1865293"/>
            <a:ext cx="229124" cy="455967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Terminator 6"/>
          <p:cNvSpPr/>
          <p:nvPr/>
        </p:nvSpPr>
        <p:spPr>
          <a:xfrm>
            <a:off x="5508104" y="2492895"/>
            <a:ext cx="504056" cy="144017"/>
          </a:xfrm>
          <a:prstGeom prst="flowChartTermina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572000" y="198884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59892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1266</TotalTime>
  <Words>1119</Words>
  <Application>Microsoft Office PowerPoint</Application>
  <PresentationFormat>On-screen Show (4:3)</PresentationFormat>
  <Paragraphs>239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 </vt:lpstr>
      <vt:lpstr>Time planning</vt:lpstr>
      <vt:lpstr> </vt:lpstr>
      <vt:lpstr> </vt:lpstr>
      <vt:lpstr> </vt:lpstr>
      <vt:lpstr> </vt:lpstr>
      <vt:lpstr>Snapshot reaction</vt:lpstr>
      <vt:lpstr> </vt:lpstr>
      <vt:lpstr> </vt:lpstr>
      <vt:lpstr> </vt:lpstr>
      <vt:lpstr> </vt:lpstr>
      <vt:lpstr> </vt:lpstr>
      <vt:lpstr>…. And AFTER THAT TO COME BACK WITH THE SPECIFIC REGIONAL TRAINING PLANNING  </vt:lpstr>
      <vt:lpstr> </vt:lpstr>
      <vt:lpstr>Methodology planning</vt:lpstr>
      <vt:lpstr> </vt:lpstr>
      <vt:lpstr> </vt:lpstr>
      <vt:lpstr>….like some Major Groups accredited with UNEP:</vt:lpstr>
      <vt:lpstr> </vt:lpstr>
      <vt:lpstr> </vt:lpstr>
      <vt:lpstr> </vt:lpstr>
      <vt:lpstr>…. And AFTER THAT TO WRAPP-UP 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ruza</cp:lastModifiedBy>
  <cp:revision>76</cp:revision>
  <dcterms:created xsi:type="dcterms:W3CDTF">2013-10-30T11:37:35Z</dcterms:created>
  <dcterms:modified xsi:type="dcterms:W3CDTF">2014-05-05T20:11:35Z</dcterms:modified>
</cp:coreProperties>
</file>