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9" r:id="rId4"/>
    <p:sldId id="260" r:id="rId5"/>
    <p:sldId id="261" r:id="rId6"/>
    <p:sldId id="264" r:id="rId7"/>
    <p:sldId id="271" r:id="rId8"/>
    <p:sldId id="276" r:id="rId9"/>
    <p:sldId id="273" r:id="rId10"/>
    <p:sldId id="274" r:id="rId11"/>
    <p:sldId id="275" r:id="rId12"/>
    <p:sldId id="281" r:id="rId13"/>
    <p:sldId id="269" r:id="rId14"/>
    <p:sldId id="280" r:id="rId15"/>
    <p:sldId id="277" r:id="rId16"/>
    <p:sldId id="278" r:id="rId17"/>
    <p:sldId id="279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5" d="100"/>
          <a:sy n="125" d="100"/>
        </p:scale>
        <p:origin x="119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6A0F6F-794E-4166-AEBA-10112178B3D1}" type="datetimeFigureOut">
              <a:rPr lang="en-US" smtClean="0"/>
              <a:pPr/>
              <a:t>9/25/2014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F04A40-019A-490B-AEB3-A54442AD443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469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F04A40-019A-490B-AEB3-A54442AD4435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935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9/25/2014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9/25/2014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9/25/2014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9/25/2014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9/25/2014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9/25/2014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9/25/2014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9/25/2014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9/25/2014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9/25/2014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842992" cy="1143000"/>
          </a:xfrm>
          <a:prstGeom prst="rect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1026" name="Picture 2" descr="Z:\hd\countries\ZZ Multi-country\IMPLEMENTATION\ECRAN 2013 - 2016\Implementation\Visibility\Final\tmn zelena.pn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444208" y="188640"/>
            <a:ext cx="2252663" cy="252413"/>
          </a:xfrm>
          <a:prstGeom prst="rect">
            <a:avLst/>
          </a:prstGeom>
          <a:noFill/>
        </p:spPr>
      </p:pic>
      <p:pic>
        <p:nvPicPr>
          <p:cNvPr id="8" name="Picture 15"/>
          <p:cNvPicPr>
            <a:picLocks noChangeAspect="1" noChangeArrowheads="1"/>
          </p:cNvPicPr>
          <p:nvPr userDrawn="1"/>
        </p:nvPicPr>
        <p:blipFill>
          <a:blip r:embed="rId14" cstate="print">
            <a:lum bright="-12000"/>
          </a:blip>
          <a:srcRect/>
          <a:stretch>
            <a:fillRect/>
          </a:stretch>
        </p:blipFill>
        <p:spPr bwMode="auto">
          <a:xfrm>
            <a:off x="250825" y="6165850"/>
            <a:ext cx="840000" cy="50400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1094433" y="6424885"/>
            <a:ext cx="27574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GB" sz="1000" dirty="0">
                <a:cs typeface="Times New Roman" pitchFamily="18" charset="0"/>
              </a:rPr>
              <a:t> This Project is funded by the European Union</a:t>
            </a:r>
            <a:endParaRPr lang="en-GB" sz="1000" dirty="0"/>
          </a:p>
        </p:txBody>
      </p:sp>
      <p:pic>
        <p:nvPicPr>
          <p:cNvPr id="10" name="Picture 10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788024" y="6256340"/>
            <a:ext cx="903892" cy="468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11" name="Rectangle 7"/>
          <p:cNvSpPr>
            <a:spLocks noChangeArrowheads="1"/>
          </p:cNvSpPr>
          <p:nvPr userDrawn="1"/>
        </p:nvSpPr>
        <p:spPr bwMode="auto">
          <a:xfrm>
            <a:off x="5652121" y="6423139"/>
            <a:ext cx="338437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sz="1000" kern="1200" dirty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Project implemented by Human </a:t>
            </a:r>
            <a:r>
              <a:rPr lang="en-GB" sz="1000" kern="1200" dirty="0" smtClean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Dynamics Consortium</a:t>
            </a:r>
            <a:endParaRPr lang="en-GB" sz="1000" kern="1200" dirty="0">
              <a:solidFill>
                <a:schemeClr val="tx1"/>
              </a:solidFill>
              <a:latin typeface="+mn-lt"/>
              <a:ea typeface="+mn-ea"/>
              <a:cs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b="1" i="1" kern="1200">
          <a:solidFill>
            <a:schemeClr val="bg1">
              <a:lumMod val="9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mailto:jelena.raskovic@humandynamics.org" TargetMode="External"/><Relationship Id="rId2" Type="http://schemas.openxmlformats.org/officeDocument/2006/relationships/hyperlink" Target="mailto:ruza.radovic@humandynamics.org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www.ecranetwork.org/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emf"/><Relationship Id="rId10" Type="http://schemas.openxmlformats.org/officeDocument/2006/relationships/image" Target="../media/image9.png"/><Relationship Id="rId4" Type="http://schemas.openxmlformats.org/officeDocument/2006/relationships/oleObject" Target="../embeddings/Microsoft_Word_97_-_2003_Document1.doc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16833"/>
            <a:ext cx="7772400" cy="168361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ENVIRONMENT AND CLIMATE REGIONAL ACCESSION NETWORK </a:t>
            </a:r>
            <a:br>
              <a:rPr lang="en-US" dirty="0" smtClean="0"/>
            </a:br>
            <a:r>
              <a:rPr lang="en-US" dirty="0" smtClean="0"/>
              <a:t>(ECRAN)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89040"/>
            <a:ext cx="6440760" cy="1849760"/>
          </a:xfrm>
        </p:spPr>
        <p:txBody>
          <a:bodyPr>
            <a:normAutofit/>
          </a:bodyPr>
          <a:lstStyle/>
          <a:p>
            <a:r>
              <a:rPr lang="en-US" dirty="0" smtClean="0"/>
              <a:t>Ruza Radovic</a:t>
            </a:r>
          </a:p>
          <a:p>
            <a:endParaRPr lang="en-US" sz="2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192" y="44624"/>
            <a:ext cx="5940000" cy="900000"/>
          </a:xfrm>
        </p:spPr>
        <p:txBody>
          <a:bodyPr/>
          <a:lstStyle/>
          <a:p>
            <a:r>
              <a:rPr lang="de-DE" sz="3200" dirty="0" smtClean="0"/>
              <a:t>Planned activities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052737"/>
            <a:ext cx="4104456" cy="3960439"/>
          </a:xfrm>
          <a:ln w="25400" cap="rnd">
            <a:solidFill>
              <a:srgbClr val="FF6600"/>
            </a:solidFill>
          </a:ln>
        </p:spPr>
        <p:txBody>
          <a:bodyPr>
            <a:noAutofit/>
          </a:bodyPr>
          <a:lstStyle/>
          <a:p>
            <a:pPr>
              <a:buFont typeface="Wingdings" pitchFamily="2" charset="2"/>
              <a:buChar char="§"/>
            </a:pPr>
            <a:r>
              <a:rPr lang="de-DE" sz="1600" dirty="0" smtClean="0"/>
              <a:t>Air Quality Working Group: </a:t>
            </a:r>
          </a:p>
          <a:p>
            <a:pPr marL="360000" indent="-360000">
              <a:buFont typeface="Wingdings" pitchFamily="2" charset="2"/>
              <a:buChar char="ü"/>
            </a:pPr>
            <a:r>
              <a:rPr lang="de-DE" sz="1600" dirty="0" smtClean="0"/>
              <a:t>Tailor made training programme to cover the basic principles and steps for transposition and implementation of Air Quality Framework Directive;</a:t>
            </a:r>
          </a:p>
          <a:p>
            <a:pPr>
              <a:buFont typeface="Wingdings" pitchFamily="2" charset="2"/>
              <a:buChar char="§"/>
            </a:pPr>
            <a:r>
              <a:rPr lang="de-DE" sz="1600" dirty="0" smtClean="0"/>
              <a:t>Waste Management Working Group:</a:t>
            </a:r>
          </a:p>
          <a:p>
            <a:pPr marL="360000" indent="-360000">
              <a:buFont typeface="Wingdings" pitchFamily="2" charset="2"/>
              <a:buChar char="ü"/>
            </a:pPr>
            <a:r>
              <a:rPr lang="de-DE" sz="1600" dirty="0" smtClean="0"/>
              <a:t>Tailor made training programme to cover the basic principles and steps for transposition and implementation of Waste Framework Directive;</a:t>
            </a:r>
          </a:p>
          <a:p>
            <a:pPr>
              <a:buFont typeface="Wingdings" pitchFamily="2" charset="2"/>
              <a:buChar char="§"/>
            </a:pPr>
            <a:r>
              <a:rPr lang="de-DE" sz="1600" dirty="0" smtClean="0"/>
              <a:t>IED/Chemicals WG:</a:t>
            </a:r>
          </a:p>
          <a:p>
            <a:pPr marL="360000" indent="-360000">
              <a:buFont typeface="Wingdings" pitchFamily="2" charset="2"/>
              <a:buChar char="ü"/>
            </a:pPr>
            <a:r>
              <a:rPr lang="de-DE" sz="1600" dirty="0" smtClean="0"/>
              <a:t>Tailor made training programme on transposition and implementation of IPPC/IED, REACH and CLP and usage of BREFs and BATs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23528" y="5301208"/>
            <a:ext cx="8424936" cy="864096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Aft>
                <a:spcPts val="600"/>
              </a:spcAft>
              <a:defRPr/>
            </a:pPr>
            <a:r>
              <a:rPr lang="mk-MK" sz="1600" b="1" dirty="0" smtClean="0">
                <a:solidFill>
                  <a:schemeClr val="tx1"/>
                </a:solidFill>
              </a:rPr>
              <a:t>Enhanced</a:t>
            </a:r>
            <a:r>
              <a:rPr lang="mk-MK" sz="1600" dirty="0" smtClean="0">
                <a:solidFill>
                  <a:schemeClr val="tx1"/>
                </a:solidFill>
              </a:rPr>
              <a:t> cross-border cooperation in relation to environmental and climate policies, legislation and investments</a:t>
            </a:r>
            <a:r>
              <a:rPr lang="en-US" sz="1600" dirty="0" smtClean="0">
                <a:solidFill>
                  <a:schemeClr val="tx1"/>
                </a:solidFill>
              </a:rPr>
              <a:t>;</a:t>
            </a:r>
            <a:r>
              <a:rPr lang="mk-MK" sz="1600" b="1" dirty="0" smtClean="0"/>
              <a:t> </a:t>
            </a:r>
            <a:r>
              <a:rPr lang="mk-MK" sz="1600" b="1" dirty="0" smtClean="0">
                <a:solidFill>
                  <a:schemeClr val="tx1"/>
                </a:solidFill>
              </a:rPr>
              <a:t>Improved</a:t>
            </a:r>
            <a:r>
              <a:rPr lang="mk-MK" sz="1600" dirty="0" smtClean="0">
                <a:solidFill>
                  <a:schemeClr val="tx1"/>
                </a:solidFill>
              </a:rPr>
              <a:t> quality of transposition and implementation of the EU environmental andclimate acquis;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mk-MK" sz="1600" b="1" dirty="0" smtClean="0">
                <a:solidFill>
                  <a:schemeClr val="tx1"/>
                </a:solidFill>
              </a:rPr>
              <a:t>Experience-sharing</a:t>
            </a:r>
            <a:r>
              <a:rPr lang="mk-MK" sz="1600" dirty="0" smtClean="0">
                <a:solidFill>
                  <a:schemeClr val="tx1"/>
                </a:solidFill>
              </a:rPr>
              <a:t> and networking activities established</a:t>
            </a:r>
            <a:r>
              <a:rPr lang="en-US" sz="1600" dirty="0" smtClean="0">
                <a:solidFill>
                  <a:schemeClr val="tx1"/>
                </a:solidFill>
              </a:rPr>
              <a:t>.</a:t>
            </a:r>
            <a:endParaRPr lang="mk-MK" sz="1600" dirty="0" smtClean="0">
              <a:solidFill>
                <a:schemeClr val="tx1"/>
              </a:solidFill>
            </a:endParaRPr>
          </a:p>
        </p:txBody>
      </p:sp>
      <p:sp>
        <p:nvSpPr>
          <p:cNvPr id="6" name="Down Arrow 5"/>
          <p:cNvSpPr/>
          <p:nvPr/>
        </p:nvSpPr>
        <p:spPr>
          <a:xfrm>
            <a:off x="2267744" y="5013176"/>
            <a:ext cx="360040" cy="288032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644008" y="1052736"/>
            <a:ext cx="4104456" cy="3960440"/>
          </a:xfrm>
          <a:prstGeom prst="rect">
            <a:avLst/>
          </a:prstGeom>
          <a:ln w="25400" cap="rnd">
            <a:solidFill>
              <a:srgbClr val="FF6600"/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§"/>
            </a:pPr>
            <a:r>
              <a:rPr lang="de-DE" sz="1700" dirty="0" smtClean="0"/>
              <a:t>Nature Working Group: </a:t>
            </a:r>
          </a:p>
          <a:p>
            <a:pPr marL="360000" lvl="0" indent="-360000">
              <a:spcBef>
                <a:spcPct val="20000"/>
              </a:spcBef>
              <a:buFont typeface="Wingdings" pitchFamily="2" charset="2"/>
              <a:buChar char="ü"/>
            </a:pPr>
            <a:r>
              <a:rPr lang="en-GB" sz="1700" dirty="0" smtClean="0"/>
              <a:t>Selection of pilot sites;</a:t>
            </a:r>
          </a:p>
          <a:p>
            <a:pPr marL="360000" indent="-360000">
              <a:spcBef>
                <a:spcPct val="20000"/>
              </a:spcBef>
              <a:buFont typeface="Wingdings" pitchFamily="2" charset="2"/>
              <a:buChar char="ü"/>
            </a:pPr>
            <a:r>
              <a:rPr lang="en-GB" sz="1700" dirty="0" smtClean="0"/>
              <a:t>Development of appropriate assessments  for selected pilot sites;</a:t>
            </a:r>
          </a:p>
          <a:p>
            <a:pPr marL="360000" indent="-360000">
              <a:spcBef>
                <a:spcPct val="20000"/>
              </a:spcBef>
              <a:buFont typeface="Wingdings" pitchFamily="2" charset="2"/>
              <a:buChar char="ü"/>
            </a:pPr>
            <a:r>
              <a:rPr lang="en-US" sz="1700" dirty="0" smtClean="0"/>
              <a:t>Practical support in the development of participatory management plan for the selected pilot site;</a:t>
            </a:r>
            <a:endParaRPr lang="en-GB" sz="1700" dirty="0" smtClean="0"/>
          </a:p>
          <a:p>
            <a:pPr marL="360000" lvl="0" indent="-360000">
              <a:spcBef>
                <a:spcPct val="20000"/>
              </a:spcBef>
              <a:buFont typeface="Wingdings" pitchFamily="2" charset="2"/>
              <a:buChar char="ü"/>
            </a:pPr>
            <a:r>
              <a:rPr lang="en-GB" sz="1700" dirty="0" smtClean="0"/>
              <a:t>Public awareness seminars to promote the benefits of </a:t>
            </a:r>
            <a:r>
              <a:rPr lang="en-GB" sz="1700" dirty="0" err="1" smtClean="0"/>
              <a:t>Natura</a:t>
            </a:r>
            <a:r>
              <a:rPr lang="en-GB" sz="1700" dirty="0" smtClean="0"/>
              <a:t> 2000 sites;</a:t>
            </a:r>
          </a:p>
          <a:p>
            <a:pPr marL="360000" lvl="0" indent="-360000">
              <a:spcBef>
                <a:spcPct val="20000"/>
              </a:spcBef>
              <a:buFont typeface="Wingdings" pitchFamily="2" charset="2"/>
              <a:buChar char="ü"/>
            </a:pPr>
            <a:r>
              <a:rPr lang="en-GB" sz="1700" dirty="0" smtClean="0"/>
              <a:t>Training programme;</a:t>
            </a:r>
          </a:p>
          <a:p>
            <a:pPr marL="360000" indent="-360000">
              <a:spcBef>
                <a:spcPct val="20000"/>
              </a:spcBef>
              <a:buFont typeface="Wingdings" pitchFamily="2" charset="2"/>
              <a:buChar char="ü"/>
            </a:pPr>
            <a:r>
              <a:rPr lang="en-GB" sz="1700" dirty="0" smtClean="0"/>
              <a:t>Establishment of regional network of Nature Protected Areas. </a:t>
            </a:r>
          </a:p>
        </p:txBody>
      </p:sp>
      <p:sp>
        <p:nvSpPr>
          <p:cNvPr id="8" name="Down Arrow 7"/>
          <p:cNvSpPr/>
          <p:nvPr/>
        </p:nvSpPr>
        <p:spPr>
          <a:xfrm>
            <a:off x="6516216" y="5013176"/>
            <a:ext cx="360040" cy="288032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192" y="44624"/>
            <a:ext cx="5940000" cy="900000"/>
          </a:xfrm>
        </p:spPr>
        <p:txBody>
          <a:bodyPr/>
          <a:lstStyle/>
          <a:p>
            <a:r>
              <a:rPr lang="de-DE" sz="3200" dirty="0" smtClean="0"/>
              <a:t>Planned activities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052737"/>
            <a:ext cx="8424936" cy="3816423"/>
          </a:xfrm>
          <a:ln w="25400" cap="rnd">
            <a:solidFill>
              <a:srgbClr val="FF6600"/>
            </a:solidFill>
          </a:ln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de-DE" sz="1800" dirty="0" smtClean="0"/>
              <a:t>Climate component:</a:t>
            </a:r>
          </a:p>
          <a:p>
            <a:pPr marL="360000" lvl="0" indent="-360000">
              <a:buFont typeface="Wingdings" pitchFamily="2" charset="2"/>
              <a:buChar char="ü"/>
            </a:pPr>
            <a:r>
              <a:rPr lang="en-US" sz="1600" dirty="0" smtClean="0"/>
              <a:t>Capacity building on modeling, scenarios, tools </a:t>
            </a:r>
            <a:r>
              <a:rPr lang="en-GB" sz="1600" dirty="0" smtClean="0"/>
              <a:t>and usage of quantitative models to assess climate and energy policy options and to set emission targets;</a:t>
            </a:r>
            <a:endParaRPr lang="en-US" sz="1600" dirty="0" smtClean="0"/>
          </a:p>
          <a:p>
            <a:pPr marL="360000" lvl="0" indent="-360000">
              <a:buFont typeface="Wingdings" pitchFamily="2" charset="2"/>
              <a:buChar char="ü"/>
            </a:pPr>
            <a:r>
              <a:rPr lang="en-GB" sz="1600" dirty="0" smtClean="0"/>
              <a:t>Capacity building on GHG inventory process for CRF Sectors in line with the MMR requirements</a:t>
            </a:r>
            <a:r>
              <a:rPr lang="en-US" sz="1600" dirty="0" smtClean="0"/>
              <a:t>;</a:t>
            </a:r>
          </a:p>
          <a:p>
            <a:pPr marL="360000" indent="-360000">
              <a:buFont typeface="Wingdings" pitchFamily="2" charset="2"/>
              <a:buChar char="ü"/>
            </a:pPr>
            <a:r>
              <a:rPr lang="en-US" sz="1600" dirty="0" smtClean="0"/>
              <a:t>Best practice document for a fully functioning MMR system;</a:t>
            </a:r>
          </a:p>
          <a:p>
            <a:pPr marL="360000" lvl="0" indent="-360000">
              <a:buFont typeface="Wingdings" pitchFamily="2" charset="2"/>
              <a:buChar char="ü"/>
            </a:pPr>
            <a:r>
              <a:rPr lang="en-GB" sz="1500" dirty="0" smtClean="0"/>
              <a:t>Regional Training Programme on the EU MMR and Accreditation and Verification Regulations including training missions to EU Member States;</a:t>
            </a:r>
            <a:endParaRPr lang="en-US" sz="1500" dirty="0" smtClean="0"/>
          </a:p>
          <a:p>
            <a:pPr marL="360000" lvl="0" indent="-360000">
              <a:buFont typeface="Wingdings" pitchFamily="2" charset="2"/>
              <a:buChar char="ü"/>
            </a:pPr>
            <a:r>
              <a:rPr lang="en-GB" sz="1600" dirty="0" smtClean="0"/>
              <a:t>ETS Implementation and ETS strategy and roadmap development;</a:t>
            </a:r>
          </a:p>
          <a:p>
            <a:pPr marL="360000" lvl="0" indent="-360000">
              <a:buFont typeface="Wingdings" pitchFamily="2" charset="2"/>
              <a:buChar char="ü"/>
            </a:pPr>
            <a:r>
              <a:rPr lang="en-US" sz="1600" dirty="0" smtClean="0"/>
              <a:t>Development of indicators to monitor the impact of climate change; </a:t>
            </a:r>
          </a:p>
          <a:p>
            <a:pPr marL="360000" lvl="0" indent="-360000">
              <a:buFont typeface="Wingdings" pitchFamily="2" charset="2"/>
              <a:buChar char="ü"/>
            </a:pPr>
            <a:r>
              <a:rPr lang="en-GB" sz="1600" dirty="0" smtClean="0"/>
              <a:t>Practical support for the identification of adaptation options and </a:t>
            </a:r>
            <a:r>
              <a:rPr lang="en-US" sz="1600" dirty="0" err="1" smtClean="0"/>
              <a:t>prioritisation</a:t>
            </a:r>
            <a:r>
              <a:rPr lang="en-US" sz="1600" dirty="0" smtClean="0"/>
              <a:t> of adaptation needs;</a:t>
            </a:r>
          </a:p>
          <a:p>
            <a:pPr marL="360000" lvl="0" indent="-360000">
              <a:buFont typeface="Wingdings" pitchFamily="2" charset="2"/>
              <a:buChar char="ü"/>
            </a:pPr>
            <a:r>
              <a:rPr lang="en-US" sz="1600" dirty="0" smtClean="0"/>
              <a:t>Proposal for required policy changes, structures and processes for adaptation. </a:t>
            </a:r>
            <a:endParaRPr lang="en-US" sz="1500" dirty="0" smtClean="0"/>
          </a:p>
          <a:p>
            <a:pPr>
              <a:buFont typeface="Wingdings" pitchFamily="2" charset="2"/>
              <a:buChar char="§"/>
            </a:pPr>
            <a:endParaRPr lang="de-DE" sz="1800" dirty="0" smtClean="0"/>
          </a:p>
        </p:txBody>
      </p:sp>
      <p:sp>
        <p:nvSpPr>
          <p:cNvPr id="5" name="Rounded Rectangle 4"/>
          <p:cNvSpPr/>
          <p:nvPr/>
        </p:nvSpPr>
        <p:spPr>
          <a:xfrm>
            <a:off x="323528" y="5157192"/>
            <a:ext cx="8424936" cy="1008112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>
              <a:lnSpc>
                <a:spcPct val="120000"/>
              </a:lnSpc>
              <a:spcAft>
                <a:spcPts val="600"/>
              </a:spcAft>
              <a:defRPr/>
            </a:pPr>
            <a:r>
              <a:rPr lang="mk-MK" sz="1600" b="1" dirty="0" smtClean="0">
                <a:solidFill>
                  <a:schemeClr val="tx1"/>
                </a:solidFill>
              </a:rPr>
              <a:t>Improved </a:t>
            </a:r>
            <a:r>
              <a:rPr lang="mk-MK" sz="1600" dirty="0" smtClean="0">
                <a:solidFill>
                  <a:schemeClr val="tx1"/>
                </a:solidFill>
              </a:rPr>
              <a:t>institutional set-up and technical working arrangements established;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mk-MK" sz="1600" b="1" dirty="0" smtClean="0">
                <a:solidFill>
                  <a:schemeClr val="tx1"/>
                </a:solidFill>
              </a:rPr>
              <a:t>Improved</a:t>
            </a:r>
            <a:r>
              <a:rPr lang="mk-MK" sz="1600" dirty="0" smtClean="0">
                <a:solidFill>
                  <a:schemeClr val="tx1"/>
                </a:solidFill>
              </a:rPr>
              <a:t> quality of transposition and implementation of the EU </a:t>
            </a:r>
            <a:r>
              <a:rPr lang="en-US" sz="1600" dirty="0" smtClean="0">
                <a:solidFill>
                  <a:schemeClr val="tx1"/>
                </a:solidFill>
              </a:rPr>
              <a:t>c</a:t>
            </a:r>
            <a:r>
              <a:rPr lang="mk-MK" sz="1600" dirty="0" smtClean="0">
                <a:solidFill>
                  <a:schemeClr val="tx1"/>
                </a:solidFill>
              </a:rPr>
              <a:t>limate acquis;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mk-MK" sz="1600" b="1" dirty="0" smtClean="0">
                <a:solidFill>
                  <a:schemeClr val="tx1"/>
                </a:solidFill>
              </a:rPr>
              <a:t>Experience-sharing</a:t>
            </a:r>
            <a:r>
              <a:rPr lang="mk-MK" sz="1600" dirty="0" smtClean="0">
                <a:solidFill>
                  <a:schemeClr val="tx1"/>
                </a:solidFill>
              </a:rPr>
              <a:t> and networking activities established</a:t>
            </a:r>
            <a:r>
              <a:rPr lang="en-US" sz="1600" dirty="0" smtClean="0">
                <a:solidFill>
                  <a:schemeClr val="tx1"/>
                </a:solidFill>
              </a:rPr>
              <a:t>.</a:t>
            </a:r>
            <a:endParaRPr lang="mk-MK" sz="1600" dirty="0" smtClean="0">
              <a:solidFill>
                <a:schemeClr val="tx1"/>
              </a:solidFill>
            </a:endParaRPr>
          </a:p>
        </p:txBody>
      </p:sp>
      <p:sp>
        <p:nvSpPr>
          <p:cNvPr id="6" name="Down Arrow 5"/>
          <p:cNvSpPr/>
          <p:nvPr/>
        </p:nvSpPr>
        <p:spPr>
          <a:xfrm>
            <a:off x="4355976" y="4869160"/>
            <a:ext cx="360040" cy="288032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192" y="44624"/>
            <a:ext cx="5940000" cy="900000"/>
          </a:xfrm>
        </p:spPr>
        <p:txBody>
          <a:bodyPr/>
          <a:lstStyle/>
          <a:p>
            <a:r>
              <a:rPr lang="de-DE" sz="3200" dirty="0" smtClean="0"/>
              <a:t>Planned activities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052737"/>
            <a:ext cx="8424936" cy="3816423"/>
          </a:xfrm>
          <a:ln w="25400" cap="rnd">
            <a:solidFill>
              <a:srgbClr val="FF6600"/>
            </a:solidFill>
          </a:ln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de-DE" sz="1800" dirty="0" smtClean="0"/>
              <a:t>Climate component:</a:t>
            </a:r>
          </a:p>
          <a:p>
            <a:pPr marL="360000" lvl="0" indent="-360000">
              <a:buFont typeface="Wingdings" pitchFamily="2" charset="2"/>
              <a:buChar char="ü"/>
            </a:pPr>
            <a:r>
              <a:rPr lang="en-US" sz="1600" dirty="0" smtClean="0"/>
              <a:t>Capacity building on modeling, scenarios, tools </a:t>
            </a:r>
            <a:r>
              <a:rPr lang="en-GB" sz="1600" dirty="0" smtClean="0"/>
              <a:t>and usage of quantitative models to assess climate and energy policy options and to set emission targets;</a:t>
            </a:r>
            <a:endParaRPr lang="en-US" sz="1600" dirty="0" smtClean="0"/>
          </a:p>
          <a:p>
            <a:pPr marL="360000" lvl="0" indent="-360000">
              <a:buFont typeface="Wingdings" pitchFamily="2" charset="2"/>
              <a:buChar char="ü"/>
            </a:pPr>
            <a:r>
              <a:rPr lang="en-GB" sz="1600" dirty="0" smtClean="0"/>
              <a:t>Capacity building on GHG inventory process for CRF Sectors in line with the MMR requirements</a:t>
            </a:r>
            <a:r>
              <a:rPr lang="en-US" sz="1600" dirty="0" smtClean="0"/>
              <a:t>;</a:t>
            </a:r>
          </a:p>
          <a:p>
            <a:pPr marL="360000" indent="-360000">
              <a:buFont typeface="Wingdings" pitchFamily="2" charset="2"/>
              <a:buChar char="ü"/>
            </a:pPr>
            <a:r>
              <a:rPr lang="en-US" sz="1600" dirty="0" smtClean="0"/>
              <a:t>Best practice document for a fully functioning MMR system;</a:t>
            </a:r>
          </a:p>
          <a:p>
            <a:pPr marL="360000" lvl="0" indent="-360000">
              <a:buFont typeface="Wingdings" pitchFamily="2" charset="2"/>
              <a:buChar char="ü"/>
            </a:pPr>
            <a:r>
              <a:rPr lang="en-GB" sz="1500" dirty="0" smtClean="0"/>
              <a:t>Regional Training Programme on the EU MMR and Accreditation and Verification Regulations including training missions to EU Member States;</a:t>
            </a:r>
            <a:endParaRPr lang="en-US" sz="1500" dirty="0" smtClean="0"/>
          </a:p>
          <a:p>
            <a:pPr marL="360000" lvl="0" indent="-360000">
              <a:buFont typeface="Wingdings" pitchFamily="2" charset="2"/>
              <a:buChar char="ü"/>
            </a:pPr>
            <a:r>
              <a:rPr lang="en-GB" sz="1600" dirty="0" smtClean="0"/>
              <a:t>ETS Implementation and ETS strategy and roadmap development;</a:t>
            </a:r>
          </a:p>
          <a:p>
            <a:pPr marL="360000" lvl="0" indent="-360000">
              <a:buFont typeface="Wingdings" pitchFamily="2" charset="2"/>
              <a:buChar char="ü"/>
            </a:pPr>
            <a:r>
              <a:rPr lang="en-US" sz="1600" dirty="0" smtClean="0"/>
              <a:t>Development of indicators to monitor the impact of climate change; </a:t>
            </a:r>
          </a:p>
          <a:p>
            <a:pPr marL="360000" lvl="0" indent="-360000">
              <a:buFont typeface="Wingdings" pitchFamily="2" charset="2"/>
              <a:buChar char="ü"/>
            </a:pPr>
            <a:r>
              <a:rPr lang="en-GB" sz="1600" dirty="0" smtClean="0"/>
              <a:t>Practical support for the identification of adaptation options and </a:t>
            </a:r>
            <a:r>
              <a:rPr lang="en-US" sz="1600" dirty="0" err="1" smtClean="0"/>
              <a:t>prioritisation</a:t>
            </a:r>
            <a:r>
              <a:rPr lang="en-US" sz="1600" dirty="0" smtClean="0"/>
              <a:t> of adaptation needs;</a:t>
            </a:r>
          </a:p>
          <a:p>
            <a:pPr marL="360000" lvl="0" indent="-360000">
              <a:buFont typeface="Wingdings" pitchFamily="2" charset="2"/>
              <a:buChar char="ü"/>
            </a:pPr>
            <a:r>
              <a:rPr lang="en-US" sz="1600" dirty="0" smtClean="0"/>
              <a:t>Proposal for required policy changes, structures and processes for adaptation. </a:t>
            </a:r>
            <a:endParaRPr lang="en-US" sz="1500" dirty="0" smtClean="0"/>
          </a:p>
          <a:p>
            <a:pPr>
              <a:buFont typeface="Wingdings" pitchFamily="2" charset="2"/>
              <a:buChar char="§"/>
            </a:pPr>
            <a:endParaRPr lang="de-DE" sz="1800" dirty="0" smtClean="0"/>
          </a:p>
        </p:txBody>
      </p:sp>
      <p:sp>
        <p:nvSpPr>
          <p:cNvPr id="5" name="Rounded Rectangle 4"/>
          <p:cNvSpPr/>
          <p:nvPr/>
        </p:nvSpPr>
        <p:spPr>
          <a:xfrm>
            <a:off x="323528" y="5157192"/>
            <a:ext cx="8424936" cy="1008112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>
              <a:lnSpc>
                <a:spcPct val="120000"/>
              </a:lnSpc>
              <a:spcAft>
                <a:spcPts val="600"/>
              </a:spcAft>
              <a:defRPr/>
            </a:pPr>
            <a:r>
              <a:rPr lang="mk-MK" sz="1600" b="1" dirty="0" smtClean="0">
                <a:solidFill>
                  <a:schemeClr val="tx1"/>
                </a:solidFill>
              </a:rPr>
              <a:t>Improved </a:t>
            </a:r>
            <a:r>
              <a:rPr lang="mk-MK" sz="1600" dirty="0" smtClean="0">
                <a:solidFill>
                  <a:schemeClr val="tx1"/>
                </a:solidFill>
              </a:rPr>
              <a:t>institutional set-up and technical working arrangements established;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mk-MK" sz="1600" b="1" dirty="0" smtClean="0">
                <a:solidFill>
                  <a:schemeClr val="tx1"/>
                </a:solidFill>
              </a:rPr>
              <a:t>Improved</a:t>
            </a:r>
            <a:r>
              <a:rPr lang="mk-MK" sz="1600" dirty="0" smtClean="0">
                <a:solidFill>
                  <a:schemeClr val="tx1"/>
                </a:solidFill>
              </a:rPr>
              <a:t> quality of transposition and implementation of the EU </a:t>
            </a:r>
            <a:r>
              <a:rPr lang="en-US" sz="1600" dirty="0" smtClean="0">
                <a:solidFill>
                  <a:schemeClr val="tx1"/>
                </a:solidFill>
              </a:rPr>
              <a:t>c</a:t>
            </a:r>
            <a:r>
              <a:rPr lang="mk-MK" sz="1600" dirty="0" smtClean="0">
                <a:solidFill>
                  <a:schemeClr val="tx1"/>
                </a:solidFill>
              </a:rPr>
              <a:t>limate acquis;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mk-MK" sz="1600" b="1" dirty="0" smtClean="0">
                <a:solidFill>
                  <a:schemeClr val="tx1"/>
                </a:solidFill>
              </a:rPr>
              <a:t>Experience-sharing</a:t>
            </a:r>
            <a:r>
              <a:rPr lang="mk-MK" sz="1600" dirty="0" smtClean="0">
                <a:solidFill>
                  <a:schemeClr val="tx1"/>
                </a:solidFill>
              </a:rPr>
              <a:t> and networking activities established</a:t>
            </a:r>
            <a:r>
              <a:rPr lang="en-US" sz="1600" dirty="0" smtClean="0">
                <a:solidFill>
                  <a:schemeClr val="tx1"/>
                </a:solidFill>
              </a:rPr>
              <a:t>.</a:t>
            </a:r>
            <a:endParaRPr lang="mk-MK" sz="1600" dirty="0" smtClean="0">
              <a:solidFill>
                <a:schemeClr val="tx1"/>
              </a:solidFill>
            </a:endParaRPr>
          </a:p>
        </p:txBody>
      </p:sp>
      <p:sp>
        <p:nvSpPr>
          <p:cNvPr id="6" name="Down Arrow 5"/>
          <p:cNvSpPr/>
          <p:nvPr/>
        </p:nvSpPr>
        <p:spPr>
          <a:xfrm>
            <a:off x="4355976" y="4869160"/>
            <a:ext cx="360040" cy="288032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37049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5940000" cy="900000"/>
          </a:xfrm>
        </p:spPr>
        <p:txBody>
          <a:bodyPr/>
          <a:lstStyle/>
          <a:p>
            <a:r>
              <a:rPr lang="en-US" dirty="0" smtClean="0"/>
              <a:t>Practical arrangements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196752"/>
            <a:ext cx="4040188" cy="4320480"/>
          </a:xfrm>
          <a:ln w="25400">
            <a:solidFill>
              <a:srgbClr val="FF6600"/>
            </a:solidFill>
          </a:ln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de-DE" b="1" dirty="0" smtClean="0"/>
              <a:t>ECRAN</a:t>
            </a:r>
          </a:p>
          <a:p>
            <a:pPr>
              <a:buFont typeface="Wingdings" pitchFamily="2" charset="2"/>
              <a:buChar char="§"/>
            </a:pPr>
            <a:r>
              <a:rPr lang="de-DE" dirty="0" smtClean="0"/>
              <a:t>Ministerial Meetings;</a:t>
            </a:r>
          </a:p>
          <a:p>
            <a:pPr>
              <a:buFont typeface="Wingdings" pitchFamily="2" charset="2"/>
              <a:buChar char="§"/>
            </a:pPr>
            <a:r>
              <a:rPr lang="de-DE" dirty="0" smtClean="0"/>
              <a:t>Steering Committee Meetings;</a:t>
            </a:r>
          </a:p>
          <a:p>
            <a:pPr>
              <a:buFont typeface="Wingdings" pitchFamily="2" charset="2"/>
              <a:buChar char="§"/>
            </a:pPr>
            <a:r>
              <a:rPr lang="de-DE" dirty="0" smtClean="0"/>
              <a:t>WG Annual Meetings;</a:t>
            </a:r>
          </a:p>
          <a:p>
            <a:pPr>
              <a:buFont typeface="Wingdings" pitchFamily="2" charset="2"/>
              <a:buChar char="§"/>
            </a:pPr>
            <a:r>
              <a:rPr lang="de-DE" dirty="0" smtClean="0"/>
              <a:t>EF Public Participation activities;</a:t>
            </a:r>
          </a:p>
          <a:p>
            <a:pPr>
              <a:buFont typeface="Wingdings" pitchFamily="2" charset="2"/>
              <a:buChar char="§"/>
            </a:pPr>
            <a:r>
              <a:rPr lang="de-DE" dirty="0" smtClean="0"/>
              <a:t>Coordination with other relevant networks;</a:t>
            </a:r>
          </a:p>
          <a:p>
            <a:pPr>
              <a:buFont typeface="Wingdings" pitchFamily="2" charset="2"/>
              <a:buChar char="§"/>
            </a:pPr>
            <a:r>
              <a:rPr lang="de-DE" dirty="0" smtClean="0"/>
              <a:t>Other non-capacity building activities;</a:t>
            </a:r>
          </a:p>
          <a:p>
            <a:pPr>
              <a:buFont typeface="Wingdings" pitchFamily="2" charset="2"/>
              <a:buChar char="§"/>
            </a:pPr>
            <a:r>
              <a:rPr lang="de-DE" dirty="0" smtClean="0"/>
              <a:t>Drafting agendas, work plans, ToRs;</a:t>
            </a:r>
          </a:p>
          <a:p>
            <a:pPr>
              <a:buFont typeface="Wingdings" pitchFamily="2" charset="2"/>
              <a:buChar char="§"/>
            </a:pPr>
            <a:r>
              <a:rPr lang="de-DE" dirty="0" smtClean="0"/>
              <a:t>Selection of TAIEX experts;</a:t>
            </a:r>
          </a:p>
          <a:p>
            <a:pPr>
              <a:buFont typeface="Wingdings" pitchFamily="2" charset="2"/>
              <a:buChar char="§"/>
            </a:pPr>
            <a:r>
              <a:rPr lang="de-DE" dirty="0" smtClean="0"/>
              <a:t>Quality control and review;</a:t>
            </a:r>
          </a:p>
          <a:p>
            <a:pPr>
              <a:buFont typeface="Wingdings" pitchFamily="2" charset="2"/>
              <a:buChar char="§"/>
            </a:pPr>
            <a:r>
              <a:rPr lang="de-DE" dirty="0" smtClean="0"/>
              <a:t>Invitations and lists of participants;</a:t>
            </a:r>
          </a:p>
          <a:p>
            <a:pPr>
              <a:buFont typeface="Wingdings" pitchFamily="2" charset="2"/>
              <a:buChar char="§"/>
            </a:pPr>
            <a:r>
              <a:rPr lang="de-DE" dirty="0" smtClean="0"/>
              <a:t>Workshop Reports.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196752"/>
            <a:ext cx="4032000" cy="4320480"/>
          </a:xfrm>
          <a:ln w="25400">
            <a:solidFill>
              <a:srgbClr val="92D050"/>
            </a:solidFill>
          </a:ln>
        </p:spPr>
        <p:txBody>
          <a:bodyPr/>
          <a:lstStyle/>
          <a:p>
            <a:pPr>
              <a:buNone/>
            </a:pPr>
            <a:r>
              <a:rPr lang="de-DE" dirty="0" smtClean="0"/>
              <a:t>TAIEX</a:t>
            </a:r>
            <a:endParaRPr lang="en-US" dirty="0" smtClean="0"/>
          </a:p>
          <a:p>
            <a:pPr>
              <a:lnSpc>
                <a:spcPct val="80000"/>
              </a:lnSpc>
              <a:buFont typeface="Wingdings" pitchFamily="2" charset="2"/>
              <a:buChar char="§"/>
            </a:pPr>
            <a:r>
              <a:rPr lang="de-DE" sz="2000" dirty="0" smtClean="0"/>
              <a:t>Provision of experts for capacity building activities;</a:t>
            </a:r>
          </a:p>
          <a:p>
            <a:pPr>
              <a:lnSpc>
                <a:spcPct val="80000"/>
              </a:lnSpc>
              <a:buFont typeface="Wingdings" pitchFamily="2" charset="2"/>
              <a:buChar char="§"/>
            </a:pPr>
            <a:r>
              <a:rPr lang="de-DE" sz="2000" dirty="0" smtClean="0"/>
              <a:t>Logistical arrangements for capacity building activities;</a:t>
            </a:r>
          </a:p>
          <a:p>
            <a:pPr>
              <a:lnSpc>
                <a:spcPct val="80000"/>
              </a:lnSpc>
              <a:buFont typeface="Wingdings" pitchFamily="2" charset="2"/>
              <a:buChar char="§"/>
            </a:pPr>
            <a:r>
              <a:rPr lang="de-DE" sz="2000" dirty="0" smtClean="0"/>
              <a:t>Evaluation of delivered capacity building activities;</a:t>
            </a:r>
          </a:p>
          <a:p>
            <a:pPr>
              <a:lnSpc>
                <a:spcPct val="80000"/>
              </a:lnSpc>
              <a:buFont typeface="Wingdings" pitchFamily="2" charset="2"/>
              <a:buChar char="§"/>
            </a:pPr>
            <a:r>
              <a:rPr lang="de-DE" sz="2000" dirty="0" smtClean="0"/>
              <a:t>Additional national support as required by beneficiary countries.  </a:t>
            </a:r>
            <a:endParaRPr lang="en-US" sz="2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ECRAN focal points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4800" dirty="0" smtClean="0"/>
              <a:t>One focal point for each of the beneficiary countries;</a:t>
            </a:r>
          </a:p>
          <a:p>
            <a:pPr>
              <a:defRPr/>
            </a:pPr>
            <a:r>
              <a:rPr lang="en-GB" sz="4800" dirty="0" smtClean="0"/>
              <a:t>Serve as a hinge between ECRAN and their respective country administration</a:t>
            </a:r>
            <a:endParaRPr lang="en-US" sz="4800" dirty="0" smtClean="0"/>
          </a:p>
          <a:p>
            <a:pPr>
              <a:defRPr/>
            </a:pPr>
            <a:r>
              <a:rPr lang="en-GB" sz="4800" dirty="0" smtClean="0"/>
              <a:t>Coordinate collaboration between ECRAN and Working Group Coordinators</a:t>
            </a:r>
            <a:endParaRPr lang="en-US" sz="4800" dirty="0" smtClean="0"/>
          </a:p>
          <a:p>
            <a:pPr>
              <a:defRPr/>
            </a:pPr>
            <a:r>
              <a:rPr lang="en-GB" sz="4800" dirty="0" smtClean="0"/>
              <a:t>ECRAN SC Meetings – participate as a voting member</a:t>
            </a:r>
            <a:endParaRPr lang="en-US" sz="4800" dirty="0" smtClean="0"/>
          </a:p>
          <a:p>
            <a:pPr>
              <a:defRPr/>
            </a:pPr>
            <a:r>
              <a:rPr lang="en-GB" sz="4800" dirty="0" smtClean="0"/>
              <a:t>ECRAN Work Plan – provide comments and endorse, and on biannually basis asses the project progress and provide comments in updated Work Plan.</a:t>
            </a:r>
            <a:endParaRPr lang="en-US" sz="4800" dirty="0" smtClean="0"/>
          </a:p>
          <a:p>
            <a:pPr>
              <a:defRPr/>
            </a:pPr>
            <a:r>
              <a:rPr lang="en-GB" sz="4800" dirty="0" smtClean="0"/>
              <a:t>ECRAN Reports and other relevant documents – provide comments (in coordination with </a:t>
            </a:r>
            <a:r>
              <a:rPr lang="en-GB" sz="4800" dirty="0" err="1" smtClean="0"/>
              <a:t>WG</a:t>
            </a:r>
            <a:r>
              <a:rPr lang="en-GB" sz="4800" dirty="0" smtClean="0"/>
              <a:t> Coordinators) within agreed deadlines</a:t>
            </a:r>
            <a:endParaRPr lang="en-US" sz="4800" dirty="0" smtClean="0"/>
          </a:p>
          <a:p>
            <a:pPr>
              <a:defRPr/>
            </a:pPr>
            <a:r>
              <a:rPr lang="en-GB" sz="4800" dirty="0" smtClean="0"/>
              <a:t>Supervise overall implementation and provides feedback</a:t>
            </a:r>
            <a:endParaRPr lang="en-US" sz="4800" dirty="0" smtClean="0"/>
          </a:p>
          <a:p>
            <a:pPr>
              <a:defRPr/>
            </a:pPr>
            <a:r>
              <a:rPr lang="en-GB" sz="4800" dirty="0" smtClean="0"/>
              <a:t>Take decisions in relation to the overall objectives and activities of the network</a:t>
            </a:r>
            <a:endParaRPr lang="en-US" sz="4800" dirty="0" smtClean="0"/>
          </a:p>
          <a:p>
            <a:pPr>
              <a:defRPr/>
            </a:pPr>
            <a:r>
              <a:rPr lang="en-GB" sz="4800" dirty="0" smtClean="0"/>
              <a:t>Provide support to implementation of ECRAN activities locally. </a:t>
            </a:r>
            <a:endParaRPr lang="en-US" sz="4800" dirty="0" smtClean="0"/>
          </a:p>
          <a:p>
            <a:pPr>
              <a:defRPr/>
            </a:pPr>
            <a:r>
              <a:rPr lang="en-GB" sz="4800" dirty="0" smtClean="0"/>
              <a:t>Promote the internal country discussions on ECRAN issues</a:t>
            </a:r>
            <a:endParaRPr lang="en-US" sz="4800" dirty="0" smtClean="0"/>
          </a:p>
          <a:p>
            <a:pPr>
              <a:defRPr/>
            </a:pPr>
            <a:r>
              <a:rPr lang="en-GB" sz="4800" dirty="0" smtClean="0"/>
              <a:t>Promote involvement of relevant authorities in ECRAN activities</a:t>
            </a:r>
            <a:endParaRPr lang="en-US" sz="4800" dirty="0" smtClean="0"/>
          </a:p>
          <a:p>
            <a:pPr>
              <a:buNone/>
            </a:pPr>
            <a:endParaRPr lang="en-US" sz="3300" dirty="0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192" y="116736"/>
            <a:ext cx="5940000" cy="900000"/>
          </a:xfrm>
        </p:spPr>
        <p:txBody>
          <a:bodyPr/>
          <a:lstStyle/>
          <a:p>
            <a:r>
              <a:rPr lang="de-DE" dirty="0" smtClean="0"/>
              <a:t>Project team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§"/>
            </a:pPr>
            <a:r>
              <a:rPr lang="de-DE" sz="2400" dirty="0" smtClean="0"/>
              <a:t>Key Expert 1 Mihail Dimovski;</a:t>
            </a:r>
          </a:p>
          <a:p>
            <a:pPr>
              <a:buFont typeface="Wingdings" pitchFamily="2" charset="2"/>
              <a:buChar char="§"/>
            </a:pPr>
            <a:r>
              <a:rPr lang="de-DE" sz="2400" dirty="0" smtClean="0"/>
              <a:t> Key Expert 2 Ike van der Putte;</a:t>
            </a:r>
          </a:p>
          <a:p>
            <a:pPr>
              <a:buFont typeface="Wingdings" pitchFamily="2" charset="2"/>
              <a:buChar char="§"/>
            </a:pPr>
            <a:r>
              <a:rPr lang="de-DE" sz="2400" dirty="0" smtClean="0"/>
              <a:t>Key Expert 3 Martin Smutny;</a:t>
            </a:r>
          </a:p>
          <a:p>
            <a:pPr>
              <a:buFont typeface="Wingdings" pitchFamily="2" charset="2"/>
              <a:buChar char="§"/>
            </a:pPr>
            <a:r>
              <a:rPr lang="de-DE" sz="2400" dirty="0" smtClean="0"/>
              <a:t>Key Expert 4 Imre Csikos;</a:t>
            </a:r>
          </a:p>
          <a:p>
            <a:pPr>
              <a:buFont typeface="Wingdings" pitchFamily="2" charset="2"/>
              <a:buChar char="§"/>
            </a:pPr>
            <a:r>
              <a:rPr lang="de-DE" sz="2400" dirty="0" smtClean="0"/>
              <a:t>SSTE Richard Filcak/Andjelka Mihajlov – EF Public Participation;</a:t>
            </a:r>
          </a:p>
          <a:p>
            <a:pPr>
              <a:buFont typeface="Wingdings" pitchFamily="2" charset="2"/>
              <a:buChar char="§"/>
            </a:pPr>
            <a:r>
              <a:rPr lang="de-DE" sz="2400" dirty="0" smtClean="0"/>
              <a:t>SSTE Arunas Kundrotas – Strategic Planning and Investments Working Group;</a:t>
            </a:r>
          </a:p>
          <a:p>
            <a:pPr>
              <a:buFont typeface="Wingdings" pitchFamily="2" charset="2"/>
              <a:buChar char="§"/>
            </a:pPr>
            <a:r>
              <a:rPr lang="de-DE" sz="2400" dirty="0" smtClean="0"/>
              <a:t>SSTE Petr Roth – Nature Working Group</a:t>
            </a:r>
          </a:p>
          <a:p>
            <a:pPr>
              <a:buFont typeface="Wingdings" pitchFamily="2" charset="2"/>
              <a:buChar char="§"/>
            </a:pPr>
            <a:r>
              <a:rPr lang="de-DE" sz="2400" dirty="0" smtClean="0"/>
              <a:t>SSTE Nebojsa Pokimica – Waste Working Group</a:t>
            </a:r>
          </a:p>
          <a:p>
            <a:pPr>
              <a:buFont typeface="Wingdings" pitchFamily="2" charset="2"/>
              <a:buChar char="§"/>
            </a:pPr>
            <a:r>
              <a:rPr lang="de-DE" sz="2400" dirty="0" smtClean="0"/>
              <a:t>SSTE Christian Nagl – Air Working Group</a:t>
            </a:r>
          </a:p>
          <a:p>
            <a:pPr>
              <a:buFont typeface="Wingdings" pitchFamily="2" charset="2"/>
              <a:buChar char="§"/>
            </a:pPr>
            <a:r>
              <a:rPr lang="de-DE" sz="2400" dirty="0" smtClean="0"/>
              <a:t>SSTE Jozsef Feiler – Climate Policy Working Group</a:t>
            </a:r>
          </a:p>
          <a:p>
            <a:pPr>
              <a:buFont typeface="Wingdings" pitchFamily="2" charset="2"/>
              <a:buChar char="§"/>
            </a:pPr>
            <a:r>
              <a:rPr lang="de-DE" sz="2400" dirty="0" smtClean="0"/>
              <a:t>SSTE Davor Vesligaj – GHG and MMR Working Group</a:t>
            </a:r>
          </a:p>
          <a:p>
            <a:pPr>
              <a:buFont typeface="Wingdings" pitchFamily="2" charset="2"/>
              <a:buChar char="§"/>
            </a:pPr>
            <a:r>
              <a:rPr lang="de-DE" sz="2400" dirty="0" smtClean="0"/>
              <a:t>SSTE Monique Voogt – EU ETS Working Group</a:t>
            </a:r>
          </a:p>
          <a:p>
            <a:pPr>
              <a:buFont typeface="Wingdings" pitchFamily="2" charset="2"/>
              <a:buChar char="§"/>
            </a:pPr>
            <a:r>
              <a:rPr lang="de-DE" sz="2400" dirty="0" smtClean="0"/>
              <a:t>SSTE Robert Bakx – Adaptation Working Group</a:t>
            </a:r>
          </a:p>
          <a:p>
            <a:pPr>
              <a:buFont typeface="Wingdings" pitchFamily="2" charset="2"/>
              <a:buChar char="§"/>
            </a:pPr>
            <a:endParaRPr lang="de-DE" sz="2400" dirty="0" smtClean="0"/>
          </a:p>
          <a:p>
            <a:endParaRPr lang="en-US" sz="2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5940000" cy="900000"/>
          </a:xfrm>
        </p:spPr>
        <p:txBody>
          <a:bodyPr/>
          <a:lstStyle/>
          <a:p>
            <a:r>
              <a:rPr lang="de-DE" dirty="0" smtClean="0"/>
              <a:t>ECRAN Secretariat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525963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de-DE" dirty="0" smtClean="0"/>
              <a:t>Ruza Radovic, </a:t>
            </a:r>
            <a:r>
              <a:rPr lang="de-DE" dirty="0" smtClean="0">
                <a:hlinkClick r:id="rId2"/>
              </a:rPr>
              <a:t>ruza.radovic@humandynamics.org</a:t>
            </a:r>
            <a:r>
              <a:rPr lang="de-DE" dirty="0" smtClean="0"/>
              <a:t> 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de-DE" dirty="0" smtClean="0"/>
              <a:t>Masa Stojsavljevic,</a:t>
            </a: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r>
              <a:rPr lang="de-DE" dirty="0" smtClean="0"/>
              <a:t>	</a:t>
            </a:r>
            <a:r>
              <a:rPr lang="de-DE" dirty="0" smtClean="0">
                <a:hlinkClick r:id="rId3"/>
              </a:rPr>
              <a:t>masa.stojsavljevic@humandynamics.org</a:t>
            </a:r>
            <a:r>
              <a:rPr lang="de-DE" dirty="0" smtClean="0"/>
              <a:t> 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de-DE" dirty="0" smtClean="0"/>
              <a:t>Jelena Raskovic, </a:t>
            </a:r>
            <a:r>
              <a:rPr lang="de-DE" dirty="0" smtClean="0">
                <a:hlinkClick r:id="rId3"/>
              </a:rPr>
              <a:t>jelena.raskovic@humandynamics.org</a:t>
            </a:r>
            <a:r>
              <a:rPr lang="de-DE" dirty="0" smtClean="0"/>
              <a:t>  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5940000" cy="900000"/>
          </a:xfrm>
        </p:spPr>
        <p:txBody>
          <a:bodyPr/>
          <a:lstStyle/>
          <a:p>
            <a:r>
              <a:rPr lang="en-US" dirty="0" smtClean="0"/>
              <a:t>ECRAN website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052736"/>
            <a:ext cx="8003232" cy="576064"/>
          </a:xfrm>
          <a:ln w="25400">
            <a:solidFill>
              <a:srgbClr val="FF6600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en-GB" dirty="0" smtClean="0">
                <a:hlinkClick r:id="rId2"/>
              </a:rPr>
              <a:t>www.ecranetwork.org</a:t>
            </a:r>
            <a:endParaRPr lang="en-GB" dirty="0" smtClean="0"/>
          </a:p>
          <a:p>
            <a:pPr>
              <a:buFont typeface="Wingdings" pitchFamily="2" charset="2"/>
              <a:buChar char="§"/>
            </a:pPr>
            <a:endParaRPr lang="en-GB" dirty="0" smtClean="0"/>
          </a:p>
        </p:txBody>
      </p:sp>
      <p:pic>
        <p:nvPicPr>
          <p:cNvPr id="1030" name="Picture 6" descr="Z:\hd\countries\ZZ Multi-country\IMPLEMENTATION\ECRAN 2013 - 2016\Implementation\1st ECRAN SC meeting\SC materials\cove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248" y="1737080"/>
            <a:ext cx="3023664" cy="2412000"/>
          </a:xfrm>
          <a:prstGeom prst="rect">
            <a:avLst/>
          </a:prstGeom>
          <a:noFill/>
        </p:spPr>
      </p:pic>
      <p:pic>
        <p:nvPicPr>
          <p:cNvPr id="1031" name="Picture 7" descr="Z:\hd\countries\ZZ Multi-country\IMPLEMENTATION\ECRAN 2013 - 2016\Implementation\1st ECRAN SC meeting\SC materials\last file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701088"/>
            <a:ext cx="3094535" cy="2412000"/>
          </a:xfrm>
          <a:prstGeom prst="rect">
            <a:avLst/>
          </a:prstGeom>
          <a:noFill/>
        </p:spPr>
      </p:pic>
      <p:pic>
        <p:nvPicPr>
          <p:cNvPr id="1032" name="Picture 8" descr="Z:\hd\countries\ZZ Multi-country\IMPLEMENTATION\ECRAN 2013 - 2016\Implementation\1st ECRAN SC meeting\SC materials\NGO ECF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521" y="4329368"/>
            <a:ext cx="2987391" cy="2412000"/>
          </a:xfrm>
          <a:prstGeom prst="rect">
            <a:avLst/>
          </a:prstGeom>
          <a:noFill/>
        </p:spPr>
      </p:pic>
      <p:pic>
        <p:nvPicPr>
          <p:cNvPr id="1033" name="Picture 9" descr="Z:\hd\countries\ZZ Multi-country\IMPLEMENTATION\ECRAN 2013 - 2016\Implementation\1st ECRAN SC meeting\SC materials\contacts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5401" y="4221088"/>
            <a:ext cx="1723676" cy="241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192" y="274638"/>
            <a:ext cx="5940000" cy="900000"/>
          </a:xfrm>
        </p:spPr>
        <p:txBody>
          <a:bodyPr/>
          <a:lstStyle/>
          <a:p>
            <a:r>
              <a:rPr lang="en-US" dirty="0" smtClean="0"/>
              <a:t>Project summary</a:t>
            </a:r>
            <a:endParaRPr lang="en-US" dirty="0"/>
          </a:p>
        </p:txBody>
      </p:sp>
      <p:graphicFrame>
        <p:nvGraphicFramePr>
          <p:cNvPr id="1026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827584" y="1340768"/>
          <a:ext cx="7315200" cy="25455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Document" r:id="rId4" imgW="6471358" imgH="2869475" progId="Word.Document.8">
                  <p:embed/>
                </p:oleObj>
              </mc:Choice>
              <mc:Fallback>
                <p:oleObj name="Document" r:id="rId4" imgW="6471358" imgH="2869475" progId="Word.Documen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1340768"/>
                        <a:ext cx="7315200" cy="25455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1979712" y="3645024"/>
            <a:ext cx="4105275" cy="2087563"/>
            <a:chOff x="625475" y="732632"/>
            <a:chExt cx="9347200" cy="5791199"/>
          </a:xfrm>
        </p:grpSpPr>
        <p:pic>
          <p:nvPicPr>
            <p:cNvPr id="6" name="Picture 11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743076" y="732632"/>
              <a:ext cx="7879772" cy="5334000"/>
            </a:xfrm>
            <a:prstGeom prst="rect">
              <a:avLst/>
            </a:prstGeom>
            <a:solidFill>
              <a:schemeClr val="accent1">
                <a:alpha val="23137"/>
              </a:schemeClr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"/>
            <p:cNvPicPr>
              <a:picLocks noChangeAspect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696075" y="4923631"/>
              <a:ext cx="2286000" cy="152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2"/>
            <p:cNvPicPr>
              <a:picLocks noChangeAspect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25475" y="3031331"/>
              <a:ext cx="2717800" cy="1358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3"/>
            <p:cNvPicPr>
              <a:picLocks noChangeAspect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743075" y="1189831"/>
              <a:ext cx="2209800" cy="1473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4"/>
            <p:cNvPicPr>
              <a:picLocks noChangeAspect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1362075" y="4664551"/>
              <a:ext cx="2463800" cy="1478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5"/>
            <p:cNvPicPr>
              <a:picLocks noChangeAspect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4257675" y="885031"/>
              <a:ext cx="2286000" cy="1534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6"/>
            <p:cNvPicPr>
              <a:picLocks noChangeAspect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6848475" y="1266031"/>
              <a:ext cx="2286000" cy="152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7"/>
            <p:cNvPicPr>
              <a:picLocks noChangeAspect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4200525" y="5063331"/>
              <a:ext cx="2190750" cy="1460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9"/>
            <p:cNvPicPr>
              <a:picLocks noChangeAspect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7683789" y="3094831"/>
              <a:ext cx="2288886" cy="1549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6" y="188640"/>
            <a:ext cx="5940000" cy="900000"/>
          </a:xfrm>
        </p:spPr>
        <p:txBody>
          <a:bodyPr>
            <a:normAutofit/>
          </a:bodyPr>
          <a:lstStyle/>
          <a:p>
            <a:r>
              <a:rPr lang="en-US" dirty="0" smtClean="0"/>
              <a:t>From RENA towards ECRAN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536" y="1484784"/>
            <a:ext cx="8352928" cy="4608512"/>
          </a:xfrm>
        </p:spPr>
        <p:txBody>
          <a:bodyPr>
            <a:normAutofit fontScale="77500" lnSpcReduction="20000"/>
          </a:bodyPr>
          <a:lstStyle/>
          <a:p>
            <a:pPr indent="-457200" algn="just">
              <a:spcBef>
                <a:spcPts val="600"/>
              </a:spcBef>
              <a:buFont typeface="Wingdings" pitchFamily="2" charset="2"/>
              <a:buChar char="§"/>
            </a:pPr>
            <a:r>
              <a:rPr lang="en-US" dirty="0" smtClean="0">
                <a:solidFill>
                  <a:schemeClr val="tx1"/>
                </a:solidFill>
              </a:rPr>
              <a:t>Follow up of Regional Environmental Network for Accession (RENA), building on the results achieved in the field of environment and climate change;</a:t>
            </a:r>
          </a:p>
          <a:p>
            <a:pPr indent="-457200" algn="just">
              <a:spcBef>
                <a:spcPts val="600"/>
              </a:spcBef>
              <a:buFont typeface="Wingdings" pitchFamily="2" charset="2"/>
              <a:buChar char="§"/>
            </a:pPr>
            <a:r>
              <a:rPr lang="en-US" dirty="0" smtClean="0">
                <a:solidFill>
                  <a:schemeClr val="tx1"/>
                </a:solidFill>
              </a:rPr>
              <a:t>Endorsement by the beneficiaries: Join Statement endorsed during the 3</a:t>
            </a:r>
            <a:r>
              <a:rPr lang="en-US" baseline="30000" dirty="0" smtClean="0">
                <a:solidFill>
                  <a:schemeClr val="tx1"/>
                </a:solidFill>
              </a:rPr>
              <a:t>rd</a:t>
            </a:r>
            <a:r>
              <a:rPr lang="en-US" dirty="0" smtClean="0">
                <a:solidFill>
                  <a:schemeClr val="tx1"/>
                </a:solidFill>
              </a:rPr>
              <a:t> Ministerial Meeting (September 2012, Brussels, Belgium). </a:t>
            </a:r>
          </a:p>
          <a:p>
            <a:pPr indent="-457200" algn="l">
              <a:spcBef>
                <a:spcPts val="0"/>
              </a:spcBef>
            </a:pPr>
            <a:endParaRPr lang="en-US" dirty="0" smtClean="0">
              <a:solidFill>
                <a:schemeClr val="tx1"/>
              </a:solidFill>
            </a:endParaRPr>
          </a:p>
          <a:p>
            <a:pPr indent="-457200">
              <a:spcBef>
                <a:spcPts val="0"/>
              </a:spcBef>
            </a:pPr>
            <a:r>
              <a:rPr lang="en-US" dirty="0" smtClean="0">
                <a:solidFill>
                  <a:schemeClr val="tx1"/>
                </a:solidFill>
              </a:rPr>
              <a:t>Overall objective (same as in RENA):</a:t>
            </a:r>
          </a:p>
          <a:p>
            <a:pPr indent="-457200" algn="l">
              <a:spcBef>
                <a:spcPts val="0"/>
              </a:spcBef>
            </a:pPr>
            <a:endParaRPr lang="en-US" dirty="0" smtClean="0">
              <a:solidFill>
                <a:schemeClr val="tx1"/>
              </a:solidFill>
            </a:endParaRPr>
          </a:p>
          <a:p>
            <a:pPr indent="-457200">
              <a:spcBef>
                <a:spcPts val="0"/>
              </a:spcBef>
            </a:pPr>
            <a:r>
              <a:rPr lang="en-US" dirty="0" smtClean="0">
                <a:solidFill>
                  <a:schemeClr val="tx1"/>
                </a:solidFill>
              </a:rPr>
              <a:t>“ to strengthen the regional cooperation between EU candidate countries and potential candidates and assist them on their way towards transposition and implementation of the EU environment and climate </a:t>
            </a:r>
            <a:r>
              <a:rPr lang="en-US" i="1" dirty="0" smtClean="0">
                <a:solidFill>
                  <a:schemeClr val="tx1"/>
                </a:solidFill>
              </a:rPr>
              <a:t>acquis </a:t>
            </a:r>
            <a:r>
              <a:rPr lang="en-US" dirty="0" smtClean="0">
                <a:solidFill>
                  <a:schemeClr val="tx1"/>
                </a:solidFill>
              </a:rPr>
              <a:t>and policies “</a:t>
            </a:r>
          </a:p>
          <a:p>
            <a:pPr algn="l"/>
            <a:endParaRPr lang="en-US" dirty="0" smtClean="0">
              <a:solidFill>
                <a:schemeClr val="tx1"/>
              </a:solidFill>
            </a:endParaRPr>
          </a:p>
          <a:p>
            <a:pPr algn="l"/>
            <a:endParaRPr lang="en-US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6" y="188640"/>
            <a:ext cx="5940000" cy="900000"/>
          </a:xfrm>
        </p:spPr>
        <p:txBody>
          <a:bodyPr>
            <a:normAutofit/>
          </a:bodyPr>
          <a:lstStyle/>
          <a:p>
            <a:r>
              <a:rPr lang="en-US" dirty="0" smtClean="0"/>
              <a:t>Results to be achieved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44008" y="1412776"/>
            <a:ext cx="3744416" cy="4320480"/>
          </a:xfrm>
        </p:spPr>
        <p:txBody>
          <a:bodyPr>
            <a:normAutofit fontScale="40000" lnSpcReduction="20000"/>
          </a:bodyPr>
          <a:lstStyle/>
          <a:p>
            <a:pPr lvl="0" algn="l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mk-MK" sz="5300" b="1" dirty="0" smtClean="0">
                <a:solidFill>
                  <a:schemeClr val="tx1"/>
                </a:solidFill>
              </a:rPr>
              <a:t>Improved</a:t>
            </a:r>
            <a:r>
              <a:rPr lang="mk-MK" sz="5300" dirty="0" smtClean="0">
                <a:solidFill>
                  <a:schemeClr val="tx1"/>
                </a:solidFill>
              </a:rPr>
              <a:t> skills in relation to enforcement of the legislation;</a:t>
            </a:r>
            <a:endParaRPr lang="en-US" sz="5300" dirty="0" smtClean="0">
              <a:solidFill>
                <a:schemeClr val="tx1"/>
              </a:solidFill>
            </a:endParaRPr>
          </a:p>
          <a:p>
            <a:pPr lvl="0" algn="l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mk-MK" sz="5300" b="1" dirty="0" smtClean="0">
                <a:solidFill>
                  <a:schemeClr val="tx1"/>
                </a:solidFill>
              </a:rPr>
              <a:t>Improved</a:t>
            </a:r>
            <a:r>
              <a:rPr lang="mk-MK" sz="5300" dirty="0" smtClean="0">
                <a:solidFill>
                  <a:schemeClr val="tx1"/>
                </a:solidFill>
              </a:rPr>
              <a:t> strategic planning and investments;</a:t>
            </a:r>
            <a:endParaRPr lang="en-US" sz="5300" dirty="0" smtClean="0">
              <a:solidFill>
                <a:schemeClr val="tx1"/>
              </a:solidFill>
            </a:endParaRPr>
          </a:p>
          <a:p>
            <a:pPr lvl="0" algn="l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mk-MK" sz="5300" b="1" dirty="0" smtClean="0">
                <a:solidFill>
                  <a:schemeClr val="tx1"/>
                </a:solidFill>
              </a:rPr>
              <a:t>Experience-sharing</a:t>
            </a:r>
            <a:r>
              <a:rPr lang="mk-MK" sz="5300" dirty="0" smtClean="0">
                <a:solidFill>
                  <a:schemeClr val="tx1"/>
                </a:solidFill>
              </a:rPr>
              <a:t> and networking activities established;</a:t>
            </a:r>
          </a:p>
          <a:p>
            <a:pPr lvl="0" algn="l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mk-MK" sz="5300" b="1" dirty="0" smtClean="0">
                <a:solidFill>
                  <a:schemeClr val="tx1"/>
                </a:solidFill>
              </a:rPr>
              <a:t>Enhanced</a:t>
            </a:r>
            <a:r>
              <a:rPr lang="mk-MK" sz="5300" dirty="0" smtClean="0">
                <a:solidFill>
                  <a:schemeClr val="tx1"/>
                </a:solidFill>
              </a:rPr>
              <a:t> cross-border cooperation in relation to environmental and climate policies, legislation and investments.</a:t>
            </a:r>
          </a:p>
          <a:p>
            <a:pPr lvl="0" algn="l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mk-MK" sz="5100" dirty="0" smtClean="0">
              <a:solidFill>
                <a:schemeClr val="tx1"/>
              </a:solidFill>
            </a:endParaRPr>
          </a:p>
          <a:p>
            <a:pPr indent="-457200" algn="l">
              <a:spcBef>
                <a:spcPts val="0"/>
              </a:spcBef>
            </a:pPr>
            <a:endParaRPr lang="en-US" sz="3300" i="1" dirty="0" smtClean="0">
              <a:solidFill>
                <a:schemeClr val="tx1"/>
              </a:solidFill>
            </a:endParaRPr>
          </a:p>
          <a:p>
            <a:pPr algn="l"/>
            <a:endParaRPr lang="en-US" dirty="0" smtClean="0">
              <a:solidFill>
                <a:schemeClr val="tx1"/>
              </a:solidFill>
            </a:endParaRPr>
          </a:p>
          <a:p>
            <a:pPr algn="l"/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611560" y="1484784"/>
            <a:ext cx="3744416" cy="4608512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lang="mk-MK" sz="8300" b="1" dirty="0" smtClean="0"/>
              <a:t>Improved </a:t>
            </a:r>
            <a:r>
              <a:rPr lang="mk-MK" sz="8300" dirty="0" smtClean="0"/>
              <a:t>institutional set-up and technical working arrangements established;</a:t>
            </a:r>
            <a:endParaRPr lang="en-US" sz="8300" dirty="0" smtClean="0"/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lang="mk-MK" sz="8300" b="1" dirty="0" smtClean="0"/>
              <a:t>Enhanced</a:t>
            </a:r>
            <a:r>
              <a:rPr lang="mk-MK" sz="8300" dirty="0" smtClean="0"/>
              <a:t> public participation in environmental and climate planning and decisionmaking process;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lang="mk-MK" sz="8300" b="1" dirty="0" smtClean="0"/>
              <a:t>Improved</a:t>
            </a:r>
            <a:r>
              <a:rPr lang="mk-MK" sz="8300" dirty="0" smtClean="0"/>
              <a:t> quality of transposition and implementation of the EU environmental and</a:t>
            </a:r>
            <a:r>
              <a:rPr lang="en-US" sz="8300" dirty="0" smtClean="0"/>
              <a:t> </a:t>
            </a:r>
            <a:r>
              <a:rPr lang="mk-MK" sz="8300" dirty="0" smtClean="0"/>
              <a:t>climate acquis;</a:t>
            </a:r>
          </a:p>
          <a:p>
            <a:pPr marL="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3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44624"/>
            <a:ext cx="5940000" cy="864000"/>
          </a:xfrm>
        </p:spPr>
        <p:txBody>
          <a:bodyPr>
            <a:normAutofit/>
          </a:bodyPr>
          <a:lstStyle/>
          <a:p>
            <a:r>
              <a:rPr lang="en-US" dirty="0" smtClean="0"/>
              <a:t>ECRAN Structure</a:t>
            </a:r>
            <a:endParaRPr lang="mk-MK" dirty="0" smtClean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875853"/>
            <a:ext cx="8820473" cy="5289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192" y="44624"/>
            <a:ext cx="5940000" cy="900000"/>
          </a:xfrm>
        </p:spPr>
        <p:txBody>
          <a:bodyPr/>
          <a:lstStyle/>
          <a:p>
            <a:r>
              <a:rPr lang="de-DE" sz="3200" dirty="0" smtClean="0"/>
              <a:t>Planned activities </a:t>
            </a:r>
            <a:endParaRPr lang="en-US" sz="32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95536" y="1052736"/>
            <a:ext cx="8352928" cy="3816424"/>
          </a:xfrm>
          <a:prstGeom prst="rect">
            <a:avLst/>
          </a:prstGeom>
          <a:ln w="25400" cap="rnd">
            <a:solidFill>
              <a:srgbClr val="FF6600"/>
            </a:solidFill>
          </a:ln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§"/>
            </a:pPr>
            <a:r>
              <a:rPr lang="de-DE" sz="2900" dirty="0" smtClean="0"/>
              <a:t>Enforcement and Compliance (ECENA): </a:t>
            </a:r>
          </a:p>
          <a:p>
            <a:pPr marL="360000" lvl="0" indent="-360000">
              <a:spcBef>
                <a:spcPct val="20000"/>
              </a:spcBef>
              <a:buFont typeface="Wingdings" pitchFamily="2" charset="2"/>
              <a:buChar char="ü"/>
            </a:pPr>
            <a:r>
              <a:rPr lang="en-GB" sz="2600" dirty="0" smtClean="0"/>
              <a:t>Capacity building for inspectors and permit writers on selected topics and selected pilot sites (industrial installations);</a:t>
            </a:r>
          </a:p>
          <a:p>
            <a:pPr marL="360000" lvl="0" indent="-360000">
              <a:spcBef>
                <a:spcPct val="20000"/>
              </a:spcBef>
              <a:buFont typeface="Wingdings" pitchFamily="2" charset="2"/>
              <a:buChar char="ü"/>
            </a:pPr>
            <a:r>
              <a:rPr lang="en-GB" sz="2600" dirty="0" smtClean="0"/>
              <a:t>External country assessments on the implementation and enforcement of the selected EU </a:t>
            </a:r>
            <a:r>
              <a:rPr lang="en-GB" sz="2600" dirty="0" err="1" smtClean="0"/>
              <a:t>acquis</a:t>
            </a:r>
            <a:r>
              <a:rPr lang="en-GB" sz="2600" dirty="0" smtClean="0"/>
              <a:t> in the country, </a:t>
            </a:r>
          </a:p>
          <a:p>
            <a:pPr marL="360000" lvl="0" indent="-360000">
              <a:spcBef>
                <a:spcPct val="20000"/>
              </a:spcBef>
              <a:buFont typeface="Wingdings" pitchFamily="2" charset="2"/>
              <a:buChar char="ü"/>
            </a:pPr>
            <a:r>
              <a:rPr lang="en-GB" sz="2600" dirty="0" smtClean="0"/>
              <a:t>Capacity building for inspectors on utilisation of IRAM/easy tools and on REACH and CLP;</a:t>
            </a:r>
          </a:p>
          <a:p>
            <a:pPr marL="360000" lvl="0" indent="-360000">
              <a:spcBef>
                <a:spcPct val="20000"/>
              </a:spcBef>
              <a:buFont typeface="Wingdings" pitchFamily="2" charset="2"/>
              <a:buChar char="ü"/>
            </a:pPr>
            <a:r>
              <a:rPr lang="en-GB" sz="2600" dirty="0" smtClean="0"/>
              <a:t>Capacity building with practical work on the selected pilot sites on the </a:t>
            </a:r>
            <a:r>
              <a:rPr lang="en-GB" sz="2600" dirty="0" err="1" smtClean="0"/>
              <a:t>Transfrontier</a:t>
            </a:r>
            <a:r>
              <a:rPr lang="en-GB" sz="2600" dirty="0" smtClean="0"/>
              <a:t> Shipment of Waste (TFS);</a:t>
            </a:r>
          </a:p>
          <a:p>
            <a:pPr marL="360000" lvl="0" indent="-360000">
              <a:spcBef>
                <a:spcPct val="20000"/>
              </a:spcBef>
              <a:buFont typeface="Wingdings" pitchFamily="2" charset="2"/>
              <a:buChar char="ü"/>
            </a:pPr>
            <a:r>
              <a:rPr lang="en-GB" sz="2600" dirty="0" smtClean="0"/>
              <a:t>Coordination and cooperation with other relevant networks (IMPEL, INECE, Interpol, etc.).</a:t>
            </a:r>
          </a:p>
        </p:txBody>
      </p:sp>
      <p:sp>
        <p:nvSpPr>
          <p:cNvPr id="8" name="Down Arrow 7"/>
          <p:cNvSpPr/>
          <p:nvPr/>
        </p:nvSpPr>
        <p:spPr>
          <a:xfrm>
            <a:off x="4427984" y="4869160"/>
            <a:ext cx="360040" cy="288032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ounded Rectangle 8"/>
          <p:cNvSpPr/>
          <p:nvPr/>
        </p:nvSpPr>
        <p:spPr>
          <a:xfrm>
            <a:off x="395536" y="5157192"/>
            <a:ext cx="8352928" cy="864096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20000"/>
              </a:lnSpc>
              <a:spcAft>
                <a:spcPts val="600"/>
              </a:spcAft>
              <a:defRPr/>
            </a:pP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mk-MK" sz="1600" b="1" dirty="0" smtClean="0">
                <a:solidFill>
                  <a:schemeClr val="tx1"/>
                </a:solidFill>
              </a:rPr>
              <a:t>Improved</a:t>
            </a:r>
            <a:r>
              <a:rPr lang="mk-MK" sz="1600" dirty="0" smtClean="0">
                <a:solidFill>
                  <a:schemeClr val="tx1"/>
                </a:solidFill>
              </a:rPr>
              <a:t> skills in relation to enforcement of the legislation</a:t>
            </a:r>
            <a:endParaRPr lang="en-US" sz="16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192" y="44624"/>
            <a:ext cx="5940000" cy="900000"/>
          </a:xfrm>
        </p:spPr>
        <p:txBody>
          <a:bodyPr/>
          <a:lstStyle/>
          <a:p>
            <a:r>
              <a:rPr lang="de-DE" sz="3200" dirty="0" smtClean="0"/>
              <a:t>Planned activities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052737"/>
            <a:ext cx="4104456" cy="3816423"/>
          </a:xfrm>
          <a:ln w="25400" cap="rnd">
            <a:solidFill>
              <a:srgbClr val="FF6600"/>
            </a:solidFill>
          </a:ln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Char char="§"/>
            </a:pPr>
            <a:r>
              <a:rPr lang="de-DE" sz="1800" dirty="0" smtClean="0"/>
              <a:t>Progress Monitoring: </a:t>
            </a:r>
          </a:p>
          <a:p>
            <a:pPr marL="360000" indent="-360000">
              <a:buFont typeface="Wingdings" pitchFamily="2" charset="2"/>
              <a:buChar char="ü"/>
            </a:pPr>
            <a:r>
              <a:rPr lang="de-DE" sz="1800" dirty="0" smtClean="0"/>
              <a:t>Finalisation of PM Reports for year 16;</a:t>
            </a:r>
          </a:p>
          <a:p>
            <a:pPr marL="360000" indent="-360000">
              <a:buFont typeface="Wingdings" pitchFamily="2" charset="2"/>
              <a:buChar char="ü"/>
            </a:pPr>
            <a:r>
              <a:rPr lang="de-DE" sz="1800" dirty="0" smtClean="0"/>
              <a:t>Tables of Concordance, Implementation Questionnaires and preapration of draft and final PM Reports for the years 17, 18 and 19;</a:t>
            </a:r>
          </a:p>
          <a:p>
            <a:pPr>
              <a:buFont typeface="Wingdings" pitchFamily="2" charset="2"/>
              <a:buChar char="§"/>
            </a:pPr>
            <a:r>
              <a:rPr lang="de-DE" sz="1800" dirty="0" smtClean="0"/>
              <a:t>Legislative compliance checks (legal assisstance for approximation)</a:t>
            </a:r>
          </a:p>
          <a:p>
            <a:pPr>
              <a:buFont typeface="Wingdings" pitchFamily="2" charset="2"/>
              <a:buChar char="§"/>
            </a:pPr>
            <a:r>
              <a:rPr lang="de-DE" sz="1800" dirty="0" smtClean="0"/>
              <a:t>Update of the Handbook on the implementation of the EU environmental acquis;</a:t>
            </a:r>
          </a:p>
          <a:p>
            <a:pPr>
              <a:buFont typeface="Wingdings" pitchFamily="2" charset="2"/>
              <a:buChar char="§"/>
            </a:pPr>
            <a:r>
              <a:rPr lang="de-DE" sz="1800" dirty="0" smtClean="0"/>
              <a:t>Update of the Handbook on the implementation of the EU climate acquis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23528" y="5157192"/>
            <a:ext cx="4104456" cy="864096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ct val="120000"/>
              </a:lnSpc>
              <a:spcAft>
                <a:spcPts val="600"/>
              </a:spcAft>
              <a:defRPr/>
            </a:pPr>
            <a:r>
              <a:rPr lang="mk-MK" sz="1600" b="1" dirty="0" smtClean="0">
                <a:solidFill>
                  <a:schemeClr val="tx1"/>
                </a:solidFill>
              </a:rPr>
              <a:t>Improved</a:t>
            </a:r>
            <a:r>
              <a:rPr lang="mk-MK" sz="1600" dirty="0" smtClean="0">
                <a:solidFill>
                  <a:schemeClr val="tx1"/>
                </a:solidFill>
              </a:rPr>
              <a:t> quality of transposition and implementation of the EU environmental andclimate acquis</a:t>
            </a:r>
          </a:p>
        </p:txBody>
      </p:sp>
      <p:sp>
        <p:nvSpPr>
          <p:cNvPr id="6" name="Down Arrow 5"/>
          <p:cNvSpPr/>
          <p:nvPr/>
        </p:nvSpPr>
        <p:spPr>
          <a:xfrm>
            <a:off x="2267744" y="4869160"/>
            <a:ext cx="360040" cy="288032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644008" y="1052736"/>
            <a:ext cx="4104456" cy="3816424"/>
          </a:xfrm>
          <a:prstGeom prst="rect">
            <a:avLst/>
          </a:prstGeom>
          <a:ln w="25400" cap="rnd">
            <a:solidFill>
              <a:srgbClr val="FF6600"/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§"/>
            </a:pPr>
            <a:r>
              <a:rPr lang="de-DE" sz="1700" dirty="0" smtClean="0"/>
              <a:t>Approximation of environmental legislation and the accession negotiations: </a:t>
            </a:r>
          </a:p>
          <a:p>
            <a:pPr marL="360000" lvl="0" indent="-360000">
              <a:spcBef>
                <a:spcPct val="20000"/>
              </a:spcBef>
              <a:buFont typeface="Wingdings" pitchFamily="2" charset="2"/>
              <a:buChar char="ü"/>
            </a:pPr>
            <a:r>
              <a:rPr lang="en-GB" sz="1700" dirty="0" smtClean="0"/>
              <a:t>Strengthening the capacities for accession negotiations on Chapter 27 through tailor made capacity building programme using practical work and exchange of experience with EU MS;</a:t>
            </a:r>
          </a:p>
          <a:p>
            <a:pPr marL="360000" lvl="0" indent="-360000">
              <a:spcBef>
                <a:spcPct val="20000"/>
              </a:spcBef>
              <a:buFont typeface="Wingdings" pitchFamily="2" charset="2"/>
              <a:buChar char="ü"/>
            </a:pPr>
            <a:r>
              <a:rPr lang="en-GB" sz="1700" dirty="0" smtClean="0"/>
              <a:t>National peer reviews on the level of implementation of the EU environmental legislation and administrative capacity to carry out the implementing obligations.</a:t>
            </a:r>
          </a:p>
        </p:txBody>
      </p:sp>
      <p:sp>
        <p:nvSpPr>
          <p:cNvPr id="8" name="Down Arrow 7"/>
          <p:cNvSpPr/>
          <p:nvPr/>
        </p:nvSpPr>
        <p:spPr>
          <a:xfrm>
            <a:off x="6516216" y="4869160"/>
            <a:ext cx="360040" cy="288032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ounded Rectangle 8"/>
          <p:cNvSpPr/>
          <p:nvPr/>
        </p:nvSpPr>
        <p:spPr>
          <a:xfrm>
            <a:off x="4644008" y="5157192"/>
            <a:ext cx="4104456" cy="864096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20000"/>
              </a:lnSpc>
              <a:spcAft>
                <a:spcPts val="600"/>
              </a:spcAft>
              <a:defRPr/>
            </a:pP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mk-MK" sz="1600" b="1" dirty="0" smtClean="0">
                <a:solidFill>
                  <a:schemeClr val="tx1"/>
                </a:solidFill>
              </a:rPr>
              <a:t>Improved </a:t>
            </a:r>
            <a:r>
              <a:rPr lang="mk-MK" sz="1600" dirty="0" smtClean="0">
                <a:solidFill>
                  <a:schemeClr val="tx1"/>
                </a:solidFill>
              </a:rPr>
              <a:t>institutional set-up and technical working arrangements established</a:t>
            </a:r>
            <a:endParaRPr lang="en-US" sz="16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192" y="44624"/>
            <a:ext cx="5940000" cy="900000"/>
          </a:xfrm>
        </p:spPr>
        <p:txBody>
          <a:bodyPr/>
          <a:lstStyle/>
          <a:p>
            <a:r>
              <a:rPr lang="de-DE" sz="3200" dirty="0" smtClean="0"/>
              <a:t>Planned activities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052737"/>
            <a:ext cx="8424936" cy="3816423"/>
          </a:xfrm>
          <a:ln w="25400" cap="rnd">
            <a:solidFill>
              <a:srgbClr val="FF6600"/>
            </a:solidFill>
          </a:ln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§"/>
            </a:pPr>
            <a:r>
              <a:rPr lang="de-DE" sz="1800" dirty="0" smtClean="0"/>
              <a:t>Strategic Planning and Investments Working Group:</a:t>
            </a:r>
          </a:p>
          <a:p>
            <a:pPr>
              <a:buFont typeface="Wingdings" charset="2"/>
              <a:buChar char="ü"/>
            </a:pPr>
            <a:r>
              <a:rPr lang="en-GB" sz="1800" dirty="0"/>
              <a:t>Strategic </a:t>
            </a:r>
            <a:r>
              <a:rPr lang="en-GB" sz="1800" dirty="0" smtClean="0"/>
              <a:t>planning</a:t>
            </a:r>
          </a:p>
          <a:p>
            <a:pPr lvl="1">
              <a:buFont typeface="Wingdings" charset="2"/>
              <a:buChar char="ü"/>
            </a:pPr>
            <a:r>
              <a:rPr lang="en-GB" sz="1400" dirty="0" smtClean="0"/>
              <a:t>Meta</a:t>
            </a:r>
            <a:r>
              <a:rPr lang="en-GB" sz="1400" dirty="0"/>
              <a:t>-planning </a:t>
            </a:r>
            <a:r>
              <a:rPr lang="en-GB" sz="1400" dirty="0" smtClean="0"/>
              <a:t>(</a:t>
            </a:r>
            <a:r>
              <a:rPr lang="en-GB" sz="1400" dirty="0"/>
              <a:t>preparation </a:t>
            </a:r>
            <a:r>
              <a:rPr lang="en-GB" sz="1400" dirty="0" smtClean="0"/>
              <a:t>of country </a:t>
            </a:r>
            <a:r>
              <a:rPr lang="en-GB" sz="1400" dirty="0"/>
              <a:t>specific </a:t>
            </a:r>
            <a:r>
              <a:rPr lang="en-GB" sz="1400" dirty="0" smtClean="0"/>
              <a:t>meta</a:t>
            </a:r>
            <a:r>
              <a:rPr lang="en-GB" sz="1400" dirty="0"/>
              <a:t>- </a:t>
            </a:r>
            <a:r>
              <a:rPr lang="en-GB" sz="1400" dirty="0" smtClean="0"/>
              <a:t>plans, roadmaps)</a:t>
            </a:r>
            <a:r>
              <a:rPr lang="en-GB" sz="1400" dirty="0"/>
              <a:t> for development of necessary planning documents for the EU accession </a:t>
            </a:r>
            <a:r>
              <a:rPr lang="en-GB" sz="1400" dirty="0" smtClean="0"/>
              <a:t>process</a:t>
            </a:r>
          </a:p>
          <a:p>
            <a:pPr lvl="1">
              <a:buFont typeface="Wingdings" charset="2"/>
              <a:buChar char="ü"/>
            </a:pPr>
            <a:r>
              <a:rPr lang="en-GB" sz="1400" dirty="0" smtClean="0"/>
              <a:t>Regional </a:t>
            </a:r>
            <a:r>
              <a:rPr lang="en-GB" sz="1400" dirty="0"/>
              <a:t>training on the role of planning documents in approximation process and management of the process for chapter 27 using approximation policy </a:t>
            </a:r>
            <a:r>
              <a:rPr lang="en-GB" sz="1400" dirty="0" smtClean="0"/>
              <a:t>documents</a:t>
            </a:r>
          </a:p>
          <a:p>
            <a:pPr lvl="1">
              <a:buFont typeface="Wingdings" charset="2"/>
              <a:buChar char="ü"/>
            </a:pPr>
            <a:r>
              <a:rPr lang="en-GB" sz="1400" dirty="0" smtClean="0"/>
              <a:t>Regional </a:t>
            </a:r>
            <a:r>
              <a:rPr lang="en-GB" sz="1400" dirty="0"/>
              <a:t>trainings </a:t>
            </a:r>
            <a:r>
              <a:rPr lang="en-GB" sz="1400" dirty="0" smtClean="0"/>
              <a:t>for the </a:t>
            </a:r>
            <a:r>
              <a:rPr lang="en-GB" sz="1400" dirty="0"/>
              <a:t>Strategic Planning Working Group and sector specific Working Groups to assess the situation and agree on strategic planning documents to be developed in the selected </a:t>
            </a:r>
            <a:r>
              <a:rPr lang="en-GB" sz="1400" dirty="0" smtClean="0"/>
              <a:t>sectors </a:t>
            </a:r>
            <a:endParaRPr lang="en-GB" sz="1400" dirty="0"/>
          </a:p>
          <a:p>
            <a:pPr>
              <a:buFont typeface="Wingdings" charset="2"/>
              <a:buChar char="ü"/>
            </a:pPr>
            <a:r>
              <a:rPr lang="en-GB" sz="1800" dirty="0"/>
              <a:t>Cost recovery and tariff setting (or economic/financial analysis</a:t>
            </a:r>
            <a:r>
              <a:rPr lang="en-GB" sz="1800" dirty="0" smtClean="0"/>
              <a:t>)</a:t>
            </a:r>
          </a:p>
          <a:p>
            <a:pPr lvl="1">
              <a:buFont typeface="Wingdings" charset="2"/>
              <a:buChar char="ü"/>
            </a:pPr>
            <a:r>
              <a:rPr lang="en-GB" sz="1400" dirty="0" smtClean="0"/>
              <a:t>One </a:t>
            </a:r>
            <a:r>
              <a:rPr lang="en-GB" sz="1400" dirty="0"/>
              <a:t>per country </a:t>
            </a:r>
            <a:r>
              <a:rPr lang="en-GB" sz="1400" dirty="0" smtClean="0"/>
              <a:t>national </a:t>
            </a:r>
            <a:r>
              <a:rPr lang="en-GB" sz="1400" dirty="0"/>
              <a:t>round table discussions </a:t>
            </a:r>
            <a:r>
              <a:rPr lang="en-GB" sz="1400" dirty="0" smtClean="0"/>
              <a:t>on </a:t>
            </a:r>
            <a:r>
              <a:rPr lang="en-GB" sz="1400" dirty="0"/>
              <a:t>the structure of costs, financial flows, cost recovery, polluter pays and other </a:t>
            </a:r>
            <a:r>
              <a:rPr lang="en-GB" sz="1400" dirty="0" smtClean="0"/>
              <a:t>principles</a:t>
            </a:r>
            <a:endParaRPr lang="en-GB" sz="1400" dirty="0"/>
          </a:p>
          <a:p>
            <a:pPr lvl="1">
              <a:buFont typeface="Wingdings" charset="2"/>
              <a:buChar char="ü"/>
            </a:pPr>
            <a:r>
              <a:rPr lang="en-GB" sz="1400" dirty="0" smtClean="0"/>
              <a:t>Regional </a:t>
            </a:r>
            <a:r>
              <a:rPr lang="en-GB" sz="1400" dirty="0"/>
              <a:t>trainings on economic-financial analysis and cost recovery </a:t>
            </a:r>
            <a:r>
              <a:rPr lang="en-GB" sz="1400" dirty="0" smtClean="0"/>
              <a:t>(waste </a:t>
            </a:r>
            <a:r>
              <a:rPr lang="en-GB" sz="1400" dirty="0"/>
              <a:t>management, water management etc.) </a:t>
            </a:r>
          </a:p>
          <a:p>
            <a:pPr>
              <a:buFont typeface="Wingdings" charset="2"/>
              <a:buChar char="ü"/>
            </a:pPr>
            <a:r>
              <a:rPr lang="en-GB" sz="1800" dirty="0"/>
              <a:t>Capacity building for IPA project fiche </a:t>
            </a:r>
            <a:r>
              <a:rPr lang="en-GB" sz="1800" dirty="0" smtClean="0"/>
              <a:t>preparation</a:t>
            </a:r>
          </a:p>
          <a:p>
            <a:pPr lvl="1">
              <a:buFont typeface="Wingdings" charset="2"/>
              <a:buChar char="ü"/>
            </a:pPr>
            <a:r>
              <a:rPr lang="en-GB" sz="1400" dirty="0" smtClean="0"/>
              <a:t>Regional trainings </a:t>
            </a:r>
            <a:r>
              <a:rPr lang="en-GB" sz="1400" dirty="0"/>
              <a:t>on IPA II Regulation and its Implementing </a:t>
            </a:r>
            <a:r>
              <a:rPr lang="en-GB" sz="1400" dirty="0" smtClean="0"/>
              <a:t>Rules</a:t>
            </a:r>
            <a:endParaRPr lang="de-DE" sz="1400" dirty="0"/>
          </a:p>
        </p:txBody>
      </p:sp>
      <p:sp>
        <p:nvSpPr>
          <p:cNvPr id="5" name="Rounded Rectangle 4"/>
          <p:cNvSpPr/>
          <p:nvPr/>
        </p:nvSpPr>
        <p:spPr>
          <a:xfrm>
            <a:off x="323528" y="5157192"/>
            <a:ext cx="8424936" cy="1008112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lvl="0">
              <a:defRPr/>
            </a:pPr>
            <a:r>
              <a:rPr lang="mk-MK" sz="1600" b="1" dirty="0" smtClean="0">
                <a:solidFill>
                  <a:schemeClr val="tx1"/>
                </a:solidFill>
              </a:rPr>
              <a:t>Improved</a:t>
            </a:r>
            <a:r>
              <a:rPr lang="mk-MK" sz="1600" dirty="0" smtClean="0">
                <a:solidFill>
                  <a:schemeClr val="tx1"/>
                </a:solidFill>
              </a:rPr>
              <a:t> strategic planning and investments</a:t>
            </a:r>
            <a:r>
              <a:rPr lang="en-US" sz="1600" dirty="0" smtClean="0">
                <a:solidFill>
                  <a:schemeClr val="tx1"/>
                </a:solidFill>
              </a:rPr>
              <a:t>;</a:t>
            </a:r>
          </a:p>
          <a:p>
            <a:pPr>
              <a:defRPr/>
            </a:pPr>
            <a:r>
              <a:rPr lang="mk-MK" sz="1600" b="1" dirty="0" smtClean="0">
                <a:solidFill>
                  <a:schemeClr val="tx1"/>
                </a:solidFill>
              </a:rPr>
              <a:t>Enhanced</a:t>
            </a:r>
            <a:r>
              <a:rPr lang="mk-MK" sz="1600" dirty="0" smtClean="0">
                <a:solidFill>
                  <a:schemeClr val="tx1"/>
                </a:solidFill>
              </a:rPr>
              <a:t> cross-border cooperation in relation to environmental and climate policies, legislation and investments.</a:t>
            </a:r>
            <a:endParaRPr lang="en-US" sz="1600" dirty="0" smtClean="0">
              <a:solidFill>
                <a:schemeClr val="tx1"/>
              </a:solidFill>
            </a:endParaRPr>
          </a:p>
        </p:txBody>
      </p:sp>
      <p:sp>
        <p:nvSpPr>
          <p:cNvPr id="6" name="Down Arrow 5"/>
          <p:cNvSpPr/>
          <p:nvPr/>
        </p:nvSpPr>
        <p:spPr>
          <a:xfrm>
            <a:off x="4355976" y="4869160"/>
            <a:ext cx="360040" cy="288032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192" y="44624"/>
            <a:ext cx="5940000" cy="900000"/>
          </a:xfrm>
        </p:spPr>
        <p:txBody>
          <a:bodyPr/>
          <a:lstStyle/>
          <a:p>
            <a:r>
              <a:rPr lang="de-DE" sz="3200" dirty="0" smtClean="0"/>
              <a:t>Planned activities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052737"/>
            <a:ext cx="4104456" cy="3816423"/>
          </a:xfrm>
          <a:ln w="25400" cap="rnd">
            <a:solidFill>
              <a:srgbClr val="FF6600"/>
            </a:solidFill>
          </a:ln>
        </p:spPr>
        <p:txBody>
          <a:bodyPr>
            <a:noAutofit/>
          </a:bodyPr>
          <a:lstStyle/>
          <a:p>
            <a:pPr>
              <a:buFont typeface="Wingdings" pitchFamily="2" charset="2"/>
              <a:buChar char="§"/>
            </a:pPr>
            <a:r>
              <a:rPr lang="de-DE" sz="1600" dirty="0" smtClean="0"/>
              <a:t>Water Management Working Group: </a:t>
            </a:r>
          </a:p>
          <a:p>
            <a:pPr marL="360000" indent="-360000">
              <a:buFont typeface="Wingdings" pitchFamily="2" charset="2"/>
              <a:buChar char="ü"/>
            </a:pPr>
            <a:r>
              <a:rPr lang="de-DE" sz="1600" dirty="0" smtClean="0"/>
              <a:t>Selection of pilot site (river basin);</a:t>
            </a:r>
          </a:p>
          <a:p>
            <a:pPr marL="360000" indent="-360000">
              <a:buFont typeface="Wingdings" pitchFamily="2" charset="2"/>
              <a:buChar char="ü"/>
            </a:pPr>
            <a:r>
              <a:rPr lang="en-US" sz="1600" dirty="0" smtClean="0"/>
              <a:t>Practical</a:t>
            </a:r>
            <a:r>
              <a:rPr lang="de-DE" sz="1600" dirty="0" smtClean="0"/>
              <a:t> support in development of the specific part of the River Basin Management Plan provided for the </a:t>
            </a:r>
            <a:r>
              <a:rPr lang="en-US" sz="1600" dirty="0" smtClean="0"/>
              <a:t>selected</a:t>
            </a:r>
            <a:r>
              <a:rPr lang="de-DE" sz="1600" dirty="0" smtClean="0"/>
              <a:t> pilot site;</a:t>
            </a:r>
          </a:p>
          <a:p>
            <a:pPr marL="360000" indent="-360000">
              <a:buFont typeface="Wingdings" pitchFamily="2" charset="2"/>
              <a:buChar char="ü"/>
            </a:pPr>
            <a:r>
              <a:rPr lang="de-DE" sz="1600" dirty="0" smtClean="0"/>
              <a:t>Capacity building on cost recovery and tarrif setings in cooperation with the Strategic Planning and Investments Working Group;</a:t>
            </a:r>
          </a:p>
          <a:p>
            <a:pPr marL="360000" indent="-360000">
              <a:buFont typeface="Wingdings" pitchFamily="2" charset="2"/>
              <a:buChar char="ü"/>
            </a:pPr>
            <a:r>
              <a:rPr lang="de-DE" sz="1600" dirty="0" smtClean="0"/>
              <a:t>Capacity building on the implementaion and differencies between water framework Directive and Marine Strategy Directive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23528" y="5157192"/>
            <a:ext cx="8424936" cy="864096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Aft>
                <a:spcPts val="600"/>
              </a:spcAft>
              <a:defRPr/>
            </a:pPr>
            <a:r>
              <a:rPr lang="mk-MK" sz="1600" b="1" dirty="0" smtClean="0">
                <a:solidFill>
                  <a:schemeClr val="tx1"/>
                </a:solidFill>
              </a:rPr>
              <a:t>Enhanced</a:t>
            </a:r>
            <a:r>
              <a:rPr lang="mk-MK" sz="1600" dirty="0" smtClean="0">
                <a:solidFill>
                  <a:schemeClr val="tx1"/>
                </a:solidFill>
              </a:rPr>
              <a:t> cross-border cooperation in relation to environmental and climate policies, legislation and investments</a:t>
            </a:r>
            <a:r>
              <a:rPr lang="en-US" sz="1600" dirty="0" smtClean="0">
                <a:solidFill>
                  <a:schemeClr val="tx1"/>
                </a:solidFill>
              </a:rPr>
              <a:t>;</a:t>
            </a:r>
            <a:r>
              <a:rPr lang="mk-MK" sz="1600" b="1" dirty="0" smtClean="0"/>
              <a:t> </a:t>
            </a:r>
            <a:r>
              <a:rPr lang="mk-MK" sz="1600" b="1" dirty="0" smtClean="0">
                <a:solidFill>
                  <a:schemeClr val="tx1"/>
                </a:solidFill>
              </a:rPr>
              <a:t>Improved</a:t>
            </a:r>
            <a:r>
              <a:rPr lang="mk-MK" sz="1600" dirty="0" smtClean="0">
                <a:solidFill>
                  <a:schemeClr val="tx1"/>
                </a:solidFill>
              </a:rPr>
              <a:t> quality of transposition and implementation of the EU environmental andclimate acquis;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mk-MK" sz="1600" b="1" dirty="0" smtClean="0">
                <a:solidFill>
                  <a:schemeClr val="tx1"/>
                </a:solidFill>
              </a:rPr>
              <a:t>Experience-sharing</a:t>
            </a:r>
            <a:r>
              <a:rPr lang="mk-MK" sz="1600" dirty="0" smtClean="0">
                <a:solidFill>
                  <a:schemeClr val="tx1"/>
                </a:solidFill>
              </a:rPr>
              <a:t> and networking activities established</a:t>
            </a:r>
            <a:r>
              <a:rPr lang="en-US" sz="1600" dirty="0" smtClean="0">
                <a:solidFill>
                  <a:schemeClr val="tx1"/>
                </a:solidFill>
              </a:rPr>
              <a:t>.</a:t>
            </a:r>
            <a:endParaRPr lang="mk-MK" sz="1600" dirty="0" smtClean="0">
              <a:solidFill>
                <a:schemeClr val="tx1"/>
              </a:solidFill>
            </a:endParaRPr>
          </a:p>
        </p:txBody>
      </p:sp>
      <p:sp>
        <p:nvSpPr>
          <p:cNvPr id="6" name="Down Arrow 5"/>
          <p:cNvSpPr/>
          <p:nvPr/>
        </p:nvSpPr>
        <p:spPr>
          <a:xfrm>
            <a:off x="2267744" y="4869160"/>
            <a:ext cx="360040" cy="288032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644008" y="1052736"/>
            <a:ext cx="4104456" cy="3816424"/>
          </a:xfrm>
          <a:prstGeom prst="rect">
            <a:avLst/>
          </a:prstGeom>
          <a:ln w="25400" cap="rnd">
            <a:solidFill>
              <a:srgbClr val="FF6600"/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§"/>
            </a:pPr>
            <a:r>
              <a:rPr lang="de-DE" sz="1700" dirty="0" smtClean="0"/>
              <a:t>Environmental Assessments Working Group: </a:t>
            </a:r>
          </a:p>
          <a:p>
            <a:pPr marL="360000" lvl="0" indent="-360000">
              <a:spcBef>
                <a:spcPct val="20000"/>
              </a:spcBef>
              <a:buFont typeface="Wingdings" pitchFamily="2" charset="2"/>
              <a:buChar char="ü"/>
            </a:pPr>
            <a:r>
              <a:rPr lang="en-GB" sz="1700" dirty="0" smtClean="0"/>
              <a:t>Selection of pilot sites;</a:t>
            </a:r>
          </a:p>
          <a:p>
            <a:pPr marL="360000" lvl="0" indent="-360000">
              <a:spcBef>
                <a:spcPct val="20000"/>
              </a:spcBef>
              <a:buFont typeface="Wingdings" pitchFamily="2" charset="2"/>
              <a:buChar char="ü"/>
            </a:pPr>
            <a:r>
              <a:rPr lang="en-GB" sz="1700" dirty="0" smtClean="0"/>
              <a:t>Practical support  in the development of SEA plans for the selected pilot sites;</a:t>
            </a:r>
          </a:p>
          <a:p>
            <a:pPr marL="360000" lvl="0" indent="-360000">
              <a:spcBef>
                <a:spcPct val="20000"/>
              </a:spcBef>
              <a:buFont typeface="Wingdings" pitchFamily="2" charset="2"/>
              <a:buChar char="ü"/>
            </a:pPr>
            <a:r>
              <a:rPr lang="en-GB" sz="1700" dirty="0" smtClean="0"/>
              <a:t>Capacity building for Environmental Assessments in cooperation with Nature and Water Management Working groups;</a:t>
            </a:r>
          </a:p>
          <a:p>
            <a:pPr marL="360000" lvl="0" indent="-360000">
              <a:spcBef>
                <a:spcPct val="20000"/>
              </a:spcBef>
              <a:buFont typeface="Wingdings" pitchFamily="2" charset="2"/>
              <a:buChar char="ü"/>
            </a:pPr>
            <a:r>
              <a:rPr lang="en-GB" sz="1700" dirty="0" smtClean="0"/>
              <a:t>Regional Train the Trainers programme followed by the national trainings at local level. </a:t>
            </a:r>
          </a:p>
        </p:txBody>
      </p:sp>
      <p:sp>
        <p:nvSpPr>
          <p:cNvPr id="8" name="Down Arrow 7"/>
          <p:cNvSpPr/>
          <p:nvPr/>
        </p:nvSpPr>
        <p:spPr>
          <a:xfrm>
            <a:off x="6516216" y="4869160"/>
            <a:ext cx="360040" cy="288032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1083</TotalTime>
  <Words>1564</Words>
  <Application>Microsoft Office PowerPoint</Application>
  <PresentationFormat>On-screen Show (4:3)</PresentationFormat>
  <Paragraphs>156</Paragraphs>
  <Slides>17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Times New Roman</vt:lpstr>
      <vt:lpstr>Wingdings</vt:lpstr>
      <vt:lpstr>Office Theme</vt:lpstr>
      <vt:lpstr>Document</vt:lpstr>
      <vt:lpstr>ENVIRONMENT AND CLIMATE REGIONAL ACCESSION NETWORK  (ECRAN)</vt:lpstr>
      <vt:lpstr>Project summary</vt:lpstr>
      <vt:lpstr>From RENA towards ECRAN</vt:lpstr>
      <vt:lpstr>Results to be achieved</vt:lpstr>
      <vt:lpstr>ECRAN Structure</vt:lpstr>
      <vt:lpstr>Planned activities </vt:lpstr>
      <vt:lpstr>Planned activities </vt:lpstr>
      <vt:lpstr>Planned activities </vt:lpstr>
      <vt:lpstr>Planned activities </vt:lpstr>
      <vt:lpstr>Planned activities </vt:lpstr>
      <vt:lpstr>Planned activities </vt:lpstr>
      <vt:lpstr>Planned activities </vt:lpstr>
      <vt:lpstr>Practical arrangements </vt:lpstr>
      <vt:lpstr>ECRAN focal points</vt:lpstr>
      <vt:lpstr>Project team</vt:lpstr>
      <vt:lpstr>ECRAN Secretariat</vt:lpstr>
      <vt:lpstr>ECRAN website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ruza</dc:creator>
  <cp:lastModifiedBy>ruza</cp:lastModifiedBy>
  <cp:revision>70</cp:revision>
  <dcterms:created xsi:type="dcterms:W3CDTF">2013-10-30T11:37:35Z</dcterms:created>
  <dcterms:modified xsi:type="dcterms:W3CDTF">2014-09-25T08:45:22Z</dcterms:modified>
</cp:coreProperties>
</file>