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80" r:id="rId4"/>
    <p:sldId id="281" r:id="rId5"/>
    <p:sldId id="272" r:id="rId6"/>
    <p:sldId id="282" r:id="rId7"/>
    <p:sldId id="283" r:id="rId8"/>
    <p:sldId id="284" r:id="rId9"/>
    <p:sldId id="285" r:id="rId10"/>
    <p:sldId id="286" r:id="rId11"/>
    <p:sldId id="257" r:id="rId12"/>
    <p:sldId id="290" r:id="rId13"/>
    <p:sldId id="270" r:id="rId14"/>
    <p:sldId id="275" r:id="rId15"/>
    <p:sldId id="287" r:id="rId16"/>
    <p:sldId id="288" r:id="rId17"/>
    <p:sldId id="289" r:id="rId18"/>
    <p:sldId id="291"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9" d="100"/>
          <a:sy n="99" d="100"/>
        </p:scale>
        <p:origin x="-992" y="-3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richardfilcak:Desktop:ECRAN:SELECTION:chart%20call%20outom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pieChart>
        <c:varyColors val="1"/>
        <c:ser>
          <c:idx val="0"/>
          <c:order val="0"/>
          <c:dLbls>
            <c:dLbl>
              <c:idx val="0"/>
              <c:layout/>
              <c:tx>
                <c:rich>
                  <a:bodyPr/>
                  <a:lstStyle/>
                  <a:p>
                    <a:r>
                      <a:rPr lang="en-US"/>
                      <a:t>Albania: 7</a:t>
                    </a:r>
                  </a:p>
                </c:rich>
              </c:tx>
              <c:showLegendKey val="0"/>
              <c:showVal val="1"/>
              <c:showCatName val="0"/>
              <c:showSerName val="0"/>
              <c:showPercent val="0"/>
              <c:showBubbleSize val="0"/>
            </c:dLbl>
            <c:dLbl>
              <c:idx val="1"/>
              <c:layout>
                <c:manualLayout>
                  <c:x val="-0.156916575496556"/>
                  <c:y val="0.0160188101487315"/>
                </c:manualLayout>
              </c:layout>
              <c:tx>
                <c:rich>
                  <a:bodyPr/>
                  <a:lstStyle/>
                  <a:p>
                    <a:r>
                      <a:rPr lang="en-US"/>
                      <a:t>BiH: 9</a:t>
                    </a:r>
                  </a:p>
                </c:rich>
              </c:tx>
              <c:showLegendKey val="0"/>
              <c:showVal val="1"/>
              <c:showCatName val="0"/>
              <c:showSerName val="0"/>
              <c:showPercent val="0"/>
              <c:showBubbleSize val="0"/>
            </c:dLbl>
            <c:dLbl>
              <c:idx val="2"/>
              <c:layout>
                <c:manualLayout>
                  <c:x val="-0.0755890102778249"/>
                  <c:y val="-0.0392259405074366"/>
                </c:manualLayout>
              </c:layout>
              <c:tx>
                <c:rich>
                  <a:bodyPr/>
                  <a:lstStyle/>
                  <a:p>
                    <a:r>
                      <a:rPr lang="en-US"/>
                      <a:t>Croatia: 2</a:t>
                    </a:r>
                  </a:p>
                </c:rich>
              </c:tx>
              <c:showLegendKey val="0"/>
              <c:showVal val="1"/>
              <c:showCatName val="0"/>
              <c:showSerName val="0"/>
              <c:showPercent val="0"/>
              <c:showBubbleSize val="0"/>
            </c:dLbl>
            <c:dLbl>
              <c:idx val="3"/>
              <c:layout/>
              <c:tx>
                <c:rich>
                  <a:bodyPr/>
                  <a:lstStyle/>
                  <a:p>
                    <a:r>
                      <a:rPr lang="en-US"/>
                      <a:t>FYROM: 14</a:t>
                    </a:r>
                  </a:p>
                </c:rich>
              </c:tx>
              <c:showLegendKey val="0"/>
              <c:showVal val="1"/>
              <c:showCatName val="0"/>
              <c:showSerName val="0"/>
              <c:showPercent val="0"/>
              <c:showBubbleSize val="0"/>
            </c:dLbl>
            <c:dLbl>
              <c:idx val="4"/>
              <c:layout>
                <c:manualLayout>
                  <c:x val="0.0561825662203183"/>
                  <c:y val="-0.110064741907262"/>
                </c:manualLayout>
              </c:layout>
              <c:tx>
                <c:rich>
                  <a:bodyPr/>
                  <a:lstStyle/>
                  <a:p>
                    <a:r>
                      <a:rPr lang="en-US"/>
                      <a:t>Kosovo: 4</a:t>
                    </a:r>
                  </a:p>
                </c:rich>
              </c:tx>
              <c:showLegendKey val="0"/>
              <c:showVal val="1"/>
              <c:showCatName val="0"/>
              <c:showSerName val="0"/>
              <c:showPercent val="0"/>
              <c:showBubbleSize val="0"/>
            </c:dLbl>
            <c:dLbl>
              <c:idx val="5"/>
              <c:layout/>
              <c:tx>
                <c:rich>
                  <a:bodyPr/>
                  <a:lstStyle/>
                  <a:p>
                    <a:r>
                      <a:rPr lang="en-US"/>
                      <a:t>Montenegro: 5</a:t>
                    </a:r>
                  </a:p>
                </c:rich>
              </c:tx>
              <c:showLegendKey val="0"/>
              <c:showVal val="1"/>
              <c:showCatName val="0"/>
              <c:showSerName val="0"/>
              <c:showPercent val="0"/>
              <c:showBubbleSize val="0"/>
            </c:dLbl>
            <c:dLbl>
              <c:idx val="6"/>
              <c:layout/>
              <c:tx>
                <c:rich>
                  <a:bodyPr/>
                  <a:lstStyle/>
                  <a:p>
                    <a:r>
                      <a:rPr lang="en-US"/>
                      <a:t>Serbia:</a:t>
                    </a:r>
                    <a:r>
                      <a:rPr lang="en-US" baseline="0"/>
                      <a:t> 7</a:t>
                    </a:r>
                    <a:endParaRPr lang="en-US"/>
                  </a:p>
                </c:rich>
              </c:tx>
              <c:showLegendKey val="0"/>
              <c:showVal val="1"/>
              <c:showCatName val="0"/>
              <c:showSerName val="0"/>
              <c:showPercent val="0"/>
              <c:showBubbleSize val="0"/>
            </c:dLbl>
            <c:dLbl>
              <c:idx val="7"/>
              <c:layout/>
              <c:tx>
                <c:rich>
                  <a:bodyPr/>
                  <a:lstStyle/>
                  <a:p>
                    <a:r>
                      <a:rPr lang="en-US"/>
                      <a:t>Turkey: 5</a:t>
                    </a:r>
                  </a:p>
                </c:rich>
              </c:tx>
              <c:showLegendKey val="0"/>
              <c:showVal val="1"/>
              <c:showCatName val="0"/>
              <c:showSerName val="0"/>
              <c:showPercent val="0"/>
              <c:showBubbleSize val="0"/>
            </c:dLbl>
            <c:dLbl>
              <c:idx val="8"/>
              <c:tx>
                <c:rich>
                  <a:bodyPr/>
                  <a:lstStyle/>
                  <a:p>
                    <a:r>
                      <a:rPr lang="en-US"/>
                      <a:t>Not Valid: 7</a:t>
                    </a:r>
                  </a:p>
                </c:rich>
              </c:tx>
              <c:showLegendKey val="0"/>
              <c:showVal val="1"/>
              <c:showCatName val="0"/>
              <c:showSerName val="0"/>
              <c:showPercent val="0"/>
              <c:showBubbleSize val="0"/>
            </c:dLbl>
            <c:showLegendKey val="0"/>
            <c:showVal val="1"/>
            <c:showCatName val="0"/>
            <c:showSerName val="0"/>
            <c:showPercent val="0"/>
            <c:showBubbleSize val="0"/>
            <c:showLeaderLines val="1"/>
          </c:dLbls>
          <c:cat>
            <c:strRef>
              <c:f>Sheet1!$A$1:$H$1</c:f>
              <c:strCache>
                <c:ptCount val="8"/>
                <c:pt idx="0">
                  <c:v>Albania</c:v>
                </c:pt>
                <c:pt idx="1">
                  <c:v>BiH</c:v>
                </c:pt>
                <c:pt idx="2">
                  <c:v>Croatia</c:v>
                </c:pt>
                <c:pt idx="3">
                  <c:v>FYROM</c:v>
                </c:pt>
                <c:pt idx="4">
                  <c:v>Kosovo</c:v>
                </c:pt>
                <c:pt idx="5">
                  <c:v>Montenegro</c:v>
                </c:pt>
                <c:pt idx="6">
                  <c:v>Serbia</c:v>
                </c:pt>
                <c:pt idx="7">
                  <c:v>Turkey</c:v>
                </c:pt>
              </c:strCache>
            </c:strRef>
          </c:cat>
          <c:val>
            <c:numRef>
              <c:f>Sheet1!$A$2:$H$2</c:f>
              <c:numCache>
                <c:formatCode>General</c:formatCode>
                <c:ptCount val="8"/>
                <c:pt idx="0">
                  <c:v>7.0</c:v>
                </c:pt>
                <c:pt idx="1">
                  <c:v>9.0</c:v>
                </c:pt>
                <c:pt idx="2">
                  <c:v>2.0</c:v>
                </c:pt>
                <c:pt idx="3">
                  <c:v>14.0</c:v>
                </c:pt>
                <c:pt idx="4">
                  <c:v>4.0</c:v>
                </c:pt>
                <c:pt idx="5">
                  <c:v>5.0</c:v>
                </c:pt>
                <c:pt idx="6">
                  <c:v>7.0</c:v>
                </c:pt>
                <c:pt idx="7">
                  <c:v>5.0</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30/09/14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eg"/><Relationship Id="rId15" Type="http://schemas.openxmlformats.org/officeDocument/2006/relationships/image" Target="../media/image3.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6" name="Picture 2" descr="Z:\hd\countries\ZZ Multi-country\IMPLEMENTATION\ECRAN 2013 - 2016\Implementation\Visibility\Final\tmn zelena.png"/>
          <p:cNvPicPr>
            <a:picLocks noChangeAspect="1" noChangeArrowheads="1"/>
          </p:cNvPicPr>
          <p:nvPr userDrawn="1"/>
        </p:nvPicPr>
        <p:blipFill>
          <a:blip r:embed="rId13" cstate="print"/>
          <a:srcRect/>
          <a:stretch>
            <a:fillRect/>
          </a:stretch>
        </p:blipFill>
        <p:spPr bwMode="auto">
          <a:xfrm>
            <a:off x="6444208" y="188640"/>
            <a:ext cx="2252663" cy="252413"/>
          </a:xfrm>
          <a:prstGeom prst="rect">
            <a:avLst/>
          </a:prstGeom>
          <a:noFill/>
        </p:spPr>
      </p:pic>
      <p:pic>
        <p:nvPicPr>
          <p:cNvPr id="8" name="Picture 15"/>
          <p:cNvPicPr>
            <a:picLocks noChangeAspect="1" noChangeArrowheads="1"/>
          </p:cNvPicPr>
          <p:nvPr userDrawn="1"/>
        </p:nvPicPr>
        <p:blipFill>
          <a:blip r:embed="rId14"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userDrawn="1"/>
        </p:nvPicPr>
        <p:blipFill>
          <a:blip r:embed="rId15"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Word_Document1.docx"/><Relationship Id="rId5" Type="http://schemas.openxmlformats.org/officeDocument/2006/relationships/image" Target="../media/image11.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package" Target="../embeddings/Microsoft_Word_Document2.docx"/><Relationship Id="rId5" Type="http://schemas.openxmlformats.org/officeDocument/2006/relationships/image" Target="../media/image12.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package" Target="../embeddings/Microsoft_Word_Document3.docx"/><Relationship Id="rId5" Type="http://schemas.openxmlformats.org/officeDocument/2006/relationships/image" Target="../media/image13.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4" Type="http://schemas.openxmlformats.org/officeDocument/2006/relationships/package" Target="../embeddings/Microsoft_Word_Document4.docx"/><Relationship Id="rId5" Type="http://schemas.openxmlformats.org/officeDocument/2006/relationships/image" Target="../media/image11.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c.europa.eu/social/main.jsp?langId=en&amp;catId=95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1556792"/>
            <a:ext cx="8640960" cy="1470025"/>
          </a:xfrm>
        </p:spPr>
        <p:txBody>
          <a:bodyPr>
            <a:normAutofit fontScale="90000"/>
          </a:bodyPr>
          <a:lstStyle/>
          <a:p>
            <a:r>
              <a:rPr lang="en-US" dirty="0" smtClean="0"/>
              <a:t> </a:t>
            </a:r>
            <a:r>
              <a:rPr lang="en-GB" b="1" i="1" dirty="0"/>
              <a:t>T</a:t>
            </a:r>
            <a:r>
              <a:rPr lang="en-GB" b="1" i="1" dirty="0" smtClean="0"/>
              <a:t>he Civil Society in EU Accession Process</a:t>
            </a:r>
            <a:r>
              <a:rPr lang="en-GB" b="1" dirty="0" smtClean="0"/>
              <a:t/>
            </a:r>
            <a:br>
              <a:rPr lang="en-GB" b="1" dirty="0" smtClean="0"/>
            </a:br>
            <a:r>
              <a:rPr lang="en-GB" b="1" dirty="0" smtClean="0"/>
              <a:t> - Few Reflections</a:t>
            </a:r>
            <a:r>
              <a:rPr lang="en-US" dirty="0"/>
              <a:t/>
            </a:r>
            <a:br>
              <a:rPr lang="en-US" dirty="0"/>
            </a:br>
            <a:r>
              <a:rPr lang="en-US" b="1" dirty="0" smtClean="0"/>
              <a:t>and Agenda</a:t>
            </a:r>
            <a:endParaRPr lang="en-US" b="1" dirty="0"/>
          </a:p>
        </p:txBody>
      </p:sp>
      <p:sp>
        <p:nvSpPr>
          <p:cNvPr id="3" name="Subtitle 2"/>
          <p:cNvSpPr>
            <a:spLocks noGrp="1"/>
          </p:cNvSpPr>
          <p:nvPr>
            <p:ph type="subTitle" idx="1"/>
          </p:nvPr>
        </p:nvSpPr>
        <p:spPr>
          <a:xfrm>
            <a:off x="1371600" y="4556720"/>
            <a:ext cx="6400800" cy="1752600"/>
          </a:xfrm>
        </p:spPr>
        <p:txBody>
          <a:bodyPr>
            <a:normAutofit fontScale="85000" lnSpcReduction="20000"/>
          </a:bodyPr>
          <a:lstStyle/>
          <a:p>
            <a:r>
              <a:rPr lang="en-US" dirty="0" smtClean="0"/>
              <a:t>Richard Filcak</a:t>
            </a:r>
            <a:endParaRPr lang="en-US" dirty="0"/>
          </a:p>
          <a:p>
            <a:r>
              <a:rPr lang="en-GB" b="1" dirty="0" smtClean="0"/>
              <a:t>1</a:t>
            </a:r>
            <a:r>
              <a:rPr lang="en-GB" b="1" baseline="30000" dirty="0" smtClean="0"/>
              <a:t>st</a:t>
            </a:r>
            <a:r>
              <a:rPr lang="en-GB" b="1" dirty="0" smtClean="0"/>
              <a:t> Regional NGO Kick – Off Meeting </a:t>
            </a:r>
          </a:p>
          <a:p>
            <a:r>
              <a:rPr lang="en-US" dirty="0" err="1" smtClean="0"/>
              <a:t>Budva</a:t>
            </a:r>
            <a:r>
              <a:rPr lang="en-US" dirty="0" smtClean="0"/>
              <a:t>,  May 7-8, </a:t>
            </a:r>
            <a:r>
              <a:rPr lang="en-US" dirty="0"/>
              <a:t>2014</a:t>
            </a:r>
          </a:p>
          <a:p>
            <a:r>
              <a:rPr lang="en-US" dirty="0" smtClean="0"/>
              <a:t> </a:t>
            </a:r>
            <a:endParaRPr lang="en-US" sz="2200" dirty="0"/>
          </a:p>
        </p:txBody>
      </p:sp>
      <p:sp>
        <p:nvSpPr>
          <p:cNvPr id="5" name="TextBox 4"/>
          <p:cNvSpPr txBox="1"/>
          <p:nvPr/>
        </p:nvSpPr>
        <p:spPr>
          <a:xfrm>
            <a:off x="5746481" y="5080290"/>
            <a:ext cx="184666" cy="369332"/>
          </a:xfrm>
          <a:prstGeom prst="rect">
            <a:avLst/>
          </a:prstGeom>
          <a:noFill/>
        </p:spPr>
        <p:txBody>
          <a:bodyPr wrap="none" rtlCol="0">
            <a:spAutoFit/>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0" y="2949333"/>
            <a:ext cx="5252829" cy="3933056"/>
          </a:xfrm>
          <a:prstGeom prst="rect">
            <a:avLst/>
          </a:prstGeom>
        </p:spPr>
      </p:pic>
      <p:pic>
        <p:nvPicPr>
          <p:cNvPr id="6" name="Picture 5"/>
          <p:cNvPicPr>
            <a:picLocks noChangeAspect="1"/>
          </p:cNvPicPr>
          <p:nvPr/>
        </p:nvPicPr>
        <p:blipFill>
          <a:blip r:embed="rId3"/>
          <a:stretch>
            <a:fillRect/>
          </a:stretch>
        </p:blipFill>
        <p:spPr>
          <a:xfrm>
            <a:off x="4764021" y="3573016"/>
            <a:ext cx="4379979" cy="3284984"/>
          </a:xfrm>
          <a:prstGeom prst="rect">
            <a:avLst/>
          </a:prstGeom>
        </p:spPr>
      </p:pic>
      <p:pic>
        <p:nvPicPr>
          <p:cNvPr id="7" name="Picture 6"/>
          <p:cNvPicPr>
            <a:picLocks noChangeAspect="1"/>
          </p:cNvPicPr>
          <p:nvPr/>
        </p:nvPicPr>
        <p:blipFill>
          <a:blip r:embed="rId4"/>
          <a:stretch>
            <a:fillRect/>
          </a:stretch>
        </p:blipFill>
        <p:spPr>
          <a:xfrm>
            <a:off x="4283968" y="0"/>
            <a:ext cx="4860032" cy="3645024"/>
          </a:xfrm>
          <a:prstGeom prst="rect">
            <a:avLst/>
          </a:prstGeom>
        </p:spPr>
      </p:pic>
      <p:pic>
        <p:nvPicPr>
          <p:cNvPr id="4" name="Content Placeholder 3"/>
          <p:cNvPicPr>
            <a:picLocks noGrp="1" noChangeAspect="1"/>
          </p:cNvPicPr>
          <p:nvPr>
            <p:ph idx="1"/>
          </p:nvPr>
        </p:nvPicPr>
        <p:blipFill>
          <a:blip r:embed="rId5"/>
          <a:srcRect t="13275" b="13275"/>
          <a:stretch>
            <a:fillRect/>
          </a:stretch>
        </p:blipFill>
        <p:spPr>
          <a:xfrm>
            <a:off x="179512" y="116633"/>
            <a:ext cx="5368245" cy="2952328"/>
          </a:xfrm>
        </p:spPr>
      </p:pic>
    </p:spTree>
    <p:extLst>
      <p:ext uri="{BB962C8B-B14F-4D97-AF65-F5344CB8AC3E}">
        <p14:creationId xmlns:p14="http://schemas.microsoft.com/office/powerpoint/2010/main" val="1676126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1824"/>
            <a:ext cx="8229600" cy="1143000"/>
          </a:xfrm>
        </p:spPr>
        <p:txBody>
          <a:bodyPr>
            <a:noAutofit/>
          </a:bodyPr>
          <a:lstStyle/>
          <a:p>
            <a:r>
              <a:rPr lang="en-GB" sz="3200" b="1" dirty="0"/>
              <a:t>Activity 1.1: Public participation (Environment and Climate Forum)</a:t>
            </a:r>
            <a:r>
              <a:rPr lang="en-US" sz="3200" b="1" dirty="0"/>
              <a:t/>
            </a:r>
            <a:br>
              <a:rPr lang="en-US" sz="3200" b="1" dirty="0"/>
            </a:br>
            <a:endParaRPr lang="en-US" sz="3200" dirty="0"/>
          </a:p>
        </p:txBody>
      </p:sp>
      <p:sp>
        <p:nvSpPr>
          <p:cNvPr id="3" name="Content Placeholder 2"/>
          <p:cNvSpPr>
            <a:spLocks noGrp="1"/>
          </p:cNvSpPr>
          <p:nvPr>
            <p:ph idx="1"/>
          </p:nvPr>
        </p:nvSpPr>
        <p:spPr>
          <a:xfrm>
            <a:off x="251520" y="2244005"/>
            <a:ext cx="8651304" cy="4281339"/>
          </a:xfrm>
        </p:spPr>
        <p:txBody>
          <a:bodyPr>
            <a:normAutofit/>
          </a:bodyPr>
          <a:lstStyle/>
          <a:p>
            <a:r>
              <a:rPr lang="en-US" sz="2800" dirty="0" smtClean="0"/>
              <a:t>Incorporated </a:t>
            </a:r>
            <a:r>
              <a:rPr lang="en-US" sz="2800" dirty="0"/>
              <a:t>in ECRAN </a:t>
            </a:r>
            <a:r>
              <a:rPr lang="en-US" sz="2800" dirty="0" smtClean="0"/>
              <a:t>- horizontal </a:t>
            </a:r>
            <a:r>
              <a:rPr lang="en-US" sz="2800" dirty="0"/>
              <a:t>component </a:t>
            </a:r>
          </a:p>
          <a:p>
            <a:r>
              <a:rPr lang="en-US" sz="2800" dirty="0" smtClean="0"/>
              <a:t>Coordinating Group:  21 NGOs</a:t>
            </a:r>
          </a:p>
          <a:p>
            <a:r>
              <a:rPr lang="en-US" sz="2800" dirty="0" smtClean="0"/>
              <a:t>Target Audience: Civil Society in the region</a:t>
            </a:r>
          </a:p>
          <a:p>
            <a:r>
              <a:rPr lang="en-US" sz="2800" dirty="0" smtClean="0"/>
              <a:t>Goals: Participation/Effective Dialogue/Capacities </a:t>
            </a:r>
          </a:p>
          <a:p>
            <a:r>
              <a:rPr lang="en-US" sz="2800" dirty="0"/>
              <a:t>Key </a:t>
            </a:r>
            <a:r>
              <a:rPr lang="en-US" sz="2800" dirty="0" smtClean="0"/>
              <a:t>challenge: Effective cooperation</a:t>
            </a:r>
            <a:endParaRPr lang="en-US" dirty="0"/>
          </a:p>
        </p:txBody>
      </p:sp>
    </p:spTree>
    <p:extLst>
      <p:ext uri="{BB962C8B-B14F-4D97-AF65-F5344CB8AC3E}">
        <p14:creationId xmlns:p14="http://schemas.microsoft.com/office/powerpoint/2010/main" val="111833305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011868798"/>
              </p:ext>
            </p:extLst>
          </p:nvPr>
        </p:nvGraphicFramePr>
        <p:xfrm>
          <a:off x="611560" y="620688"/>
          <a:ext cx="7704856" cy="5328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4166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3690467435"/>
              </p:ext>
            </p:extLst>
          </p:nvPr>
        </p:nvGraphicFramePr>
        <p:xfrm>
          <a:off x="755576" y="836712"/>
          <a:ext cx="7488832" cy="5281166"/>
        </p:xfrm>
        <a:graphic>
          <a:graphicData uri="http://schemas.openxmlformats.org/presentationml/2006/ole">
            <mc:AlternateContent xmlns:mc="http://schemas.openxmlformats.org/markup-compatibility/2006">
              <mc:Choice xmlns:v="urn:schemas-microsoft-com:vml" Requires="v">
                <p:oleObj spid="_x0000_s1054" name="Document" r:id="rId4" imgW="5410200" imgH="5321300" progId="Word.Document.12">
                  <p:embed/>
                </p:oleObj>
              </mc:Choice>
              <mc:Fallback>
                <p:oleObj name="Document" r:id="rId4" imgW="5410200" imgH="5321300" progId="Word.Document.12">
                  <p:embed/>
                  <p:pic>
                    <p:nvPicPr>
                      <p:cNvPr id="0" name=""/>
                      <p:cNvPicPr/>
                      <p:nvPr/>
                    </p:nvPicPr>
                    <p:blipFill>
                      <a:blip r:embed="rId5"/>
                      <a:stretch>
                        <a:fillRect/>
                      </a:stretch>
                    </p:blipFill>
                    <p:spPr>
                      <a:xfrm>
                        <a:off x="755576" y="836712"/>
                        <a:ext cx="7488832" cy="5281166"/>
                      </a:xfrm>
                      <a:prstGeom prst="rect">
                        <a:avLst/>
                      </a:prstGeom>
                    </p:spPr>
                  </p:pic>
                </p:oleObj>
              </mc:Fallback>
            </mc:AlternateContent>
          </a:graphicData>
        </a:graphic>
      </p:graphicFrame>
    </p:spTree>
    <p:extLst>
      <p:ext uri="{BB962C8B-B14F-4D97-AF65-F5344CB8AC3E}">
        <p14:creationId xmlns:p14="http://schemas.microsoft.com/office/powerpoint/2010/main" val="3798826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fontScale="85000" lnSpcReduction="10000"/>
          </a:bodyPr>
          <a:lstStyle/>
          <a:p>
            <a:pPr marL="0" indent="0">
              <a:buNone/>
            </a:pPr>
            <a:r>
              <a:rPr lang="en-GB" b="1" dirty="0"/>
              <a:t>Key objectives of the meeting</a:t>
            </a:r>
            <a:r>
              <a:rPr lang="en-GB" b="1" dirty="0" smtClean="0"/>
              <a:t>:</a:t>
            </a:r>
          </a:p>
          <a:p>
            <a:pPr marL="0" indent="0">
              <a:buNone/>
            </a:pPr>
            <a:endParaRPr lang="en-US" dirty="0"/>
          </a:p>
          <a:p>
            <a:r>
              <a:rPr lang="en-GB" dirty="0" smtClean="0"/>
              <a:t>To </a:t>
            </a:r>
            <a:r>
              <a:rPr lang="en-GB" dirty="0"/>
              <a:t>open officially the ECF component of ECRAN, introduce ECF NGOs, ECF-ECRAN team and experts, explain and discuss ECF goals, objectives, opportunities and tasks for the NGOs;</a:t>
            </a:r>
            <a:endParaRPr lang="en-US" dirty="0"/>
          </a:p>
          <a:p>
            <a:r>
              <a:rPr lang="en-GB" dirty="0" smtClean="0"/>
              <a:t>To </a:t>
            </a:r>
            <a:r>
              <a:rPr lang="en-GB" dirty="0"/>
              <a:t>discuss progress in development of the key ECF related materials and plans (i.e., Training Needs Assessment, The NGOs Specific Regional Training Plan - SRTP, Work Plan 2014) and to approve next steps;</a:t>
            </a:r>
            <a:endParaRPr lang="en-US" dirty="0"/>
          </a:p>
          <a:p>
            <a:r>
              <a:rPr lang="en-GB" dirty="0" smtClean="0"/>
              <a:t>To </a:t>
            </a:r>
            <a:r>
              <a:rPr lang="en-GB" dirty="0"/>
              <a:t>discuss and agree on the principles of work and communication, to develop and agree on the system of cooperation and decision-making procedures;</a:t>
            </a:r>
            <a:endParaRPr lang="en-US" dirty="0"/>
          </a:p>
          <a:p>
            <a:pPr marL="0" indent="0">
              <a:buNone/>
            </a:pPr>
            <a:endParaRPr lang="en-US" dirty="0"/>
          </a:p>
        </p:txBody>
      </p:sp>
    </p:spTree>
    <p:extLst>
      <p:ext uri="{BB962C8B-B14F-4D97-AF65-F5344CB8AC3E}">
        <p14:creationId xmlns:p14="http://schemas.microsoft.com/office/powerpoint/2010/main" val="1878259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r>
              <a:rPr lang="en-GB" b="1" dirty="0"/>
              <a:t>Expected Results of the meeting: </a:t>
            </a:r>
            <a:endParaRPr lang="en-US" dirty="0"/>
          </a:p>
          <a:p>
            <a:pPr lvl="0"/>
            <a:r>
              <a:rPr lang="en-GB" dirty="0"/>
              <a:t>ECF established in line with the ECF/ECRAN Term of Reference and basic principles/rules of cooperation and work agreed. </a:t>
            </a:r>
            <a:endParaRPr lang="en-US" dirty="0"/>
          </a:p>
          <a:p>
            <a:pPr lvl="0"/>
            <a:r>
              <a:rPr lang="en-GB" dirty="0"/>
              <a:t>Framework agreement on the Training needs assessment (TNA) and the NGOs Specific Regional Training Plan (SRTP). </a:t>
            </a:r>
            <a:endParaRPr lang="en-US" dirty="0"/>
          </a:p>
          <a:p>
            <a:pPr lvl="0"/>
            <a:r>
              <a:rPr lang="en-GB" dirty="0"/>
              <a:t>Draft agenda for the 1st ECF training event (June 2014).</a:t>
            </a:r>
            <a:endParaRPr lang="en-US" dirty="0"/>
          </a:p>
          <a:p>
            <a:pPr lvl="0"/>
            <a:r>
              <a:rPr lang="en-GB" dirty="0"/>
              <a:t>Endorsed Work plan for 2014. </a:t>
            </a:r>
            <a:endParaRPr lang="en-US" dirty="0"/>
          </a:p>
          <a:p>
            <a:endParaRPr lang="en-US" dirty="0"/>
          </a:p>
        </p:txBody>
      </p:sp>
    </p:spTree>
    <p:extLst>
      <p:ext uri="{BB962C8B-B14F-4D97-AF65-F5344CB8AC3E}">
        <p14:creationId xmlns:p14="http://schemas.microsoft.com/office/powerpoint/2010/main" val="565332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4285748331"/>
              </p:ext>
            </p:extLst>
          </p:nvPr>
        </p:nvGraphicFramePr>
        <p:xfrm>
          <a:off x="168656" y="332656"/>
          <a:ext cx="8795832" cy="5609699"/>
        </p:xfrm>
        <a:graphic>
          <a:graphicData uri="http://schemas.openxmlformats.org/presentationml/2006/ole">
            <mc:AlternateContent xmlns:mc="http://schemas.openxmlformats.org/markup-compatibility/2006">
              <mc:Choice xmlns:v="urn:schemas-microsoft-com:vml" Requires="v">
                <p:oleObj spid="_x0000_s2060" name="Document" r:id="rId4" imgW="9398000" imgH="5994400" progId="Word.Document.12">
                  <p:embed/>
                </p:oleObj>
              </mc:Choice>
              <mc:Fallback>
                <p:oleObj name="Document" r:id="rId4" imgW="9398000" imgH="5994400" progId="Word.Document.12">
                  <p:embed/>
                  <p:pic>
                    <p:nvPicPr>
                      <p:cNvPr id="0" name=""/>
                      <p:cNvPicPr/>
                      <p:nvPr/>
                    </p:nvPicPr>
                    <p:blipFill>
                      <a:blip r:embed="rId5"/>
                      <a:stretch>
                        <a:fillRect/>
                      </a:stretch>
                    </p:blipFill>
                    <p:spPr>
                      <a:xfrm>
                        <a:off x="168656" y="332656"/>
                        <a:ext cx="8795832" cy="5609699"/>
                      </a:xfrm>
                      <a:prstGeom prst="rect">
                        <a:avLst/>
                      </a:prstGeom>
                    </p:spPr>
                  </p:pic>
                </p:oleObj>
              </mc:Fallback>
            </mc:AlternateContent>
          </a:graphicData>
        </a:graphic>
      </p:graphicFrame>
    </p:spTree>
    <p:extLst>
      <p:ext uri="{BB962C8B-B14F-4D97-AF65-F5344CB8AC3E}">
        <p14:creationId xmlns:p14="http://schemas.microsoft.com/office/powerpoint/2010/main" val="3542473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66878313"/>
              </p:ext>
            </p:extLst>
          </p:nvPr>
        </p:nvGraphicFramePr>
        <p:xfrm>
          <a:off x="145031" y="1340768"/>
          <a:ext cx="8857304" cy="4176464"/>
        </p:xfrm>
        <a:graphic>
          <a:graphicData uri="http://schemas.openxmlformats.org/presentationml/2006/ole">
            <mc:AlternateContent xmlns:mc="http://schemas.openxmlformats.org/markup-compatibility/2006">
              <mc:Choice xmlns:v="urn:schemas-microsoft-com:vml" Requires="v">
                <p:oleObj spid="_x0000_s3084" name="Document" r:id="rId4" imgW="9398000" imgH="4432300" progId="Word.Document.12">
                  <p:embed/>
                </p:oleObj>
              </mc:Choice>
              <mc:Fallback>
                <p:oleObj name="Document" r:id="rId4" imgW="9398000" imgH="4432300" progId="Word.Document.12">
                  <p:embed/>
                  <p:pic>
                    <p:nvPicPr>
                      <p:cNvPr id="0" name=""/>
                      <p:cNvPicPr/>
                      <p:nvPr/>
                    </p:nvPicPr>
                    <p:blipFill>
                      <a:blip r:embed="rId5"/>
                      <a:stretch>
                        <a:fillRect/>
                      </a:stretch>
                    </p:blipFill>
                    <p:spPr>
                      <a:xfrm>
                        <a:off x="145031" y="1340768"/>
                        <a:ext cx="8857304" cy="4176464"/>
                      </a:xfrm>
                      <a:prstGeom prst="rect">
                        <a:avLst/>
                      </a:prstGeom>
                    </p:spPr>
                  </p:pic>
                </p:oleObj>
              </mc:Fallback>
            </mc:AlternateContent>
          </a:graphicData>
        </a:graphic>
      </p:graphicFrame>
    </p:spTree>
    <p:extLst>
      <p:ext uri="{BB962C8B-B14F-4D97-AF65-F5344CB8AC3E}">
        <p14:creationId xmlns:p14="http://schemas.microsoft.com/office/powerpoint/2010/main" val="2891133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614190365"/>
              </p:ext>
            </p:extLst>
          </p:nvPr>
        </p:nvGraphicFramePr>
        <p:xfrm>
          <a:off x="755576" y="836712"/>
          <a:ext cx="7488832" cy="5281166"/>
        </p:xfrm>
        <a:graphic>
          <a:graphicData uri="http://schemas.openxmlformats.org/presentationml/2006/ole">
            <mc:AlternateContent xmlns:mc="http://schemas.openxmlformats.org/markup-compatibility/2006">
              <mc:Choice xmlns:v="urn:schemas-microsoft-com:vml" Requires="v">
                <p:oleObj spid="_x0000_s4099" name="Document" r:id="rId4" imgW="5410200" imgH="5321300" progId="Word.Document.12">
                  <p:embed/>
                </p:oleObj>
              </mc:Choice>
              <mc:Fallback>
                <p:oleObj name="Document" r:id="rId4" imgW="5410200" imgH="5321300" progId="Word.Document.12">
                  <p:embed/>
                  <p:pic>
                    <p:nvPicPr>
                      <p:cNvPr id="0" name=""/>
                      <p:cNvPicPr/>
                      <p:nvPr/>
                    </p:nvPicPr>
                    <p:blipFill>
                      <a:blip r:embed="rId5"/>
                      <a:stretch>
                        <a:fillRect/>
                      </a:stretch>
                    </p:blipFill>
                    <p:spPr>
                      <a:xfrm>
                        <a:off x="755576" y="836712"/>
                        <a:ext cx="7488832" cy="5281166"/>
                      </a:xfrm>
                      <a:prstGeom prst="rect">
                        <a:avLst/>
                      </a:prstGeom>
                    </p:spPr>
                  </p:pic>
                </p:oleObj>
              </mc:Fallback>
            </mc:AlternateContent>
          </a:graphicData>
        </a:graphic>
      </p:graphicFrame>
    </p:spTree>
    <p:extLst>
      <p:ext uri="{BB962C8B-B14F-4D97-AF65-F5344CB8AC3E}">
        <p14:creationId xmlns:p14="http://schemas.microsoft.com/office/powerpoint/2010/main" val="3616347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Aarhus Convention</a:t>
            </a:r>
            <a:br>
              <a:rPr lang="en-US" b="1" dirty="0"/>
            </a:br>
            <a:endParaRPr lang="en-US" dirty="0"/>
          </a:p>
        </p:txBody>
      </p:sp>
      <p:sp>
        <p:nvSpPr>
          <p:cNvPr id="3" name="Content Placeholder 2"/>
          <p:cNvSpPr>
            <a:spLocks noGrp="1"/>
          </p:cNvSpPr>
          <p:nvPr>
            <p:ph idx="1"/>
          </p:nvPr>
        </p:nvSpPr>
        <p:spPr>
          <a:xfrm>
            <a:off x="457200" y="1484784"/>
            <a:ext cx="8229600" cy="4641379"/>
          </a:xfrm>
        </p:spPr>
        <p:txBody>
          <a:bodyPr>
            <a:normAutofit fontScale="62500" lnSpcReduction="20000"/>
          </a:bodyPr>
          <a:lstStyle/>
          <a:p>
            <a:pPr algn="just"/>
            <a:r>
              <a:rPr lang="en-US" dirty="0"/>
              <a:t>the right of everyone to receive environmental information that is held by public authorities ("</a:t>
            </a:r>
            <a:r>
              <a:rPr lang="en-US" b="1" dirty="0"/>
              <a:t>access to environmental information</a:t>
            </a:r>
            <a:r>
              <a:rPr lang="en-US" dirty="0"/>
              <a:t>"). This can include information on the state of the environment, but also on policies or measures taken, or on the state of human health and safety where this can be affected by the state of the environment. </a:t>
            </a:r>
            <a:r>
              <a:rPr lang="en-US" dirty="0" smtClean="0"/>
              <a:t>In </a:t>
            </a:r>
            <a:r>
              <a:rPr lang="en-US" dirty="0"/>
              <a:t>addition, public authorities are obliged, under the Convention, to actively disseminate environmental information in their possession; </a:t>
            </a:r>
          </a:p>
          <a:p>
            <a:pPr algn="just"/>
            <a:r>
              <a:rPr lang="en-US" dirty="0"/>
              <a:t>the right to participate in environmental decision-making. Arrangements are to be made by public authorities to enable the public affected and environmental non-governmental </a:t>
            </a:r>
            <a:r>
              <a:rPr lang="en-US" dirty="0" err="1"/>
              <a:t>organisations</a:t>
            </a:r>
            <a:r>
              <a:rPr lang="en-US" dirty="0"/>
              <a:t> to comment on, for example, proposals for projects affecting the environment, or plans and </a:t>
            </a:r>
            <a:r>
              <a:rPr lang="en-US" dirty="0" err="1"/>
              <a:t>programmes</a:t>
            </a:r>
            <a:r>
              <a:rPr lang="en-US" dirty="0"/>
              <a:t> relating to the environment, these comments to be taken into due account in decision-making, and information to be provided on the final decisions and the reasons for it ("</a:t>
            </a:r>
            <a:r>
              <a:rPr lang="en-US" b="1" dirty="0"/>
              <a:t>public participation in environmental decision-making</a:t>
            </a:r>
            <a:r>
              <a:rPr lang="en-US" dirty="0"/>
              <a:t>"); </a:t>
            </a:r>
          </a:p>
          <a:p>
            <a:pPr algn="just"/>
            <a:r>
              <a:rPr lang="en-US" dirty="0"/>
              <a:t>the right to review procedures to challenge public decisions that have been made without respecting the two aforementioned rights or environmental law in general ("</a:t>
            </a:r>
            <a:r>
              <a:rPr lang="en-US" b="1" dirty="0"/>
              <a:t>access to justice</a:t>
            </a:r>
            <a:r>
              <a:rPr lang="en-US" dirty="0"/>
              <a:t>"). </a:t>
            </a:r>
          </a:p>
          <a:p>
            <a:endParaRPr lang="en-US" dirty="0"/>
          </a:p>
        </p:txBody>
      </p:sp>
    </p:spTree>
    <p:extLst>
      <p:ext uri="{BB962C8B-B14F-4D97-AF65-F5344CB8AC3E}">
        <p14:creationId xmlns:p14="http://schemas.microsoft.com/office/powerpoint/2010/main" val="1834674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NGOs and the European Union</a:t>
            </a:r>
            <a:endParaRPr lang="en-US" dirty="0"/>
          </a:p>
        </p:txBody>
      </p:sp>
      <p:sp>
        <p:nvSpPr>
          <p:cNvPr id="3" name="Content Placeholder 2"/>
          <p:cNvSpPr>
            <a:spLocks noGrp="1"/>
          </p:cNvSpPr>
          <p:nvPr>
            <p:ph idx="1"/>
          </p:nvPr>
        </p:nvSpPr>
        <p:spPr/>
        <p:txBody>
          <a:bodyPr>
            <a:normAutofit fontScale="85000" lnSpcReduction="20000"/>
          </a:bodyPr>
          <a:lstStyle/>
          <a:p>
            <a:r>
              <a:rPr lang="en-US" dirty="0"/>
              <a:t>Non-governmental </a:t>
            </a:r>
            <a:r>
              <a:rPr lang="en-US" dirty="0" err="1"/>
              <a:t>organisations</a:t>
            </a:r>
            <a:r>
              <a:rPr lang="en-US" dirty="0"/>
              <a:t> (NGOs) have become essential actors in the social field, particularly in the fight against poverty and social exclusion. They engage in regular dialogue with public authorities with a view to ensuring better implementation of EU initiatives and policies in the EU countries.</a:t>
            </a:r>
          </a:p>
          <a:p>
            <a:r>
              <a:rPr lang="en-US" dirty="0"/>
              <a:t>The </a:t>
            </a:r>
            <a:r>
              <a:rPr lang="en-US" dirty="0">
                <a:hlinkClick r:id="rId2"/>
              </a:rPr>
              <a:t>Europe 2020 Strategy</a:t>
            </a:r>
            <a:r>
              <a:rPr lang="en-US" dirty="0"/>
              <a:t> for smart, sustainable and inclusive growth sets up a new partnership between the EU institutions, national and regional governments and European stakeholders. The Commission has made it a priority to strengthen these partnerships at European level.</a:t>
            </a:r>
          </a:p>
          <a:p>
            <a:endParaRPr lang="en-US" dirty="0"/>
          </a:p>
        </p:txBody>
      </p:sp>
    </p:spTree>
    <p:extLst>
      <p:ext uri="{BB962C8B-B14F-4D97-AF65-F5344CB8AC3E}">
        <p14:creationId xmlns:p14="http://schemas.microsoft.com/office/powerpoint/2010/main" val="1089194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bit of history</a:t>
            </a:r>
            <a:endParaRPr lang="en-US" dirty="0"/>
          </a:p>
        </p:txBody>
      </p:sp>
      <p:sp>
        <p:nvSpPr>
          <p:cNvPr id="3" name="Content Placeholder 2"/>
          <p:cNvSpPr>
            <a:spLocks noGrp="1"/>
          </p:cNvSpPr>
          <p:nvPr>
            <p:ph idx="1"/>
          </p:nvPr>
        </p:nvSpPr>
        <p:spPr/>
        <p:txBody>
          <a:bodyPr/>
          <a:lstStyle/>
          <a:p>
            <a:r>
              <a:rPr lang="en-US" dirty="0"/>
              <a:t>In 1999, a dialogue on the environmental enlargement process and overall European Union environmental policy was initiated between the EU Directorate General for Environment and environmental NGOs from candidate and Balkan countries and the EU.</a:t>
            </a:r>
          </a:p>
        </p:txBody>
      </p:sp>
    </p:spTree>
    <p:extLst>
      <p:ext uri="{BB962C8B-B14F-4D97-AF65-F5344CB8AC3E}">
        <p14:creationId xmlns:p14="http://schemas.microsoft.com/office/powerpoint/2010/main" val="1075134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to go for proactive strategies?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Env NGOs: Canary in the mine shaft? Early warning better than sweep the problem under the carpet. </a:t>
            </a:r>
            <a:endParaRPr lang="en-US" dirty="0" smtClean="0"/>
          </a:p>
          <a:p>
            <a:pPr algn="just"/>
            <a:r>
              <a:rPr lang="en-US" dirty="0" smtClean="0"/>
              <a:t>Multi-stakeholders approach increasingly adopted by international organizations (e.g., OECD, WB, EIB)</a:t>
            </a:r>
          </a:p>
          <a:p>
            <a:pPr algn="just"/>
            <a:r>
              <a:rPr lang="en-US" dirty="0" smtClean="0"/>
              <a:t>There is substantial bulk of arguments, expertise, studies and information which could be used in certain areas. </a:t>
            </a:r>
          </a:p>
          <a:p>
            <a:pPr algn="just"/>
            <a:r>
              <a:rPr lang="en-US" dirty="0" smtClean="0"/>
              <a:t>Paradox: Most stakeholders consulted would lobby for least common nominator with the </a:t>
            </a:r>
            <a:r>
              <a:rPr lang="en-US" dirty="0" err="1" smtClean="0"/>
              <a:t>acquies</a:t>
            </a:r>
            <a:r>
              <a:rPr lang="en-US" dirty="0" smtClean="0"/>
              <a:t> – Building counterbalance and lobby. </a:t>
            </a:r>
          </a:p>
          <a:p>
            <a:endParaRPr lang="en-US" dirty="0"/>
          </a:p>
        </p:txBody>
      </p:sp>
    </p:spTree>
    <p:extLst>
      <p:ext uri="{BB962C8B-B14F-4D97-AF65-F5344CB8AC3E}">
        <p14:creationId xmlns:p14="http://schemas.microsoft.com/office/powerpoint/2010/main" val="783507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59631" y="548680"/>
            <a:ext cx="6877125" cy="4248472"/>
          </a:xfrm>
          <a:prstGeom prst="rect">
            <a:avLst/>
          </a:prstGeom>
        </p:spPr>
      </p:pic>
      <p:sp>
        <p:nvSpPr>
          <p:cNvPr id="5" name="TextBox 4"/>
          <p:cNvSpPr txBox="1"/>
          <p:nvPr/>
        </p:nvSpPr>
        <p:spPr>
          <a:xfrm>
            <a:off x="1187624" y="4941168"/>
            <a:ext cx="6768752" cy="1200329"/>
          </a:xfrm>
          <a:prstGeom prst="rect">
            <a:avLst/>
          </a:prstGeom>
          <a:noFill/>
        </p:spPr>
        <p:txBody>
          <a:bodyPr wrap="square" rtlCol="0">
            <a:spAutoFit/>
          </a:bodyPr>
          <a:lstStyle/>
          <a:p>
            <a:r>
              <a:rPr lang="en-US" dirty="0"/>
              <a:t>MARGOT </a:t>
            </a:r>
            <a:r>
              <a:rPr lang="en-US" dirty="0" err="1"/>
              <a:t>WALLSTRÖM</a:t>
            </a:r>
            <a:r>
              <a:rPr lang="en-US" dirty="0" err="1" smtClean="0"/>
              <a:t>,Commissioner</a:t>
            </a:r>
            <a:r>
              <a:rPr lang="en-US" dirty="0" smtClean="0"/>
              <a:t> </a:t>
            </a:r>
            <a:r>
              <a:rPr lang="en-US" dirty="0"/>
              <a:t>for </a:t>
            </a:r>
            <a:r>
              <a:rPr lang="en-US" dirty="0" smtClean="0"/>
              <a:t>Environment (</a:t>
            </a:r>
            <a:r>
              <a:rPr lang="en-US" dirty="0"/>
              <a:t>right) responds to </a:t>
            </a:r>
            <a:r>
              <a:rPr lang="en-US" dirty="0" smtClean="0"/>
              <a:t>questions raised </a:t>
            </a:r>
            <a:r>
              <a:rPr lang="en-US" dirty="0"/>
              <a:t>in a discussion </a:t>
            </a:r>
            <a:r>
              <a:rPr lang="en-US" dirty="0" smtClean="0"/>
              <a:t>chaired by </a:t>
            </a:r>
            <a:r>
              <a:rPr lang="en-US" dirty="0"/>
              <a:t>TIMO MÄKELÄ, Head </a:t>
            </a:r>
            <a:r>
              <a:rPr lang="en-US" dirty="0" smtClean="0"/>
              <a:t>of Unit</a:t>
            </a:r>
            <a:r>
              <a:rPr lang="en-US" dirty="0"/>
              <a:t>, DG </a:t>
            </a:r>
            <a:r>
              <a:rPr lang="en-US" dirty="0" smtClean="0"/>
              <a:t>Environment (</a:t>
            </a:r>
            <a:r>
              <a:rPr lang="en-US" dirty="0"/>
              <a:t>centre right) and </a:t>
            </a:r>
            <a:r>
              <a:rPr lang="en-US" dirty="0" smtClean="0"/>
              <a:t>RODOLF RAGONESI</a:t>
            </a:r>
            <a:r>
              <a:rPr lang="en-US" dirty="0"/>
              <a:t>, Friends of </a:t>
            </a:r>
            <a:r>
              <a:rPr lang="en-US" dirty="0" smtClean="0"/>
              <a:t>the Earth</a:t>
            </a:r>
            <a:r>
              <a:rPr lang="en-US" dirty="0"/>
              <a:t>, </a:t>
            </a:r>
            <a:r>
              <a:rPr lang="en-US" dirty="0" smtClean="0"/>
              <a:t>Malta (</a:t>
            </a:r>
            <a:r>
              <a:rPr lang="en-US" dirty="0"/>
              <a:t>centre left).</a:t>
            </a:r>
          </a:p>
        </p:txBody>
      </p:sp>
    </p:spTree>
    <p:extLst>
      <p:ext uri="{BB962C8B-B14F-4D97-AF65-F5344CB8AC3E}">
        <p14:creationId xmlns:p14="http://schemas.microsoft.com/office/powerpoint/2010/main" val="380661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3567" y="692696"/>
            <a:ext cx="8060767" cy="4608512"/>
          </a:xfrm>
          <a:prstGeom prst="rect">
            <a:avLst/>
          </a:prstGeom>
        </p:spPr>
      </p:pic>
    </p:spTree>
    <p:extLst>
      <p:ext uri="{BB962C8B-B14F-4D97-AF65-F5344CB8AC3E}">
        <p14:creationId xmlns:p14="http://schemas.microsoft.com/office/powerpoint/2010/main" val="1235984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Stages</a:t>
            </a:r>
            <a:endParaRPr lang="en-US" dirty="0"/>
          </a:p>
        </p:txBody>
      </p:sp>
      <p:sp>
        <p:nvSpPr>
          <p:cNvPr id="3" name="Content Placeholder 2"/>
          <p:cNvSpPr>
            <a:spLocks noGrp="1"/>
          </p:cNvSpPr>
          <p:nvPr>
            <p:ph idx="1"/>
          </p:nvPr>
        </p:nvSpPr>
        <p:spPr/>
        <p:txBody>
          <a:bodyPr/>
          <a:lstStyle/>
          <a:p>
            <a:r>
              <a:rPr lang="en-US" dirty="0"/>
              <a:t>DG ENV-NGO Dialogue </a:t>
            </a:r>
            <a:r>
              <a:rPr lang="en-US" dirty="0" smtClean="0"/>
              <a:t>Group 1999-2004</a:t>
            </a:r>
          </a:p>
          <a:p>
            <a:r>
              <a:rPr lang="pt-BR" dirty="0" err="1"/>
              <a:t>NGOs</a:t>
            </a:r>
            <a:r>
              <a:rPr lang="pt-BR" dirty="0"/>
              <a:t> </a:t>
            </a:r>
            <a:r>
              <a:rPr lang="pt-BR" dirty="0" err="1"/>
              <a:t>Forum</a:t>
            </a:r>
            <a:r>
              <a:rPr lang="pt-BR" dirty="0"/>
              <a:t> (2004 - 2008) </a:t>
            </a:r>
            <a:endParaRPr lang="pt-BR" dirty="0" smtClean="0"/>
          </a:p>
          <a:p>
            <a:r>
              <a:rPr lang="pt-BR" dirty="0" err="1"/>
              <a:t>NGOs</a:t>
            </a:r>
            <a:r>
              <a:rPr lang="pt-BR" dirty="0"/>
              <a:t> Environment </a:t>
            </a:r>
            <a:r>
              <a:rPr lang="pt-BR" dirty="0" err="1"/>
              <a:t>Forum</a:t>
            </a:r>
            <a:r>
              <a:rPr lang="pt-BR" dirty="0"/>
              <a:t> (2009 – 2012) </a:t>
            </a:r>
            <a:endParaRPr lang="pt-BR" dirty="0" smtClean="0"/>
          </a:p>
          <a:p>
            <a:r>
              <a:rPr lang="pt-BR" b="1" dirty="0" smtClean="0"/>
              <a:t>Environment and </a:t>
            </a:r>
            <a:r>
              <a:rPr lang="pt-BR" b="1" dirty="0" err="1" smtClean="0"/>
              <a:t>Climate</a:t>
            </a:r>
            <a:r>
              <a:rPr lang="pt-BR" b="1" dirty="0" smtClean="0"/>
              <a:t> </a:t>
            </a:r>
            <a:r>
              <a:rPr lang="pt-BR" b="1" dirty="0" err="1" smtClean="0"/>
              <a:t>Forum</a:t>
            </a:r>
            <a:r>
              <a:rPr lang="pt-BR" b="1" dirty="0" smtClean="0"/>
              <a:t> (2013-2016)</a:t>
            </a:r>
          </a:p>
          <a:p>
            <a:r>
              <a:rPr lang="pt-BR" dirty="0" smtClean="0"/>
              <a:t>2016 - ? </a:t>
            </a:r>
            <a:endParaRPr lang="en-US" dirty="0"/>
          </a:p>
        </p:txBody>
      </p:sp>
    </p:spTree>
    <p:extLst>
      <p:ext uri="{BB962C8B-B14F-4D97-AF65-F5344CB8AC3E}">
        <p14:creationId xmlns:p14="http://schemas.microsoft.com/office/powerpoint/2010/main" val="4207099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3336" b="13336"/>
          <a:stretch>
            <a:fillRect/>
          </a:stretch>
        </p:blipFill>
        <p:spPr>
          <a:xfrm>
            <a:off x="467544" y="764704"/>
            <a:ext cx="8229600" cy="4525963"/>
          </a:xfrm>
        </p:spPr>
      </p:pic>
    </p:spTree>
    <p:extLst>
      <p:ext uri="{BB962C8B-B14F-4D97-AF65-F5344CB8AC3E}">
        <p14:creationId xmlns:p14="http://schemas.microsoft.com/office/powerpoint/2010/main" val="23555900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1260</TotalTime>
  <Words>794</Words>
  <Application>Microsoft Macintosh PowerPoint</Application>
  <PresentationFormat>On-screen Show (4:3)</PresentationFormat>
  <Paragraphs>51</Paragraphs>
  <Slides>18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Office Theme</vt:lpstr>
      <vt:lpstr>Document</vt:lpstr>
      <vt:lpstr> The Civil Society in EU Accession Process  - Few Reflections and Agenda</vt:lpstr>
      <vt:lpstr>Aarhus Convention </vt:lpstr>
      <vt:lpstr>NGOs and the European Union</vt:lpstr>
      <vt:lpstr>…a bit of history</vt:lpstr>
      <vt:lpstr>Why to go for proactive strategies?</vt:lpstr>
      <vt:lpstr>PowerPoint Presentation</vt:lpstr>
      <vt:lpstr>PowerPoint Presentation</vt:lpstr>
      <vt:lpstr>Stages</vt:lpstr>
      <vt:lpstr>PowerPoint Presentation</vt:lpstr>
      <vt:lpstr>PowerPoint Presentation</vt:lpstr>
      <vt:lpstr>Activity 1.1: Public participation (Environment and Climate Forum)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Richard Filcak</cp:lastModifiedBy>
  <cp:revision>78</cp:revision>
  <dcterms:created xsi:type="dcterms:W3CDTF">2013-10-30T11:37:35Z</dcterms:created>
  <dcterms:modified xsi:type="dcterms:W3CDTF">2014-09-30T09:02:08Z</dcterms:modified>
</cp:coreProperties>
</file>