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75" r:id="rId4"/>
    <p:sldId id="258" r:id="rId5"/>
    <p:sldId id="259" r:id="rId6"/>
    <p:sldId id="263" r:id="rId7"/>
    <p:sldId id="277" r:id="rId8"/>
    <p:sldId id="278" r:id="rId9"/>
    <p:sldId id="279" r:id="rId10"/>
    <p:sldId id="280" r:id="rId11"/>
    <p:sldId id="27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06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6459922" y="188640"/>
            <a:ext cx="2221234" cy="252413"/>
          </a:xfrm>
          <a:prstGeom prst="rect">
            <a:avLst/>
          </a:prstGeom>
          <a:noFill/>
        </p:spPr>
      </p:pic>
      <p:pic>
        <p:nvPicPr>
          <p:cNvPr id="8" name="Picture 15"/>
          <p:cNvPicPr>
            <a:picLocks noChangeAspect="1" noChangeArrowheads="1"/>
          </p:cNvPicPr>
          <p:nvPr userDrawn="1"/>
        </p:nvPicPr>
        <p:blipFill>
          <a:blip r:embed="rId14"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userDrawn="1"/>
        </p:nvPicPr>
        <p:blipFill>
          <a:blip r:embed="rId15"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6"/>
            <a:ext cx="7772400" cy="1470025"/>
          </a:xfrm>
        </p:spPr>
        <p:txBody>
          <a:bodyPr>
            <a:normAutofit fontScale="90000"/>
          </a:bodyPr>
          <a:lstStyle/>
          <a:p>
            <a:r>
              <a:rPr lang="en-US" dirty="0" smtClean="0"/>
              <a:t>ECRAN </a:t>
            </a:r>
            <a:r>
              <a:rPr lang="en-GB" dirty="0" smtClean="0"/>
              <a:t>session – </a:t>
            </a:r>
            <a:br>
              <a:rPr lang="en-GB" dirty="0" smtClean="0"/>
            </a:br>
            <a:r>
              <a:rPr lang="en-GB" dirty="0" smtClean="0"/>
              <a:t>Introduction to ECRAN EIA/SEA activities </a:t>
            </a:r>
            <a:endParaRPr lang="en-US" dirty="0"/>
          </a:p>
        </p:txBody>
      </p:sp>
      <p:sp>
        <p:nvSpPr>
          <p:cNvPr id="3" name="Subtitle 2"/>
          <p:cNvSpPr>
            <a:spLocks noGrp="1"/>
          </p:cNvSpPr>
          <p:nvPr>
            <p:ph type="subTitle" idx="1"/>
          </p:nvPr>
        </p:nvSpPr>
        <p:spPr/>
        <p:txBody>
          <a:bodyPr/>
          <a:lstStyle/>
          <a:p>
            <a:r>
              <a:rPr lang="en-US" dirty="0" smtClean="0"/>
              <a:t>Martin Smutny, ECRAN </a:t>
            </a:r>
          </a:p>
          <a:p>
            <a:r>
              <a:rPr lang="en-US" dirty="0" smtClean="0"/>
              <a:t>EIA Congress, Istanbul </a:t>
            </a:r>
          </a:p>
          <a:p>
            <a:r>
              <a:rPr lang="en-US" dirty="0" smtClean="0"/>
              <a:t>November 8 – 10, 2013</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US" dirty="0" smtClean="0"/>
              <a:t>Discussion</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Questions, comments, suggestions? </a:t>
            </a:r>
            <a:endParaRPr lang="en-US" sz="24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63031"/>
            <a:ext cx="7772400" cy="1470025"/>
          </a:xfrm>
        </p:spPr>
        <p:txBody>
          <a:bodyPr>
            <a:normAutofit/>
          </a:bodyPr>
          <a:lstStyle/>
          <a:p>
            <a:r>
              <a:rPr lang="en-US" b="1" dirty="0" smtClean="0"/>
              <a:t>Thank you for your attention!</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Context and general approach </a:t>
            </a:r>
            <a:endParaRPr lang="en-US" dirty="0"/>
          </a:p>
        </p:txBody>
      </p:sp>
      <p:sp>
        <p:nvSpPr>
          <p:cNvPr id="3" name="Content Placeholder 2"/>
          <p:cNvSpPr>
            <a:spLocks noGrp="1"/>
          </p:cNvSpPr>
          <p:nvPr>
            <p:ph idx="1"/>
          </p:nvPr>
        </p:nvSpPr>
        <p:spPr/>
        <p:txBody>
          <a:bodyPr>
            <a:normAutofit fontScale="92500" lnSpcReduction="10000"/>
          </a:bodyPr>
          <a:lstStyle/>
          <a:p>
            <a:r>
              <a:rPr lang="en-US" sz="2800" dirty="0" smtClean="0"/>
              <a:t>There are differences among the ECRAN countries regarding legal framework for SEA/EIA</a:t>
            </a:r>
          </a:p>
          <a:p>
            <a:endParaRPr lang="en-US" sz="2800" dirty="0" smtClean="0"/>
          </a:p>
          <a:p>
            <a:r>
              <a:rPr lang="en-US" sz="2800" dirty="0" smtClean="0"/>
              <a:t>The process of harmonizing the national legislation with the requirements of the EIA/SEA Directives has been initiated in all ECRAN countries, some of them have achieved full compliance </a:t>
            </a:r>
          </a:p>
          <a:p>
            <a:endParaRPr lang="en-US" sz="2800" dirty="0" smtClean="0"/>
          </a:p>
          <a:p>
            <a:r>
              <a:rPr lang="en-US" sz="2800" dirty="0" smtClean="0"/>
              <a:t>Generally, EIA has longer “history” and more extensive practical application within ECRAN countries, while SEA is still relatively new tool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Context and general approach </a:t>
            </a:r>
            <a:endParaRPr lang="en-US" dirty="0"/>
          </a:p>
        </p:txBody>
      </p:sp>
      <p:sp>
        <p:nvSpPr>
          <p:cNvPr id="3" name="Content Placeholder 2"/>
          <p:cNvSpPr>
            <a:spLocks noGrp="1"/>
          </p:cNvSpPr>
          <p:nvPr>
            <p:ph idx="1"/>
          </p:nvPr>
        </p:nvSpPr>
        <p:spPr/>
        <p:txBody>
          <a:bodyPr>
            <a:normAutofit/>
          </a:bodyPr>
          <a:lstStyle/>
          <a:p>
            <a:r>
              <a:rPr lang="en-US" sz="2800" dirty="0" smtClean="0"/>
              <a:t>The most of the ECRAN countries </a:t>
            </a:r>
          </a:p>
          <a:p>
            <a:pPr lvl="1"/>
            <a:r>
              <a:rPr lang="en-US" sz="2600" dirty="0" smtClean="0"/>
              <a:t>introduced provisions related to transboundary EIA/SEA</a:t>
            </a:r>
          </a:p>
          <a:p>
            <a:pPr lvl="1"/>
            <a:r>
              <a:rPr lang="en-US" sz="2600" dirty="0" smtClean="0"/>
              <a:t>are Parties to the UNECE ESPOO Convention</a:t>
            </a:r>
          </a:p>
          <a:p>
            <a:pPr lvl="1"/>
            <a:r>
              <a:rPr lang="en-US" sz="2600" dirty="0" smtClean="0"/>
              <a:t>are signatories/parties of the SEA Protocol to the Espoo  Convention. </a:t>
            </a:r>
          </a:p>
          <a:p>
            <a:pPr lvl="1"/>
            <a:r>
              <a:rPr lang="en-US" sz="2600" dirty="0" smtClean="0"/>
              <a:t>are signatories of the Multilateral agreement among the countries of the South East Europe on the implementation of the Espoo Convention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Context and general approach </a:t>
            </a:r>
            <a:endParaRPr lang="en-US" dirty="0"/>
          </a:p>
        </p:txBody>
      </p:sp>
      <p:sp>
        <p:nvSpPr>
          <p:cNvPr id="3" name="Content Placeholder 2"/>
          <p:cNvSpPr>
            <a:spLocks noGrp="1"/>
          </p:cNvSpPr>
          <p:nvPr>
            <p:ph idx="1"/>
          </p:nvPr>
        </p:nvSpPr>
        <p:spPr/>
        <p:txBody>
          <a:bodyPr>
            <a:normAutofit/>
          </a:bodyPr>
          <a:lstStyle/>
          <a:p>
            <a:r>
              <a:rPr lang="en-US" sz="2800" dirty="0" smtClean="0"/>
              <a:t>Desing of the ECRAN Environmental Assessment builds-up on RENA (Regional Environmental Network for Accession) project </a:t>
            </a:r>
          </a:p>
          <a:p>
            <a:endParaRPr lang="en-US" sz="2800" dirty="0" smtClean="0"/>
          </a:p>
          <a:p>
            <a:r>
              <a:rPr lang="en-US" sz="2800" dirty="0" smtClean="0"/>
              <a:t>SEA/EIA-related activities within RENA were mainly focused on training </a:t>
            </a:r>
          </a:p>
          <a:p>
            <a:pPr lvl="1"/>
            <a:r>
              <a:rPr lang="en-US" sz="2400" dirty="0" smtClean="0"/>
              <a:t>Transposition of SEA/EIA Directives</a:t>
            </a:r>
          </a:p>
          <a:p>
            <a:pPr lvl="1"/>
            <a:r>
              <a:rPr lang="en-US" sz="2400" dirty="0" smtClean="0"/>
              <a:t>SEA for IPA Programmes</a:t>
            </a:r>
          </a:p>
          <a:p>
            <a:pPr lvl="1"/>
            <a:r>
              <a:rPr lang="en-US" sz="2400" dirty="0" smtClean="0"/>
              <a:t>Transboundary SEA/EIA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Environmental Assessment in ECRAN</a:t>
            </a:r>
            <a:endParaRPr lang="en-US" dirty="0"/>
          </a:p>
        </p:txBody>
      </p:sp>
      <p:sp>
        <p:nvSpPr>
          <p:cNvPr id="3" name="Content Placeholder 2"/>
          <p:cNvSpPr>
            <a:spLocks noGrp="1"/>
          </p:cNvSpPr>
          <p:nvPr>
            <p:ph idx="1"/>
          </p:nvPr>
        </p:nvSpPr>
        <p:spPr>
          <a:xfrm>
            <a:off x="457200" y="1711349"/>
            <a:ext cx="8229600" cy="4525963"/>
          </a:xfrm>
        </p:spPr>
        <p:txBody>
          <a:bodyPr>
            <a:normAutofit/>
          </a:bodyPr>
          <a:lstStyle/>
          <a:p>
            <a:r>
              <a:rPr lang="en-US" sz="2800" dirty="0" smtClean="0"/>
              <a:t>Stronger focus on practical application (especially SEA)</a:t>
            </a:r>
          </a:p>
          <a:p>
            <a:endParaRPr lang="en-US" sz="2800" dirty="0" smtClean="0"/>
          </a:p>
          <a:p>
            <a:r>
              <a:rPr lang="en-US" sz="2800" dirty="0" smtClean="0"/>
              <a:t>Addressing linkages to the other “environmental assessments”</a:t>
            </a:r>
          </a:p>
          <a:p>
            <a:endParaRPr lang="en-US" sz="2800" dirty="0" smtClean="0"/>
          </a:p>
          <a:p>
            <a:r>
              <a:rPr lang="en-US" sz="2800" dirty="0" smtClean="0"/>
              <a:t>Increasing capacities of competent authorities and facilitating further capacity building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1: Implementation and monitoring of SEA Directive</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Support to SEA pilots</a:t>
            </a:r>
          </a:p>
          <a:p>
            <a:pPr marL="914400" lvl="1" indent="-457200">
              <a:buFont typeface="+mj-lt"/>
              <a:buAutoNum type="arabicPeriod"/>
            </a:pPr>
            <a:r>
              <a:rPr lang="en-US" sz="2400" dirty="0" smtClean="0"/>
              <a:t>Identification of relevant cases using selection criteria </a:t>
            </a:r>
          </a:p>
          <a:p>
            <a:pPr marL="1314450" lvl="2" indent="-457200"/>
            <a:r>
              <a:rPr lang="en-US" sz="2000" dirty="0" smtClean="0"/>
              <a:t>Time schedule of planning or programming process</a:t>
            </a:r>
          </a:p>
          <a:p>
            <a:pPr marL="1314450" lvl="2" indent="-457200"/>
            <a:r>
              <a:rPr lang="en-US" sz="2000" dirty="0" smtClean="0"/>
              <a:t>Transboundary aspect</a:t>
            </a:r>
          </a:p>
          <a:p>
            <a:pPr marL="1314450" lvl="2" indent="-457200"/>
            <a:r>
              <a:rPr lang="en-US" sz="2000" dirty="0" smtClean="0"/>
              <a:t>Commitment of planning agency</a:t>
            </a:r>
          </a:p>
          <a:p>
            <a:pPr marL="971550" lvl="1" indent="-514350">
              <a:buFont typeface="+mj-lt"/>
              <a:buAutoNum type="arabicPeriod"/>
            </a:pPr>
            <a:r>
              <a:rPr lang="en-US" sz="2400" dirty="0" smtClean="0"/>
              <a:t>Organizing expert inputs to selected SEAs</a:t>
            </a:r>
          </a:p>
          <a:p>
            <a:pPr marL="1371600" lvl="2" indent="-514350"/>
            <a:r>
              <a:rPr lang="en-US" sz="2000" dirty="0" smtClean="0"/>
              <a:t>Small meeting and workshops </a:t>
            </a:r>
          </a:p>
          <a:p>
            <a:pPr marL="1371600" lvl="2" indent="-514350"/>
            <a:r>
              <a:rPr lang="en-US" sz="2000" dirty="0" smtClean="0"/>
              <a:t>Inputs to analyses </a:t>
            </a:r>
          </a:p>
          <a:p>
            <a:pPr marL="1371600" lvl="2" indent="-514350"/>
            <a:r>
              <a:rPr lang="en-US" sz="2000" dirty="0" smtClean="0"/>
              <a:t>Supporting consultations </a:t>
            </a:r>
          </a:p>
          <a:p>
            <a:pPr marL="971550" lvl="1" indent="-514350">
              <a:buFont typeface="+mj-lt"/>
              <a:buAutoNum type="arabicPeriod"/>
            </a:pPr>
            <a:r>
              <a:rPr lang="en-US" sz="2400" dirty="0" smtClean="0"/>
              <a:t>Organizing regional events to share experience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2: Linking SEA/EIA to relevant assessments </a:t>
            </a:r>
            <a:endParaRPr lang="en-US" dirty="0"/>
          </a:p>
        </p:txBody>
      </p:sp>
      <p:sp>
        <p:nvSpPr>
          <p:cNvPr id="3" name="Content Placeholder 2"/>
          <p:cNvSpPr>
            <a:spLocks noGrp="1"/>
          </p:cNvSpPr>
          <p:nvPr>
            <p:ph idx="1"/>
          </p:nvPr>
        </p:nvSpPr>
        <p:spPr>
          <a:xfrm>
            <a:off x="457200" y="1855365"/>
            <a:ext cx="8229600" cy="4525963"/>
          </a:xfrm>
        </p:spPr>
        <p:txBody>
          <a:bodyPr>
            <a:normAutofit fontScale="92500" lnSpcReduction="20000"/>
          </a:bodyPr>
          <a:lstStyle/>
          <a:p>
            <a:r>
              <a:rPr lang="en-US" sz="2800" dirty="0" smtClean="0"/>
              <a:t>Organizing regional trainings to address potential bottlenecks in the implementation of  </a:t>
            </a:r>
          </a:p>
          <a:p>
            <a:pPr lvl="1"/>
            <a:r>
              <a:rPr lang="en-US" sz="2400" dirty="0" smtClean="0"/>
              <a:t>SEA/EIA</a:t>
            </a:r>
          </a:p>
          <a:p>
            <a:pPr lvl="1"/>
            <a:r>
              <a:rPr lang="en-US" sz="2400" dirty="0" smtClean="0"/>
              <a:t>Appropriate Assessment </a:t>
            </a:r>
          </a:p>
          <a:p>
            <a:pPr lvl="1"/>
            <a:r>
              <a:rPr lang="en-US" sz="2400" dirty="0" smtClean="0"/>
              <a:t>Assessment under the Water Framework Directive </a:t>
            </a:r>
          </a:p>
          <a:p>
            <a:endParaRPr lang="en-US" dirty="0" smtClean="0"/>
          </a:p>
          <a:p>
            <a:r>
              <a:rPr lang="en-US" dirty="0" smtClean="0"/>
              <a:t>This task will be coordinated with the activities of the Nature and Water Working Groups in order to avoid duplication and to promote cooperation between the participants of these three ECRAN Working Groups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2: Linking SEA/EIA to relevant assessments </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SEA/EIA for specific economic sectors / policy areas </a:t>
            </a:r>
          </a:p>
          <a:p>
            <a:pPr lvl="1"/>
            <a:r>
              <a:rPr lang="en-US" sz="2400" dirty="0" smtClean="0"/>
              <a:t>Selecting the specific policy areas of common interest for all beneficiary countries (e.g. transport, energy, agriculture and industry, physical planning etc.)</a:t>
            </a:r>
          </a:p>
          <a:p>
            <a:pPr lvl="1"/>
            <a:r>
              <a:rPr lang="en-US" sz="2400" dirty="0" smtClean="0"/>
              <a:t>Regional trainings will be organized on SEA/EIA in selected sectors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US" dirty="0" smtClean="0"/>
              <a:t>Task 3: Train the trainers</a:t>
            </a:r>
            <a:endParaRPr lang="en-US" dirty="0"/>
          </a:p>
        </p:txBody>
      </p:sp>
      <p:sp>
        <p:nvSpPr>
          <p:cNvPr id="3" name="Content Placeholder 2"/>
          <p:cNvSpPr>
            <a:spLocks noGrp="1"/>
          </p:cNvSpPr>
          <p:nvPr>
            <p:ph idx="1"/>
          </p:nvPr>
        </p:nvSpPr>
        <p:spPr>
          <a:xfrm>
            <a:off x="457200" y="1855365"/>
            <a:ext cx="8229600" cy="4525963"/>
          </a:xfrm>
        </p:spPr>
        <p:txBody>
          <a:bodyPr>
            <a:normAutofit fontScale="85000" lnSpcReduction="10000"/>
          </a:bodyPr>
          <a:lstStyle/>
          <a:p>
            <a:r>
              <a:rPr lang="en-US" sz="2800" dirty="0" smtClean="0"/>
              <a:t>This task shall ensure the knowledge transfer to the local authorities.</a:t>
            </a:r>
            <a:endParaRPr lang="en-US" sz="2400" dirty="0" smtClean="0"/>
          </a:p>
          <a:p>
            <a:r>
              <a:rPr lang="en-US" sz="2800" dirty="0" smtClean="0"/>
              <a:t>RENA trainings involved mainly representatives of the central ministries responsible for EIA/SEA. </a:t>
            </a:r>
          </a:p>
          <a:p>
            <a:r>
              <a:rPr lang="en-US" sz="2800" dirty="0" smtClean="0"/>
              <a:t>Local authorities/municipalities and other local stakeholders have an important role in SEA/EIA implementation as well</a:t>
            </a:r>
          </a:p>
          <a:p>
            <a:endParaRPr lang="en-US" sz="2800" dirty="0" smtClean="0"/>
          </a:p>
          <a:p>
            <a:r>
              <a:rPr lang="en-US" sz="2800" dirty="0" smtClean="0"/>
              <a:t>Training of trainers will be organized </a:t>
            </a:r>
          </a:p>
          <a:p>
            <a:pPr lvl="1"/>
            <a:r>
              <a:rPr lang="en-US" sz="2400" dirty="0" smtClean="0"/>
              <a:t>3 representatives of each beneficiary country</a:t>
            </a:r>
          </a:p>
          <a:p>
            <a:pPr lvl="1"/>
            <a:r>
              <a:rPr lang="en-US" sz="2400" dirty="0" smtClean="0"/>
              <a:t>After ToR they will have to replicate the trainings in their respective countries at the local level</a:t>
            </a:r>
          </a:p>
          <a:p>
            <a:pPr lvl="1"/>
            <a:r>
              <a:rPr lang="en-US" sz="2400" dirty="0" smtClean="0"/>
              <a:t>Final meeting to finalize the training scheme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725</TotalTime>
  <Words>476</Words>
  <Application>Microsoft Office PowerPoint</Application>
  <PresentationFormat>On-screen Show (4:3)</PresentationFormat>
  <Paragraphs>63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ECRAN session –  Introduction to ECRAN EIA/SEA activities </vt:lpstr>
      <vt:lpstr>Context and general approach </vt:lpstr>
      <vt:lpstr>Context and general approach </vt:lpstr>
      <vt:lpstr>Context and general approach </vt:lpstr>
      <vt:lpstr>Environmental Assessment in ECRAN</vt:lpstr>
      <vt:lpstr>Task 1: Implementation and monitoring of SEA Directive</vt:lpstr>
      <vt:lpstr>Task 2: Linking SEA/EIA to relevant assessments </vt:lpstr>
      <vt:lpstr>Task 2: Linking SEA/EIA to relevant assessments </vt:lpstr>
      <vt:lpstr>Task 3: Train the trainers</vt:lpstr>
      <vt:lpstr>Discussion</vt:lpstr>
      <vt:lpstr>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Cera</cp:lastModifiedBy>
  <cp:revision>20</cp:revision>
  <dcterms:created xsi:type="dcterms:W3CDTF">2013-10-30T11:37:35Z</dcterms:created>
  <dcterms:modified xsi:type="dcterms:W3CDTF">2013-12-24T06:35:46Z</dcterms:modified>
</cp:coreProperties>
</file>