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75" r:id="rId4"/>
    <p:sldId id="277" r:id="rId5"/>
    <p:sldId id="278" r:id="rId6"/>
    <p:sldId id="279" r:id="rId7"/>
    <p:sldId id="280" r:id="rId8"/>
    <p:sldId id="276" r:id="rId9"/>
    <p:sldId id="281" r:id="rId10"/>
    <p:sldId id="263" r:id="rId11"/>
    <p:sldId id="269" r:id="rId12"/>
    <p:sldId id="261" r:id="rId13"/>
    <p:sldId id="270" r:id="rId14"/>
    <p:sldId id="262" r:id="rId15"/>
    <p:sldId id="260" r:id="rId16"/>
    <p:sldId id="271" r:id="rId17"/>
    <p:sldId id="272" r:id="rId18"/>
    <p:sldId id="274" r:id="rId19"/>
    <p:sldId id="273" r:id="rId20"/>
    <p:sldId id="287" r:id="rId21"/>
    <p:sldId id="282" r:id="rId22"/>
    <p:sldId id="283" r:id="rId23"/>
    <p:sldId id="284" r:id="rId24"/>
    <p:sldId id="285" r:id="rId25"/>
    <p:sldId id="286" r:id="rId26"/>
    <p:sldId id="288" r:id="rId27"/>
    <p:sldId id="289" r:id="rId28"/>
    <p:sldId id="290" r:id="rId29"/>
    <p:sldId id="291" r:id="rId30"/>
    <p:sldId id="292"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06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1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12/24/2013</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1026"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6459922" y="188640"/>
            <a:ext cx="2221234" cy="252413"/>
          </a:xfrm>
          <a:prstGeom prst="rect">
            <a:avLst/>
          </a:prstGeom>
          <a:noFill/>
        </p:spPr>
      </p:pic>
      <p:pic>
        <p:nvPicPr>
          <p:cNvPr id="8" name="Picture 15"/>
          <p:cNvPicPr>
            <a:picLocks noChangeAspect="1" noChangeArrowheads="1"/>
          </p:cNvPicPr>
          <p:nvPr userDrawn="1"/>
        </p:nvPicPr>
        <p:blipFill>
          <a:blip r:embed="rId14" cstate="print">
            <a:lum bright="-12000"/>
          </a:blip>
          <a:srcRect/>
          <a:stretch>
            <a:fillRect/>
          </a:stretch>
        </p:blipFill>
        <p:spPr bwMode="auto">
          <a:xfrm>
            <a:off x="250825" y="6165850"/>
            <a:ext cx="840000" cy="504000"/>
          </a:xfrm>
          <a:prstGeom prst="rect">
            <a:avLst/>
          </a:prstGeom>
          <a:solidFill>
            <a:srgbClr val="FFFFFF">
              <a:alpha val="0"/>
            </a:srgbClr>
          </a:solidFill>
          <a:ln w="9525">
            <a:noFill/>
            <a:miter lim="800000"/>
            <a:headEnd/>
            <a:tailEnd/>
          </a:ln>
        </p:spPr>
      </p:pic>
      <p:sp>
        <p:nvSpPr>
          <p:cNvPr id="9" name="Rectangle 8"/>
          <p:cNvSpPr>
            <a:spLocks noChangeArrowheads="1"/>
          </p:cNvSpPr>
          <p:nvPr userDrawn="1"/>
        </p:nvSpPr>
        <p:spPr bwMode="auto">
          <a:xfrm>
            <a:off x="1094433" y="6424885"/>
            <a:ext cx="2757487" cy="244475"/>
          </a:xfrm>
          <a:prstGeom prst="rect">
            <a:avLst/>
          </a:prstGeom>
          <a:noFill/>
          <a:ln w="9525">
            <a:noFill/>
            <a:miter lim="800000"/>
            <a:headEnd/>
            <a:tailEnd/>
          </a:ln>
        </p:spPr>
        <p:txBody>
          <a:bodyPr wrap="none" anchor="ctr">
            <a:spAutoFit/>
          </a:bodyPr>
          <a:lstStyle/>
          <a:p>
            <a:r>
              <a:rPr lang="en-GB" sz="1000" dirty="0">
                <a:cs typeface="Times New Roman" pitchFamily="18" charset="0"/>
              </a:rPr>
              <a:t> This Project is funded by the European Union</a:t>
            </a:r>
            <a:endParaRPr lang="en-GB" sz="1000" dirty="0"/>
          </a:p>
        </p:txBody>
      </p:sp>
      <p:pic>
        <p:nvPicPr>
          <p:cNvPr id="10" name="Picture 10"/>
          <p:cNvPicPr>
            <a:picLocks noChangeAspect="1" noChangeArrowheads="1"/>
          </p:cNvPicPr>
          <p:nvPr userDrawn="1"/>
        </p:nvPicPr>
        <p:blipFill>
          <a:blip r:embed="rId15" cstate="print"/>
          <a:srcRect/>
          <a:stretch>
            <a:fillRect/>
          </a:stretch>
        </p:blipFill>
        <p:spPr bwMode="auto">
          <a:xfrm>
            <a:off x="4788024" y="6256340"/>
            <a:ext cx="903892" cy="468000"/>
          </a:xfrm>
          <a:prstGeom prst="rect">
            <a:avLst/>
          </a:prstGeom>
          <a:solidFill>
            <a:srgbClr val="FFFFFF"/>
          </a:solidFill>
          <a:ln w="9525">
            <a:noFill/>
            <a:miter lim="800000"/>
            <a:headEnd/>
            <a:tailEnd/>
          </a:ln>
        </p:spPr>
      </p:pic>
      <p:sp>
        <p:nvSpPr>
          <p:cNvPr id="11" name="Rectangle 7"/>
          <p:cNvSpPr>
            <a:spLocks noChangeArrowheads="1"/>
          </p:cNvSpPr>
          <p:nvPr userDrawn="1"/>
        </p:nvSpPr>
        <p:spPr bwMode="auto">
          <a:xfrm>
            <a:off x="5652121" y="6423139"/>
            <a:ext cx="3384375" cy="246221"/>
          </a:xfrm>
          <a:prstGeom prst="rect">
            <a:avLst/>
          </a:prstGeom>
          <a:noFill/>
          <a:ln w="9525">
            <a:noFill/>
            <a:miter lim="800000"/>
            <a:headEnd/>
            <a:tailEnd/>
          </a:ln>
        </p:spPr>
        <p:txBody>
          <a:bodyPr wrap="square" anchor="ctr">
            <a:spAutoFit/>
          </a:bodyPr>
          <a:lstStyle/>
          <a:p>
            <a:r>
              <a:rPr lang="en-GB" sz="1000" kern="1200" dirty="0">
                <a:solidFill>
                  <a:schemeClr val="tx1"/>
                </a:solidFill>
                <a:latin typeface="+mn-lt"/>
                <a:ea typeface="+mn-ea"/>
                <a:cs typeface="Times New Roman" pitchFamily="18" charset="0"/>
              </a:rPr>
              <a:t>Project implemented by Human </a:t>
            </a:r>
            <a:r>
              <a:rPr lang="en-GB" sz="1000" kern="1200" dirty="0" smtClean="0">
                <a:solidFill>
                  <a:schemeClr val="tx1"/>
                </a:solidFill>
                <a:latin typeface="+mn-lt"/>
                <a:ea typeface="+mn-ea"/>
                <a:cs typeface="Times New Roman" pitchFamily="18" charset="0"/>
              </a:rPr>
              <a:t>Dynamics Consortium</a:t>
            </a:r>
            <a:endParaRPr lang="en-GB" sz="1000" kern="1200" dirty="0">
              <a:solidFill>
                <a:schemeClr val="tx1"/>
              </a:solidFill>
              <a:latin typeface="+mn-lt"/>
              <a:ea typeface="+mn-ea"/>
              <a:cs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2816"/>
            <a:ext cx="7772400" cy="1470025"/>
          </a:xfrm>
        </p:spPr>
        <p:txBody>
          <a:bodyPr>
            <a:normAutofit/>
          </a:bodyPr>
          <a:lstStyle/>
          <a:p>
            <a:r>
              <a:rPr lang="en-US" dirty="0" smtClean="0"/>
              <a:t>SEA/EIA activities within RENA </a:t>
            </a:r>
            <a:endParaRPr lang="en-US" dirty="0"/>
          </a:p>
        </p:txBody>
      </p:sp>
      <p:sp>
        <p:nvSpPr>
          <p:cNvPr id="3" name="Subtitle 2"/>
          <p:cNvSpPr>
            <a:spLocks noGrp="1"/>
          </p:cNvSpPr>
          <p:nvPr>
            <p:ph type="subTitle" idx="1"/>
          </p:nvPr>
        </p:nvSpPr>
        <p:spPr>
          <a:xfrm>
            <a:off x="1371600" y="4052664"/>
            <a:ext cx="6400800" cy="1752600"/>
          </a:xfrm>
        </p:spPr>
        <p:txBody>
          <a:bodyPr>
            <a:normAutofit/>
          </a:bodyPr>
          <a:lstStyle/>
          <a:p>
            <a:r>
              <a:rPr lang="en-US" dirty="0" smtClean="0"/>
              <a:t>Martin Smutny, KE3, ECRAN</a:t>
            </a:r>
          </a:p>
          <a:p>
            <a:r>
              <a:rPr lang="en-US" dirty="0" smtClean="0"/>
              <a:t>EA WG 1</a:t>
            </a:r>
            <a:r>
              <a:rPr lang="en-US" baseline="30000" dirty="0" smtClean="0"/>
              <a:t>st</a:t>
            </a:r>
            <a:r>
              <a:rPr lang="en-US" dirty="0" smtClean="0"/>
              <a:t> Annual Meeting </a:t>
            </a:r>
          </a:p>
          <a:p>
            <a:r>
              <a:rPr lang="en-US" dirty="0" smtClean="0"/>
              <a:t>November 7, 2013</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is SEA/EIA </a:t>
            </a:r>
            <a:endParaRPr lang="en-US" dirty="0"/>
          </a:p>
        </p:txBody>
      </p:sp>
      <p:sp>
        <p:nvSpPr>
          <p:cNvPr id="3" name="Content Placeholder 2"/>
          <p:cNvSpPr>
            <a:spLocks noGrp="1"/>
          </p:cNvSpPr>
          <p:nvPr>
            <p:ph idx="1"/>
          </p:nvPr>
        </p:nvSpPr>
        <p:spPr/>
        <p:txBody>
          <a:bodyPr>
            <a:normAutofit/>
          </a:bodyPr>
          <a:lstStyle/>
          <a:p>
            <a:r>
              <a:rPr lang="en-US" sz="2800" dirty="0" smtClean="0"/>
              <a:t>SEA/EIA are </a:t>
            </a:r>
            <a:r>
              <a:rPr lang="en-US" sz="2800" b="1" dirty="0" smtClean="0">
                <a:solidFill>
                  <a:srgbClr val="FF0000"/>
                </a:solidFill>
              </a:rPr>
              <a:t>systematic processes </a:t>
            </a:r>
            <a:r>
              <a:rPr lang="en-US" sz="2800" dirty="0" smtClean="0"/>
              <a:t>to identify, predict and evaluate the environmental effects of proposed development – from strategic documents to specific actions and projects – and </a:t>
            </a:r>
            <a:r>
              <a:rPr lang="en-US" sz="2800" b="1" dirty="0" smtClean="0">
                <a:solidFill>
                  <a:srgbClr val="002060"/>
                </a:solidFill>
              </a:rPr>
              <a:t>to integrate findings into decision-making</a:t>
            </a:r>
            <a:r>
              <a:rPr lang="en-US" sz="2800" dirty="0" smtClean="0"/>
              <a:t>.</a:t>
            </a:r>
          </a:p>
          <a:p>
            <a:endParaRPr lang="en-US" sz="2800" dirty="0" smtClean="0"/>
          </a:p>
          <a:p>
            <a:r>
              <a:rPr lang="en-US" sz="2800" dirty="0" smtClean="0"/>
              <a:t>Both are supposed </a:t>
            </a:r>
            <a:r>
              <a:rPr lang="en-US" sz="2800" b="1" dirty="0" smtClean="0">
                <a:solidFill>
                  <a:srgbClr val="FF0000"/>
                </a:solidFill>
              </a:rPr>
              <a:t>to be applied prior to major decisions</a:t>
            </a:r>
            <a:r>
              <a:rPr lang="en-US" sz="2800" dirty="0" smtClean="0"/>
              <a:t> and commitments being made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Key aspects of good SEA/EIA practice</a:t>
            </a:r>
            <a:endParaRPr lang="en-US" dirty="0"/>
          </a:p>
        </p:txBody>
      </p:sp>
      <p:sp>
        <p:nvSpPr>
          <p:cNvPr id="3" name="Content Placeholder 2"/>
          <p:cNvSpPr>
            <a:spLocks noGrp="1"/>
          </p:cNvSpPr>
          <p:nvPr>
            <p:ph idx="1"/>
          </p:nvPr>
        </p:nvSpPr>
        <p:spPr/>
        <p:txBody>
          <a:bodyPr>
            <a:normAutofit/>
          </a:bodyPr>
          <a:lstStyle/>
          <a:p>
            <a:r>
              <a:rPr lang="en-US" dirty="0" smtClean="0"/>
              <a:t>Scope of application </a:t>
            </a:r>
          </a:p>
          <a:p>
            <a:r>
              <a:rPr lang="en-US" dirty="0" smtClean="0"/>
              <a:t>Timing </a:t>
            </a:r>
          </a:p>
          <a:p>
            <a:r>
              <a:rPr lang="en-US" dirty="0" smtClean="0"/>
              <a:t>Stakeholders´ participation </a:t>
            </a:r>
          </a:p>
          <a:p>
            <a:r>
              <a:rPr lang="en-US" dirty="0" smtClean="0"/>
              <a:t>Quality control </a:t>
            </a:r>
          </a:p>
          <a:p>
            <a:r>
              <a:rPr lang="en-US" dirty="0" smtClean="0"/>
              <a:t>Considering results of SEA/EIA in decision-making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Scope of application </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Subjects of SEA/EIA: only those PPPs having </a:t>
            </a:r>
            <a:r>
              <a:rPr lang="en-US" b="1" dirty="0" smtClean="0">
                <a:solidFill>
                  <a:srgbClr val="002060"/>
                </a:solidFill>
              </a:rPr>
              <a:t>likely significant environmental effects</a:t>
            </a:r>
          </a:p>
          <a:p>
            <a:r>
              <a:rPr lang="en-US" dirty="0" smtClean="0"/>
              <a:t>Two risks</a:t>
            </a:r>
          </a:p>
          <a:p>
            <a:pPr lvl="1"/>
            <a:r>
              <a:rPr lang="en-US" dirty="0" smtClean="0"/>
              <a:t>Overuse of SEA/EIA</a:t>
            </a:r>
          </a:p>
          <a:p>
            <a:pPr lvl="1"/>
            <a:r>
              <a:rPr lang="en-US" dirty="0" smtClean="0"/>
              <a:t>Not applying SEA/EIA for PPPs with likely significant effects </a:t>
            </a:r>
          </a:p>
          <a:p>
            <a:r>
              <a:rPr lang="en-US" b="1" dirty="0" smtClean="0">
                <a:solidFill>
                  <a:srgbClr val="FF0000"/>
                </a:solidFill>
              </a:rPr>
              <a:t>Screening stage needs to be further enhanced </a:t>
            </a:r>
            <a:r>
              <a:rPr lang="en-US" dirty="0" smtClean="0"/>
              <a:t>to properly select PPPs to be assessed</a:t>
            </a:r>
          </a:p>
          <a:p>
            <a:pPr lvl="1"/>
            <a:r>
              <a:rPr lang="en-US" dirty="0" smtClean="0"/>
              <a:t>Procedures</a:t>
            </a:r>
          </a:p>
          <a:p>
            <a:pPr lvl="1"/>
            <a:r>
              <a:rPr lang="en-US" dirty="0" smtClean="0"/>
              <a:t>Screening criteria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Timing </a:t>
            </a:r>
            <a:endParaRPr lang="en-US" dirty="0"/>
          </a:p>
        </p:txBody>
      </p:sp>
      <p:sp>
        <p:nvSpPr>
          <p:cNvPr id="3" name="Content Placeholder 2"/>
          <p:cNvSpPr>
            <a:spLocks noGrp="1"/>
          </p:cNvSpPr>
          <p:nvPr>
            <p:ph idx="1"/>
          </p:nvPr>
        </p:nvSpPr>
        <p:spPr/>
        <p:txBody>
          <a:bodyPr>
            <a:normAutofit/>
          </a:bodyPr>
          <a:lstStyle/>
          <a:p>
            <a:pPr marL="263525" indent="-263525" algn="just">
              <a:lnSpc>
                <a:spcPct val="90000"/>
              </a:lnSpc>
              <a:spcAft>
                <a:spcPct val="30000"/>
              </a:spcAft>
              <a:defRPr/>
            </a:pPr>
            <a:r>
              <a:rPr lang="en-GB" sz="2800" dirty="0" smtClean="0">
                <a:latin typeface="Calibri" pitchFamily="34" charset="0"/>
              </a:rPr>
              <a:t>SEA/EIA should </a:t>
            </a:r>
            <a:r>
              <a:rPr lang="en-GB" sz="2800" b="1" dirty="0" smtClean="0">
                <a:solidFill>
                  <a:srgbClr val="FF0000"/>
                </a:solidFill>
                <a:latin typeface="Calibri" pitchFamily="34" charset="0"/>
              </a:rPr>
              <a:t>start early in preparation of PPPs </a:t>
            </a:r>
            <a:r>
              <a:rPr lang="en-GB" sz="2800" dirty="0" smtClean="0">
                <a:latin typeface="Calibri" pitchFamily="34" charset="0"/>
              </a:rPr>
              <a:t>and run in parallel</a:t>
            </a:r>
          </a:p>
          <a:p>
            <a:pPr marL="263525" indent="-263525" algn="just">
              <a:lnSpc>
                <a:spcPct val="90000"/>
              </a:lnSpc>
              <a:spcAft>
                <a:spcPct val="30000"/>
              </a:spcAft>
              <a:defRPr/>
            </a:pPr>
            <a:r>
              <a:rPr lang="en-GB" sz="2800" dirty="0" smtClean="0">
                <a:latin typeface="Calibri" pitchFamily="34" charset="0"/>
              </a:rPr>
              <a:t>Cases when SEA/EIA is applied as “ex-post” exercise i.e. when </a:t>
            </a:r>
          </a:p>
          <a:p>
            <a:pPr marL="663575" lvl="1" indent="-263525" algn="just">
              <a:lnSpc>
                <a:spcPct val="90000"/>
              </a:lnSpc>
              <a:spcAft>
                <a:spcPct val="30000"/>
              </a:spcAft>
              <a:defRPr/>
            </a:pPr>
            <a:r>
              <a:rPr lang="en-GB" sz="2400" dirty="0" smtClean="0">
                <a:latin typeface="Calibri" pitchFamily="34" charset="0"/>
              </a:rPr>
              <a:t>Project has been designed, location selected</a:t>
            </a:r>
          </a:p>
          <a:p>
            <a:pPr marL="663575" lvl="1" indent="-263525" algn="just">
              <a:lnSpc>
                <a:spcPct val="90000"/>
              </a:lnSpc>
              <a:spcAft>
                <a:spcPct val="30000"/>
              </a:spcAft>
              <a:defRPr/>
            </a:pPr>
            <a:r>
              <a:rPr lang="en-GB" sz="2400" dirty="0" smtClean="0">
                <a:latin typeface="Calibri" pitchFamily="34" charset="0"/>
              </a:rPr>
              <a:t>Plan has been drafted</a:t>
            </a:r>
          </a:p>
          <a:p>
            <a:pPr marL="263525" indent="-263525" algn="just">
              <a:lnSpc>
                <a:spcPct val="90000"/>
              </a:lnSpc>
              <a:spcAft>
                <a:spcPct val="30000"/>
              </a:spcAft>
              <a:defRPr/>
            </a:pPr>
            <a:r>
              <a:rPr lang="en-GB" sz="2800" dirty="0" smtClean="0">
                <a:latin typeface="Calibri" pitchFamily="34" charset="0"/>
              </a:rPr>
              <a:t>…and thus with no / low effect on the PPPs assessed</a:t>
            </a:r>
          </a:p>
          <a:p>
            <a:pPr marL="263525" indent="-263525" algn="just">
              <a:lnSpc>
                <a:spcPct val="90000"/>
              </a:lnSpc>
              <a:spcAft>
                <a:spcPct val="30000"/>
              </a:spcAft>
              <a:defRPr/>
            </a:pPr>
            <a:r>
              <a:rPr lang="en-GB" sz="2800" dirty="0" smtClean="0">
                <a:latin typeface="Calibri" pitchFamily="34" charset="0"/>
              </a:rPr>
              <a:t>Further </a:t>
            </a:r>
            <a:r>
              <a:rPr lang="en-GB" sz="2800" b="1" dirty="0" smtClean="0">
                <a:solidFill>
                  <a:srgbClr val="002060"/>
                </a:solidFill>
                <a:latin typeface="Calibri" pitchFamily="34" charset="0"/>
              </a:rPr>
              <a:t>awareness raising among planners and project developers</a:t>
            </a:r>
            <a:r>
              <a:rPr lang="en-GB" sz="2800" dirty="0" smtClean="0">
                <a:latin typeface="Calibri" pitchFamily="34" charset="0"/>
              </a:rPr>
              <a:t> is needed  </a:t>
            </a:r>
            <a:r>
              <a:rPr lang="en-GB" sz="2800" dirty="0" smtClean="0">
                <a:solidFill>
                  <a:srgbClr val="FF0000"/>
                </a:solidFill>
                <a:latin typeface="Calibri" pitchFamily="34" charset="0"/>
              </a:rPr>
              <a:t> </a:t>
            </a:r>
            <a:endParaRPr lang="en-GB" sz="2800" dirty="0">
              <a:solidFill>
                <a:srgbClr val="FF0000"/>
              </a:solidFill>
              <a:latin typeface="Calibri"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Stakeholders´ participation </a:t>
            </a:r>
            <a:endParaRPr lang="en-US" dirty="0"/>
          </a:p>
        </p:txBody>
      </p:sp>
      <p:sp>
        <p:nvSpPr>
          <p:cNvPr id="3" name="Content Placeholder 2"/>
          <p:cNvSpPr>
            <a:spLocks noGrp="1"/>
          </p:cNvSpPr>
          <p:nvPr>
            <p:ph idx="1"/>
          </p:nvPr>
        </p:nvSpPr>
        <p:spPr/>
        <p:txBody>
          <a:bodyPr>
            <a:normAutofit fontScale="62500" lnSpcReduction="20000"/>
          </a:bodyPr>
          <a:lstStyle/>
          <a:p>
            <a:r>
              <a:rPr lang="en-US" sz="4500" dirty="0" smtClean="0"/>
              <a:t>The most often </a:t>
            </a:r>
            <a:r>
              <a:rPr lang="en-US" sz="4500" b="1" dirty="0" smtClean="0">
                <a:solidFill>
                  <a:srgbClr val="002060"/>
                </a:solidFill>
              </a:rPr>
              <a:t>follows legal requirements</a:t>
            </a:r>
          </a:p>
          <a:p>
            <a:r>
              <a:rPr lang="en-US" sz="4500" dirty="0" smtClean="0"/>
              <a:t>However, in some cases (only) meeting legal provisions might not be sufficient to achieve efficient stakeholders´ participation  </a:t>
            </a:r>
          </a:p>
          <a:p>
            <a:endParaRPr lang="en-US" sz="4500" dirty="0" smtClean="0"/>
          </a:p>
          <a:p>
            <a:r>
              <a:rPr lang="en-US" sz="4500" dirty="0" smtClean="0"/>
              <a:t>Specific issues </a:t>
            </a:r>
          </a:p>
          <a:p>
            <a:pPr lvl="1"/>
            <a:r>
              <a:rPr lang="en-US" sz="4700" b="1" dirty="0" smtClean="0">
                <a:solidFill>
                  <a:srgbClr val="002060"/>
                </a:solidFill>
              </a:rPr>
              <a:t>Tools and approaches </a:t>
            </a:r>
            <a:r>
              <a:rPr lang="en-US" sz="4700" dirty="0" smtClean="0"/>
              <a:t>for public participation</a:t>
            </a:r>
          </a:p>
          <a:p>
            <a:pPr lvl="1"/>
            <a:r>
              <a:rPr lang="en-US" sz="4700" dirty="0" smtClean="0"/>
              <a:t>Involvement of </a:t>
            </a:r>
            <a:r>
              <a:rPr lang="en-US" sz="4700" b="1" dirty="0" smtClean="0">
                <a:solidFill>
                  <a:srgbClr val="FF0000"/>
                </a:solidFill>
              </a:rPr>
              <a:t>health authorities </a:t>
            </a:r>
          </a:p>
          <a:p>
            <a:pPr lvl="1"/>
            <a:r>
              <a:rPr lang="en-US" sz="4700" b="1" dirty="0" smtClean="0">
                <a:solidFill>
                  <a:srgbClr val="002060"/>
                </a:solidFill>
              </a:rPr>
              <a:t>Considering public views and opinions </a:t>
            </a:r>
            <a:r>
              <a:rPr lang="en-US" sz="4700" dirty="0" smtClean="0"/>
              <a:t>in the PPPs/decision-making </a:t>
            </a:r>
          </a:p>
          <a:p>
            <a:pPr lvl="1"/>
            <a:r>
              <a:rPr lang="en-US" sz="4700" b="1" dirty="0" smtClean="0">
                <a:solidFill>
                  <a:srgbClr val="FF0000"/>
                </a:solidFill>
              </a:rPr>
              <a:t>Providing feedback </a:t>
            </a:r>
            <a:r>
              <a:rPr lang="en-US" sz="4700" dirty="0" smtClean="0"/>
              <a:t>to the stakeholders </a:t>
            </a:r>
          </a:p>
          <a:p>
            <a:pPr lvl="1"/>
            <a:endParaRPr lang="en-US"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Quality control </a:t>
            </a:r>
            <a:endParaRPr lang="en-US" dirty="0"/>
          </a:p>
        </p:txBody>
      </p:sp>
      <p:sp>
        <p:nvSpPr>
          <p:cNvPr id="3" name="Content Placeholder 2"/>
          <p:cNvSpPr>
            <a:spLocks noGrp="1"/>
          </p:cNvSpPr>
          <p:nvPr>
            <p:ph idx="1"/>
          </p:nvPr>
        </p:nvSpPr>
        <p:spPr/>
        <p:txBody>
          <a:bodyPr>
            <a:normAutofit/>
          </a:bodyPr>
          <a:lstStyle/>
          <a:p>
            <a:r>
              <a:rPr lang="en-US" sz="2800" dirty="0" smtClean="0"/>
              <a:t>Means to SEA/EIA QC</a:t>
            </a:r>
          </a:p>
          <a:p>
            <a:pPr lvl="1"/>
            <a:r>
              <a:rPr lang="en-US" dirty="0" smtClean="0"/>
              <a:t>Review committees</a:t>
            </a:r>
          </a:p>
          <a:p>
            <a:pPr lvl="1"/>
            <a:r>
              <a:rPr lang="en-US" dirty="0" smtClean="0"/>
              <a:t>Independent expert reviews</a:t>
            </a:r>
          </a:p>
          <a:p>
            <a:pPr lvl="1"/>
            <a:r>
              <a:rPr lang="en-US" dirty="0" smtClean="0"/>
              <a:t>SEA/EIA licenses for companies or individual experts </a:t>
            </a:r>
          </a:p>
          <a:p>
            <a:r>
              <a:rPr lang="en-US" sz="2800" dirty="0" smtClean="0"/>
              <a:t>Generally, there is a </a:t>
            </a:r>
            <a:r>
              <a:rPr lang="en-US" sz="2800" b="1" dirty="0" smtClean="0">
                <a:solidFill>
                  <a:srgbClr val="FF0000"/>
                </a:solidFill>
              </a:rPr>
              <a:t>main focus on report and technical aspects</a:t>
            </a:r>
            <a:r>
              <a:rPr lang="en-US" sz="2800" dirty="0" smtClean="0"/>
              <a:t> rather than on process and considering inputs in the PPP and relevant decision</a:t>
            </a:r>
          </a:p>
          <a:p>
            <a:pPr>
              <a:buNone/>
            </a:pPr>
            <a:endParaRPr lang="en-US" sz="2800"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fontScale="90000"/>
          </a:bodyPr>
          <a:lstStyle/>
          <a:p>
            <a:r>
              <a:rPr lang="en-US" dirty="0" smtClean="0"/>
              <a:t>Considering results of SEA/EIA in decision-making i.</a:t>
            </a:r>
          </a:p>
        </p:txBody>
      </p:sp>
      <p:sp>
        <p:nvSpPr>
          <p:cNvPr id="3" name="Content Placeholder 2"/>
          <p:cNvSpPr>
            <a:spLocks noGrp="1"/>
          </p:cNvSpPr>
          <p:nvPr>
            <p:ph idx="1"/>
          </p:nvPr>
        </p:nvSpPr>
        <p:spPr>
          <a:xfrm>
            <a:off x="457200" y="1783357"/>
            <a:ext cx="8229600" cy="4525963"/>
          </a:xfrm>
        </p:spPr>
        <p:txBody>
          <a:bodyPr>
            <a:normAutofit/>
          </a:bodyPr>
          <a:lstStyle/>
          <a:p>
            <a:r>
              <a:rPr lang="en-US" sz="2800" dirty="0" smtClean="0"/>
              <a:t>SEA/EIA </a:t>
            </a:r>
            <a:r>
              <a:rPr lang="en-US" sz="2800" b="1" dirty="0" smtClean="0">
                <a:solidFill>
                  <a:srgbClr val="FF0000"/>
                </a:solidFill>
              </a:rPr>
              <a:t>results have to be considered </a:t>
            </a:r>
            <a:r>
              <a:rPr lang="en-US" sz="2800" dirty="0" smtClean="0"/>
              <a:t>in relevant decision-making </a:t>
            </a:r>
          </a:p>
          <a:p>
            <a:r>
              <a:rPr lang="en-US" sz="2800" dirty="0" smtClean="0"/>
              <a:t>Reports / final statements are submitted together with PPPs for approval </a:t>
            </a:r>
          </a:p>
          <a:p>
            <a:r>
              <a:rPr lang="en-US" sz="2800" dirty="0" smtClean="0"/>
              <a:t>Decision-makers have to </a:t>
            </a:r>
            <a:r>
              <a:rPr lang="en-US" sz="2800" b="1" dirty="0" smtClean="0">
                <a:solidFill>
                  <a:srgbClr val="FF0000"/>
                </a:solidFill>
              </a:rPr>
              <a:t>justify their decision</a:t>
            </a:r>
            <a:r>
              <a:rPr lang="en-US" sz="2800" dirty="0" smtClean="0"/>
              <a:t>, which – together with justification – </a:t>
            </a:r>
            <a:r>
              <a:rPr lang="en-US" sz="2800" b="1" dirty="0" smtClean="0">
                <a:solidFill>
                  <a:srgbClr val="002060"/>
                </a:solidFill>
              </a:rPr>
              <a:t>has to be made public</a:t>
            </a:r>
          </a:p>
          <a:p>
            <a:endParaRPr lang="en-US" sz="2800" dirty="0" smtClean="0"/>
          </a:p>
          <a:p>
            <a:r>
              <a:rPr lang="en-US" sz="2800" b="1" dirty="0" smtClean="0">
                <a:solidFill>
                  <a:srgbClr val="002060"/>
                </a:solidFill>
              </a:rPr>
              <a:t>SEA/EIA is not supposed to be a decision itself!</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fontScale="90000"/>
          </a:bodyPr>
          <a:lstStyle/>
          <a:p>
            <a:r>
              <a:rPr lang="en-US" dirty="0" smtClean="0"/>
              <a:t>Considering results of SEA/EIA in decision-making i.</a:t>
            </a:r>
          </a:p>
        </p:txBody>
      </p:sp>
      <p:sp>
        <p:nvSpPr>
          <p:cNvPr id="3" name="Content Placeholder 2"/>
          <p:cNvSpPr>
            <a:spLocks noGrp="1"/>
          </p:cNvSpPr>
          <p:nvPr>
            <p:ph idx="1"/>
          </p:nvPr>
        </p:nvSpPr>
        <p:spPr>
          <a:xfrm>
            <a:off x="457200" y="1783357"/>
            <a:ext cx="8229600" cy="4525963"/>
          </a:xfrm>
        </p:spPr>
        <p:txBody>
          <a:bodyPr>
            <a:normAutofit lnSpcReduction="10000"/>
          </a:bodyPr>
          <a:lstStyle/>
          <a:p>
            <a:r>
              <a:rPr lang="en-US" sz="2800" dirty="0" smtClean="0"/>
              <a:t>Practical challenges </a:t>
            </a:r>
          </a:p>
          <a:p>
            <a:pPr lvl="1"/>
            <a:r>
              <a:rPr lang="en-US" sz="2400" dirty="0" smtClean="0"/>
              <a:t>Too strong mandate of SEA/EIA i.e. “…</a:t>
            </a:r>
            <a:r>
              <a:rPr lang="en-US" sz="2400" b="1" dirty="0" smtClean="0">
                <a:solidFill>
                  <a:srgbClr val="FF0000"/>
                </a:solidFill>
              </a:rPr>
              <a:t>results have to be accepted…” </a:t>
            </a:r>
            <a:r>
              <a:rPr lang="en-US" sz="2400" dirty="0" smtClean="0"/>
              <a:t>leads to a strong pressure on </a:t>
            </a:r>
            <a:r>
              <a:rPr lang="en-US" sz="2400" b="1" dirty="0" smtClean="0">
                <a:solidFill>
                  <a:srgbClr val="002060"/>
                </a:solidFill>
              </a:rPr>
              <a:t>“acceptability” of the recommendations</a:t>
            </a:r>
            <a:r>
              <a:rPr lang="en-US" sz="2400" dirty="0" smtClean="0"/>
              <a:t> provided by SEA/EIA  </a:t>
            </a:r>
          </a:p>
          <a:p>
            <a:pPr lvl="1"/>
            <a:r>
              <a:rPr lang="en-US" sz="2400" dirty="0" smtClean="0"/>
              <a:t>Justification of the decision in light of the SEA/EIA results </a:t>
            </a:r>
          </a:p>
          <a:p>
            <a:pPr lvl="1"/>
            <a:r>
              <a:rPr lang="en-US" sz="2400" dirty="0" smtClean="0"/>
              <a:t>Information on the decision </a:t>
            </a:r>
          </a:p>
          <a:p>
            <a:endParaRPr lang="en-US" sz="2800" dirty="0" smtClean="0"/>
          </a:p>
          <a:p>
            <a:r>
              <a:rPr lang="en-US" sz="2800" dirty="0" smtClean="0"/>
              <a:t>Establishing </a:t>
            </a:r>
            <a:r>
              <a:rPr lang="en-US" sz="2800" b="1" dirty="0" smtClean="0">
                <a:solidFill>
                  <a:srgbClr val="002060"/>
                </a:solidFill>
              </a:rPr>
              <a:t>information systems on SEA/EIA </a:t>
            </a:r>
            <a:r>
              <a:rPr lang="en-US" sz="2800" dirty="0" smtClean="0"/>
              <a:t>should be considered as a standardized platform for disseminating of relevant information related to SEA/EIA processes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fontScale="90000"/>
          </a:bodyPr>
          <a:lstStyle/>
          <a:p>
            <a:r>
              <a:rPr lang="en-US" dirty="0" smtClean="0"/>
              <a:t>Concluding points on further evolution</a:t>
            </a:r>
          </a:p>
        </p:txBody>
      </p:sp>
      <p:sp>
        <p:nvSpPr>
          <p:cNvPr id="3" name="Content Placeholder 2"/>
          <p:cNvSpPr>
            <a:spLocks noGrp="1"/>
          </p:cNvSpPr>
          <p:nvPr>
            <p:ph idx="1"/>
          </p:nvPr>
        </p:nvSpPr>
        <p:spPr>
          <a:xfrm>
            <a:off x="457200" y="1783357"/>
            <a:ext cx="8229600" cy="4525963"/>
          </a:xfrm>
        </p:spPr>
        <p:txBody>
          <a:bodyPr>
            <a:normAutofit/>
          </a:bodyPr>
          <a:lstStyle/>
          <a:p>
            <a:r>
              <a:rPr lang="en-US" sz="2800" dirty="0" smtClean="0"/>
              <a:t>Legislation itself cannot guarantee a good practice </a:t>
            </a:r>
          </a:p>
          <a:p>
            <a:r>
              <a:rPr lang="en-US" sz="2800" dirty="0" smtClean="0"/>
              <a:t>Emphasis on proper application of SEA/EIA is essential having in mind the main purpose of SEA/EIA</a:t>
            </a:r>
          </a:p>
          <a:p>
            <a:r>
              <a:rPr lang="en-US" sz="2800" dirty="0" smtClean="0"/>
              <a:t>Capacity building and awareness raising is needed for </a:t>
            </a:r>
          </a:p>
          <a:p>
            <a:pPr lvl="1"/>
            <a:r>
              <a:rPr lang="en-US" sz="2400" dirty="0" smtClean="0"/>
              <a:t>Environmental and health authorities </a:t>
            </a:r>
          </a:p>
          <a:p>
            <a:pPr lvl="1"/>
            <a:r>
              <a:rPr lang="en-US" sz="2400" dirty="0" smtClean="0"/>
              <a:t>Planning authorities, planners and project developers </a:t>
            </a:r>
          </a:p>
          <a:p>
            <a:pPr lvl="1"/>
            <a:r>
              <a:rPr lang="en-US" sz="2400" dirty="0" smtClean="0"/>
              <a:t>Other stakeholders (especially NGOs and general public)</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463031"/>
            <a:ext cx="7772400" cy="1470025"/>
          </a:xfrm>
        </p:spPr>
        <p:txBody>
          <a:bodyPr>
            <a:normAutofit/>
          </a:bodyPr>
          <a:lstStyle/>
          <a:p>
            <a:r>
              <a:rPr lang="en-US" b="1" dirty="0" smtClean="0"/>
              <a:t>Thank you for your attention!</a:t>
            </a:r>
            <a:endParaRPr lang="en-US"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7808"/>
            <a:ext cx="8229600" cy="1143000"/>
          </a:xfrm>
        </p:spPr>
        <p:txBody>
          <a:bodyPr>
            <a:normAutofit fontScale="90000"/>
          </a:bodyPr>
          <a:lstStyle/>
          <a:p>
            <a:r>
              <a:rPr lang="en-US" dirty="0" smtClean="0"/>
              <a:t>SEA/EIA activities within RENA: trainings</a:t>
            </a:r>
            <a:endParaRPr lang="en-US" dirty="0"/>
          </a:p>
        </p:txBody>
      </p:sp>
      <p:sp>
        <p:nvSpPr>
          <p:cNvPr id="3" name="Content Placeholder 2"/>
          <p:cNvSpPr>
            <a:spLocks noGrp="1"/>
          </p:cNvSpPr>
          <p:nvPr>
            <p:ph idx="1"/>
          </p:nvPr>
        </p:nvSpPr>
        <p:spPr>
          <a:xfrm>
            <a:off x="457200" y="1999381"/>
            <a:ext cx="8229600" cy="4381947"/>
          </a:xfrm>
        </p:spPr>
        <p:txBody>
          <a:bodyPr>
            <a:normAutofit fontScale="85000" lnSpcReduction="20000"/>
          </a:bodyPr>
          <a:lstStyle/>
          <a:p>
            <a:pPr marL="514350" indent="-514350"/>
            <a:r>
              <a:rPr lang="en-US" dirty="0" smtClean="0"/>
              <a:t>Altogether five workshops organized </a:t>
            </a:r>
          </a:p>
          <a:p>
            <a:pPr marL="514350" indent="-514350"/>
            <a:endParaRPr lang="en-US" dirty="0" smtClean="0"/>
          </a:p>
          <a:p>
            <a:pPr marL="514350" indent="-514350"/>
            <a:r>
              <a:rPr lang="en-US" dirty="0" smtClean="0"/>
              <a:t>An overall objective of all regional trainings was to create a forum of officials from the project countries to exchange experience on issues of transboundary relevance including transposition, implementation and enforcement of EU legislation on EIA and SEA. </a:t>
            </a:r>
          </a:p>
          <a:p>
            <a:pPr marL="514350" indent="-514350"/>
            <a:endParaRPr lang="en-US" dirty="0" smtClean="0"/>
          </a:p>
          <a:p>
            <a:pPr marL="514350" indent="-514350"/>
            <a:r>
              <a:rPr lang="en-US" dirty="0" smtClean="0"/>
              <a:t>Workshops were also used for presenting and discussing actual status of SEA/EIA implementation in RENA countries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2816"/>
            <a:ext cx="7772400" cy="1470025"/>
          </a:xfrm>
        </p:spPr>
        <p:txBody>
          <a:bodyPr>
            <a:normAutofit/>
          </a:bodyPr>
          <a:lstStyle/>
          <a:p>
            <a:r>
              <a:rPr lang="en-US" dirty="0" smtClean="0"/>
              <a:t>Proposed EIA/SEA activities within ECRAN and work plan </a:t>
            </a:r>
            <a:endParaRPr lang="en-US" dirty="0"/>
          </a:p>
        </p:txBody>
      </p:sp>
      <p:sp>
        <p:nvSpPr>
          <p:cNvPr id="3" name="Subtitle 2"/>
          <p:cNvSpPr>
            <a:spLocks noGrp="1"/>
          </p:cNvSpPr>
          <p:nvPr>
            <p:ph type="subTitle" idx="1"/>
          </p:nvPr>
        </p:nvSpPr>
        <p:spPr>
          <a:xfrm>
            <a:off x="1371600" y="4052664"/>
            <a:ext cx="6400800" cy="1752600"/>
          </a:xfrm>
        </p:spPr>
        <p:txBody>
          <a:bodyPr>
            <a:normAutofit/>
          </a:bodyPr>
          <a:lstStyle/>
          <a:p>
            <a:r>
              <a:rPr lang="en-US" dirty="0" smtClean="0"/>
              <a:t>Martin Smutny, KE3, ECRAN</a:t>
            </a:r>
          </a:p>
          <a:p>
            <a:r>
              <a:rPr lang="en-US" dirty="0" smtClean="0"/>
              <a:t>EA WG 1</a:t>
            </a:r>
            <a:r>
              <a:rPr lang="en-US" baseline="30000" dirty="0" smtClean="0"/>
              <a:t>st</a:t>
            </a:r>
            <a:r>
              <a:rPr lang="en-US" dirty="0" smtClean="0"/>
              <a:t> Annual Meeting </a:t>
            </a:r>
          </a:p>
          <a:p>
            <a:r>
              <a:rPr lang="en-US" dirty="0" smtClean="0"/>
              <a:t>November 7, 2013</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fontScale="90000"/>
          </a:bodyPr>
          <a:lstStyle/>
          <a:p>
            <a:r>
              <a:rPr lang="en-US" dirty="0" smtClean="0"/>
              <a:t>Environmental Assessment in ECRAN</a:t>
            </a:r>
            <a:endParaRPr lang="en-US" dirty="0"/>
          </a:p>
        </p:txBody>
      </p:sp>
      <p:sp>
        <p:nvSpPr>
          <p:cNvPr id="3" name="Content Placeholder 2"/>
          <p:cNvSpPr>
            <a:spLocks noGrp="1"/>
          </p:cNvSpPr>
          <p:nvPr>
            <p:ph idx="1"/>
          </p:nvPr>
        </p:nvSpPr>
        <p:spPr>
          <a:xfrm>
            <a:off x="457200" y="1711349"/>
            <a:ext cx="8229600" cy="4525963"/>
          </a:xfrm>
        </p:spPr>
        <p:txBody>
          <a:bodyPr>
            <a:normAutofit/>
          </a:bodyPr>
          <a:lstStyle/>
          <a:p>
            <a:r>
              <a:rPr lang="en-US" sz="2800" dirty="0" smtClean="0"/>
              <a:t>Stronger focus on practical application (especially SEA)</a:t>
            </a:r>
          </a:p>
          <a:p>
            <a:endParaRPr lang="en-US" sz="2800" dirty="0" smtClean="0"/>
          </a:p>
          <a:p>
            <a:r>
              <a:rPr lang="en-US" sz="2800" dirty="0" smtClean="0"/>
              <a:t>Addressing linkages to the other “environmental assessments”</a:t>
            </a:r>
          </a:p>
          <a:p>
            <a:endParaRPr lang="en-US" sz="2800" dirty="0" smtClean="0"/>
          </a:p>
          <a:p>
            <a:r>
              <a:rPr lang="en-US" sz="2800" dirty="0" smtClean="0"/>
              <a:t>Increasing capacities of competent authorities and facilitating further capacity building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fontScale="90000"/>
          </a:bodyPr>
          <a:lstStyle/>
          <a:p>
            <a:r>
              <a:rPr lang="en-US" dirty="0" smtClean="0"/>
              <a:t>Task 1: Implementation and monitoring of SEA Directive</a:t>
            </a:r>
            <a:endParaRPr lang="en-US" dirty="0"/>
          </a:p>
        </p:txBody>
      </p:sp>
      <p:sp>
        <p:nvSpPr>
          <p:cNvPr id="3" name="Content Placeholder 2"/>
          <p:cNvSpPr>
            <a:spLocks noGrp="1"/>
          </p:cNvSpPr>
          <p:nvPr>
            <p:ph idx="1"/>
          </p:nvPr>
        </p:nvSpPr>
        <p:spPr>
          <a:xfrm>
            <a:off x="457200" y="1855365"/>
            <a:ext cx="8229600" cy="4525963"/>
          </a:xfrm>
        </p:spPr>
        <p:txBody>
          <a:bodyPr>
            <a:normAutofit/>
          </a:bodyPr>
          <a:lstStyle/>
          <a:p>
            <a:r>
              <a:rPr lang="en-US" sz="2800" dirty="0" smtClean="0"/>
              <a:t>Support to SEA pilots</a:t>
            </a:r>
          </a:p>
          <a:p>
            <a:pPr marL="914400" lvl="1" indent="-457200">
              <a:buFont typeface="+mj-lt"/>
              <a:buAutoNum type="arabicPeriod"/>
            </a:pPr>
            <a:r>
              <a:rPr lang="en-US" sz="2400" dirty="0" smtClean="0"/>
              <a:t>Identification of relevant cases using selection criteria </a:t>
            </a:r>
          </a:p>
          <a:p>
            <a:pPr marL="1314450" lvl="2" indent="-457200"/>
            <a:r>
              <a:rPr lang="en-US" sz="2000" dirty="0" smtClean="0"/>
              <a:t>Time schedule of planning or programming process</a:t>
            </a:r>
          </a:p>
          <a:p>
            <a:pPr marL="1314450" lvl="2" indent="-457200"/>
            <a:r>
              <a:rPr lang="en-US" sz="2000" dirty="0" smtClean="0"/>
              <a:t>Transboundary aspect</a:t>
            </a:r>
          </a:p>
          <a:p>
            <a:pPr marL="1314450" lvl="2" indent="-457200"/>
            <a:r>
              <a:rPr lang="en-US" sz="2000" dirty="0" smtClean="0"/>
              <a:t>Commitment of planning agency</a:t>
            </a:r>
          </a:p>
          <a:p>
            <a:pPr marL="971550" lvl="1" indent="-514350">
              <a:buFont typeface="+mj-lt"/>
              <a:buAutoNum type="arabicPeriod"/>
            </a:pPr>
            <a:r>
              <a:rPr lang="en-US" sz="2400" dirty="0" smtClean="0"/>
              <a:t>Organizing expert inputs to selected SEAs</a:t>
            </a:r>
          </a:p>
          <a:p>
            <a:pPr marL="1371600" lvl="2" indent="-514350"/>
            <a:r>
              <a:rPr lang="en-US" sz="2000" dirty="0" smtClean="0"/>
              <a:t>Small meeting and workshops </a:t>
            </a:r>
          </a:p>
          <a:p>
            <a:pPr marL="1371600" lvl="2" indent="-514350"/>
            <a:r>
              <a:rPr lang="en-US" sz="2000" dirty="0" smtClean="0"/>
              <a:t>Inputs to analyses </a:t>
            </a:r>
          </a:p>
          <a:p>
            <a:pPr marL="1371600" lvl="2" indent="-514350"/>
            <a:r>
              <a:rPr lang="en-US" sz="2000" dirty="0" smtClean="0"/>
              <a:t>Supporting consultations </a:t>
            </a:r>
          </a:p>
          <a:p>
            <a:pPr marL="971550" lvl="1" indent="-514350">
              <a:buFont typeface="+mj-lt"/>
              <a:buAutoNum type="arabicPeriod"/>
            </a:pPr>
            <a:r>
              <a:rPr lang="en-US" sz="2400" dirty="0" smtClean="0"/>
              <a:t>Organizing regional events to share experience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fontScale="90000"/>
          </a:bodyPr>
          <a:lstStyle/>
          <a:p>
            <a:r>
              <a:rPr lang="en-US" dirty="0" smtClean="0"/>
              <a:t>Task 2: Linking SEA/EIA to relevant assessments </a:t>
            </a:r>
            <a:endParaRPr lang="en-US" dirty="0"/>
          </a:p>
        </p:txBody>
      </p:sp>
      <p:sp>
        <p:nvSpPr>
          <p:cNvPr id="3" name="Content Placeholder 2"/>
          <p:cNvSpPr>
            <a:spLocks noGrp="1"/>
          </p:cNvSpPr>
          <p:nvPr>
            <p:ph idx="1"/>
          </p:nvPr>
        </p:nvSpPr>
        <p:spPr>
          <a:xfrm>
            <a:off x="457200" y="1855365"/>
            <a:ext cx="8229600" cy="4525963"/>
          </a:xfrm>
        </p:spPr>
        <p:txBody>
          <a:bodyPr>
            <a:normAutofit fontScale="92500" lnSpcReduction="20000"/>
          </a:bodyPr>
          <a:lstStyle/>
          <a:p>
            <a:r>
              <a:rPr lang="en-US" sz="2800" dirty="0" smtClean="0"/>
              <a:t>Organizing regional trainings to address potential bottlenecks in the implementation of  </a:t>
            </a:r>
          </a:p>
          <a:p>
            <a:pPr lvl="1"/>
            <a:r>
              <a:rPr lang="en-US" sz="2400" dirty="0" smtClean="0"/>
              <a:t>SEA/EIA</a:t>
            </a:r>
          </a:p>
          <a:p>
            <a:pPr lvl="1"/>
            <a:r>
              <a:rPr lang="en-US" sz="2400" dirty="0" smtClean="0"/>
              <a:t>Appropriate Assessment </a:t>
            </a:r>
          </a:p>
          <a:p>
            <a:pPr lvl="1"/>
            <a:r>
              <a:rPr lang="en-US" sz="2400" dirty="0" smtClean="0"/>
              <a:t>Assessment under the Water Framework Directive </a:t>
            </a:r>
          </a:p>
          <a:p>
            <a:endParaRPr lang="en-US" dirty="0" smtClean="0"/>
          </a:p>
          <a:p>
            <a:r>
              <a:rPr lang="en-US" dirty="0" smtClean="0"/>
              <a:t>This task will be coordinated with the activities of the Nature and Water Working Groups in order to avoid duplication and to promote cooperation between the participants of these three ECRAN Working Groups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fontScale="90000"/>
          </a:bodyPr>
          <a:lstStyle/>
          <a:p>
            <a:r>
              <a:rPr lang="en-US" dirty="0" smtClean="0"/>
              <a:t>Task 2: Linking SEA/EIA to relevant assessments </a:t>
            </a:r>
            <a:endParaRPr lang="en-US" dirty="0"/>
          </a:p>
        </p:txBody>
      </p:sp>
      <p:sp>
        <p:nvSpPr>
          <p:cNvPr id="3" name="Content Placeholder 2"/>
          <p:cNvSpPr>
            <a:spLocks noGrp="1"/>
          </p:cNvSpPr>
          <p:nvPr>
            <p:ph idx="1"/>
          </p:nvPr>
        </p:nvSpPr>
        <p:spPr>
          <a:xfrm>
            <a:off x="457200" y="1855365"/>
            <a:ext cx="8229600" cy="4525963"/>
          </a:xfrm>
        </p:spPr>
        <p:txBody>
          <a:bodyPr>
            <a:normAutofit/>
          </a:bodyPr>
          <a:lstStyle/>
          <a:p>
            <a:r>
              <a:rPr lang="en-US" sz="2800" dirty="0" smtClean="0"/>
              <a:t>SEA/EIA for specific economic sectors / policy areas </a:t>
            </a:r>
          </a:p>
          <a:p>
            <a:pPr lvl="1"/>
            <a:r>
              <a:rPr lang="en-US" sz="2400" dirty="0" smtClean="0"/>
              <a:t>Selecting the specific policy areas of common interest for all beneficiary countries (e.g. transport, energy, agriculture and industry, physical planning etc.)</a:t>
            </a:r>
          </a:p>
          <a:p>
            <a:pPr lvl="1"/>
            <a:r>
              <a:rPr lang="en-US" sz="2400" dirty="0" smtClean="0"/>
              <a:t>Regional trainings will be organized on SEA/EIA in selected sectors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a:bodyPr>
          <a:lstStyle/>
          <a:p>
            <a:r>
              <a:rPr lang="en-US" dirty="0" smtClean="0"/>
              <a:t>Task 3: Train the trainers</a:t>
            </a:r>
            <a:endParaRPr lang="en-US" dirty="0"/>
          </a:p>
        </p:txBody>
      </p:sp>
      <p:sp>
        <p:nvSpPr>
          <p:cNvPr id="3" name="Content Placeholder 2"/>
          <p:cNvSpPr>
            <a:spLocks noGrp="1"/>
          </p:cNvSpPr>
          <p:nvPr>
            <p:ph idx="1"/>
          </p:nvPr>
        </p:nvSpPr>
        <p:spPr>
          <a:xfrm>
            <a:off x="457200" y="1855365"/>
            <a:ext cx="8229600" cy="4525963"/>
          </a:xfrm>
        </p:spPr>
        <p:txBody>
          <a:bodyPr>
            <a:normAutofit fontScale="85000" lnSpcReduction="10000"/>
          </a:bodyPr>
          <a:lstStyle/>
          <a:p>
            <a:r>
              <a:rPr lang="en-US" sz="2800" dirty="0" smtClean="0"/>
              <a:t>This task shall ensure the knowledge transfer to the local authorities.</a:t>
            </a:r>
            <a:endParaRPr lang="en-US" sz="2400" dirty="0" smtClean="0"/>
          </a:p>
          <a:p>
            <a:r>
              <a:rPr lang="en-US" sz="2800" dirty="0" smtClean="0"/>
              <a:t>RENA trainings involved mainly representatives of the central ministries responsible for EIA/SEA. </a:t>
            </a:r>
          </a:p>
          <a:p>
            <a:r>
              <a:rPr lang="en-US" sz="2800" dirty="0" smtClean="0"/>
              <a:t>Local authorities/municipalities and other local stakeholders have an important role in SEA/EIA implementation as well</a:t>
            </a:r>
          </a:p>
          <a:p>
            <a:endParaRPr lang="en-US" sz="2800" dirty="0" smtClean="0"/>
          </a:p>
          <a:p>
            <a:r>
              <a:rPr lang="en-US" sz="2800" dirty="0" smtClean="0"/>
              <a:t>Training of trainers will be organized </a:t>
            </a:r>
          </a:p>
          <a:p>
            <a:pPr lvl="1"/>
            <a:r>
              <a:rPr lang="en-US" sz="2400" dirty="0" smtClean="0"/>
              <a:t>3 representatives of each beneficiary country</a:t>
            </a:r>
          </a:p>
          <a:p>
            <a:pPr lvl="1"/>
            <a:r>
              <a:rPr lang="en-US" sz="2400" dirty="0" smtClean="0"/>
              <a:t>After ToR they will have to replicate the trainings in their respective countries at the local level</a:t>
            </a:r>
          </a:p>
          <a:p>
            <a:pPr lvl="1"/>
            <a:r>
              <a:rPr lang="en-US" sz="2400" dirty="0" smtClean="0"/>
              <a:t>Final meeting to finalize the training scheme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a:bodyPr>
          <a:lstStyle/>
          <a:p>
            <a:r>
              <a:rPr lang="en-GB" dirty="0" smtClean="0"/>
              <a:t>Workplan for 2013 – 2014 </a:t>
            </a:r>
            <a:endParaRPr lang="en-US" dirty="0"/>
          </a:p>
        </p:txBody>
      </p:sp>
      <p:sp>
        <p:nvSpPr>
          <p:cNvPr id="3" name="Content Placeholder 2"/>
          <p:cNvSpPr>
            <a:spLocks noGrp="1"/>
          </p:cNvSpPr>
          <p:nvPr>
            <p:ph idx="1"/>
          </p:nvPr>
        </p:nvSpPr>
        <p:spPr>
          <a:xfrm>
            <a:off x="457200" y="1855365"/>
            <a:ext cx="8229600" cy="4525963"/>
          </a:xfrm>
        </p:spPr>
        <p:txBody>
          <a:bodyPr>
            <a:normAutofit fontScale="92500" lnSpcReduction="20000"/>
          </a:bodyPr>
          <a:lstStyle/>
          <a:p>
            <a:r>
              <a:rPr lang="en-US" sz="2800" dirty="0" smtClean="0"/>
              <a:t>Support to SEA pilots </a:t>
            </a:r>
          </a:p>
          <a:p>
            <a:pPr lvl="1"/>
            <a:r>
              <a:rPr lang="en-US" sz="2400" dirty="0" smtClean="0"/>
              <a:t>Selection (including communication with planning agencies) – until April 2014</a:t>
            </a:r>
          </a:p>
          <a:p>
            <a:pPr lvl="1"/>
            <a:r>
              <a:rPr lang="en-US" sz="2400" dirty="0" smtClean="0"/>
              <a:t>Initiation </a:t>
            </a:r>
          </a:p>
          <a:p>
            <a:pPr lvl="1"/>
            <a:endParaRPr lang="en-US" sz="2400" dirty="0" smtClean="0"/>
          </a:p>
          <a:p>
            <a:r>
              <a:rPr lang="en-US" dirty="0" smtClean="0"/>
              <a:t>Linking to other assessments </a:t>
            </a:r>
          </a:p>
          <a:p>
            <a:pPr lvl="1"/>
            <a:r>
              <a:rPr lang="en-US" sz="2600" dirty="0" smtClean="0"/>
              <a:t>Training on SEA/EIA and Appropriate Assessment (Sept 2014)</a:t>
            </a:r>
          </a:p>
          <a:p>
            <a:pPr lvl="1"/>
            <a:endParaRPr lang="en-US" dirty="0" smtClean="0"/>
          </a:p>
          <a:p>
            <a:r>
              <a:rPr lang="en-US" dirty="0" smtClean="0"/>
              <a:t>ToT</a:t>
            </a:r>
          </a:p>
          <a:p>
            <a:pPr lvl="1"/>
            <a:r>
              <a:rPr lang="en-US" sz="2600" dirty="0" smtClean="0"/>
              <a:t>Initial ToT (June 2014)</a:t>
            </a:r>
          </a:p>
          <a:p>
            <a:pPr lvl="1"/>
            <a:r>
              <a:rPr lang="en-US" sz="2600" dirty="0" smtClean="0"/>
              <a:t>Organizing of the local trainings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2816"/>
            <a:ext cx="7772400" cy="1470025"/>
          </a:xfrm>
        </p:spPr>
        <p:txBody>
          <a:bodyPr>
            <a:normAutofit/>
          </a:bodyPr>
          <a:lstStyle/>
          <a:p>
            <a:r>
              <a:rPr lang="en-US" dirty="0" smtClean="0"/>
              <a:t>Task 1: Implementation and monitoring of SEA Directive</a:t>
            </a:r>
            <a:endParaRPr lang="en-US" dirty="0"/>
          </a:p>
        </p:txBody>
      </p:sp>
      <p:sp>
        <p:nvSpPr>
          <p:cNvPr id="3" name="Subtitle 2"/>
          <p:cNvSpPr>
            <a:spLocks noGrp="1"/>
          </p:cNvSpPr>
          <p:nvPr>
            <p:ph type="subTitle" idx="1"/>
          </p:nvPr>
        </p:nvSpPr>
        <p:spPr>
          <a:xfrm>
            <a:off x="1371600" y="4052664"/>
            <a:ext cx="6400800" cy="1752600"/>
          </a:xfrm>
        </p:spPr>
        <p:txBody>
          <a:bodyPr>
            <a:normAutofit/>
          </a:bodyPr>
          <a:lstStyle/>
          <a:p>
            <a:r>
              <a:rPr lang="en-US" dirty="0" smtClean="0"/>
              <a:t>Martin Smutny, KE3, ECRAN</a:t>
            </a:r>
          </a:p>
          <a:p>
            <a:r>
              <a:rPr lang="en-US" dirty="0" smtClean="0"/>
              <a:t>EA WG 1</a:t>
            </a:r>
            <a:r>
              <a:rPr lang="en-US" baseline="30000" dirty="0" smtClean="0"/>
              <a:t>st</a:t>
            </a:r>
            <a:r>
              <a:rPr lang="en-US" dirty="0" smtClean="0"/>
              <a:t> Annual Meeting </a:t>
            </a:r>
          </a:p>
          <a:p>
            <a:r>
              <a:rPr lang="en-US" dirty="0" smtClean="0"/>
              <a:t>November 7, 2013</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a:bodyPr>
          <a:lstStyle/>
          <a:p>
            <a:r>
              <a:rPr lang="en-GB" dirty="0" smtClean="0"/>
              <a:t>Support to SEA pilots</a:t>
            </a:r>
            <a:endParaRPr lang="en-US" dirty="0"/>
          </a:p>
        </p:txBody>
      </p:sp>
      <p:sp>
        <p:nvSpPr>
          <p:cNvPr id="3" name="Content Placeholder 2"/>
          <p:cNvSpPr>
            <a:spLocks noGrp="1"/>
          </p:cNvSpPr>
          <p:nvPr>
            <p:ph idx="1"/>
          </p:nvPr>
        </p:nvSpPr>
        <p:spPr>
          <a:xfrm>
            <a:off x="457200" y="1855365"/>
            <a:ext cx="8229600" cy="4525963"/>
          </a:xfrm>
        </p:spPr>
        <p:txBody>
          <a:bodyPr>
            <a:normAutofit/>
          </a:bodyPr>
          <a:lstStyle/>
          <a:p>
            <a:r>
              <a:rPr lang="en-US" sz="2800" dirty="0" smtClean="0"/>
              <a:t>Providing direct expert inputs to SEA processes </a:t>
            </a:r>
          </a:p>
          <a:p>
            <a:r>
              <a:rPr lang="en-US" sz="2800" dirty="0" smtClean="0"/>
              <a:t>Using SEA pilots as a basis for trainings </a:t>
            </a:r>
          </a:p>
          <a:p>
            <a:endParaRPr lang="en-US" sz="2800" dirty="0" smtClean="0"/>
          </a:p>
          <a:p>
            <a:r>
              <a:rPr lang="en-US" sz="2800" dirty="0" smtClean="0"/>
              <a:t>For effective application of this task the intensive cooperation with the responsible planning agency is essential </a:t>
            </a:r>
          </a:p>
          <a:p>
            <a:endParaRPr lang="en-US" sz="2800"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a:bodyPr>
          <a:lstStyle/>
          <a:p>
            <a:r>
              <a:rPr lang="en-GB" dirty="0" smtClean="0"/>
              <a:t>Selection of SEA pilots</a:t>
            </a:r>
            <a:endParaRPr lang="en-US" dirty="0"/>
          </a:p>
        </p:txBody>
      </p:sp>
      <p:sp>
        <p:nvSpPr>
          <p:cNvPr id="3" name="Content Placeholder 2"/>
          <p:cNvSpPr>
            <a:spLocks noGrp="1"/>
          </p:cNvSpPr>
          <p:nvPr>
            <p:ph idx="1"/>
          </p:nvPr>
        </p:nvSpPr>
        <p:spPr>
          <a:xfrm>
            <a:off x="457200" y="1855365"/>
            <a:ext cx="8229600" cy="4525963"/>
          </a:xfrm>
        </p:spPr>
        <p:txBody>
          <a:bodyPr>
            <a:normAutofit/>
          </a:bodyPr>
          <a:lstStyle/>
          <a:p>
            <a:r>
              <a:rPr lang="en-US" sz="2800" dirty="0" smtClean="0"/>
              <a:t>Selection criteria </a:t>
            </a:r>
          </a:p>
          <a:p>
            <a:pPr marL="1314450" lvl="2" indent="-457200"/>
            <a:r>
              <a:rPr lang="en-US" sz="2000" dirty="0" smtClean="0"/>
              <a:t>Time schedule of planning or programming process</a:t>
            </a:r>
          </a:p>
          <a:p>
            <a:pPr marL="1314450" lvl="2" indent="-457200"/>
            <a:r>
              <a:rPr lang="en-US" sz="2000" dirty="0" smtClean="0"/>
              <a:t>Transboundary aspect</a:t>
            </a:r>
          </a:p>
          <a:p>
            <a:pPr marL="1314450" lvl="2" indent="-457200"/>
            <a:r>
              <a:rPr lang="en-US" sz="2000" dirty="0" smtClean="0"/>
              <a:t>Commitment of planning agency</a:t>
            </a:r>
          </a:p>
          <a:p>
            <a:pPr marL="1314450" lvl="2" indent="-457200"/>
            <a:endParaRPr lang="en-US" sz="2000" dirty="0" smtClean="0"/>
          </a:p>
          <a:p>
            <a:pPr marL="514350" indent="-457200"/>
            <a:r>
              <a:rPr lang="en-US" dirty="0" smtClean="0"/>
              <a:t>Two-step approach </a:t>
            </a:r>
          </a:p>
          <a:p>
            <a:pPr marL="971550" lvl="1" indent="-514350">
              <a:buFont typeface="+mj-lt"/>
              <a:buAutoNum type="arabicPeriod"/>
            </a:pPr>
            <a:r>
              <a:rPr lang="en-US" sz="2400" dirty="0" smtClean="0"/>
              <a:t>Pre-selection (after the 1</a:t>
            </a:r>
            <a:r>
              <a:rPr lang="en-US" sz="2400" baseline="30000" dirty="0" smtClean="0"/>
              <a:t>st</a:t>
            </a:r>
            <a:r>
              <a:rPr lang="en-US" sz="2400" dirty="0" smtClean="0"/>
              <a:t> annual meeting)</a:t>
            </a:r>
          </a:p>
          <a:p>
            <a:pPr marL="971550" lvl="1" indent="-514350">
              <a:buFont typeface="+mj-lt"/>
              <a:buAutoNum type="arabicPeriod"/>
            </a:pPr>
            <a:r>
              <a:rPr lang="en-US" sz="2400" dirty="0" smtClean="0"/>
              <a:t>Final selection after consultations with the planning agencies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fontScale="90000"/>
          </a:bodyPr>
          <a:lstStyle/>
          <a:p>
            <a:r>
              <a:rPr lang="en-US" dirty="0" smtClean="0"/>
              <a:t>SEA/EIA activities within RENA: trainings </a:t>
            </a:r>
            <a:endParaRPr lang="en-US" dirty="0"/>
          </a:p>
        </p:txBody>
      </p:sp>
      <p:sp>
        <p:nvSpPr>
          <p:cNvPr id="3" name="Content Placeholder 2"/>
          <p:cNvSpPr>
            <a:spLocks noGrp="1"/>
          </p:cNvSpPr>
          <p:nvPr>
            <p:ph idx="1"/>
          </p:nvPr>
        </p:nvSpPr>
        <p:spPr>
          <a:xfrm>
            <a:off x="457200" y="1739949"/>
            <a:ext cx="8229600" cy="4713387"/>
          </a:xfrm>
        </p:spPr>
        <p:txBody>
          <a:bodyPr>
            <a:normAutofit fontScale="92500" lnSpcReduction="10000"/>
          </a:bodyPr>
          <a:lstStyle/>
          <a:p>
            <a:r>
              <a:rPr lang="en-US" sz="2800" dirty="0" smtClean="0"/>
              <a:t>Regional training workshops on SEA/EIA </a:t>
            </a:r>
          </a:p>
          <a:p>
            <a:pPr marL="914400" lvl="1" indent="-514350">
              <a:buFont typeface="+mj-lt"/>
              <a:buAutoNum type="arabicPeriod"/>
            </a:pPr>
            <a:r>
              <a:rPr lang="en-US" sz="2400" dirty="0" smtClean="0"/>
              <a:t>Approaches to transposition of EIA/SEA Directives</a:t>
            </a:r>
          </a:p>
          <a:p>
            <a:pPr marL="914400" lvl="1" indent="-514350">
              <a:buFont typeface="+mj-lt"/>
              <a:buAutoNum type="arabicPeriod"/>
            </a:pPr>
            <a:r>
              <a:rPr lang="en-US" sz="2400" dirty="0" smtClean="0"/>
              <a:t>SEA for IPA Programmes</a:t>
            </a:r>
          </a:p>
          <a:p>
            <a:pPr marL="914400" lvl="1" indent="-514350">
              <a:buFont typeface="+mj-lt"/>
              <a:buAutoNum type="arabicPeriod"/>
            </a:pPr>
            <a:r>
              <a:rPr lang="en-US" sz="2400" dirty="0" smtClean="0"/>
              <a:t>EIA/SEA differences and common features</a:t>
            </a:r>
          </a:p>
          <a:p>
            <a:pPr marL="914400" lvl="1" indent="-514350">
              <a:buFont typeface="+mj-lt"/>
              <a:buAutoNum type="arabicPeriod"/>
            </a:pPr>
            <a:r>
              <a:rPr lang="en-US" sz="2400" dirty="0" smtClean="0"/>
              <a:t>SEA cross-border procedures, including consultation and interpretation of cross-border impacts</a:t>
            </a:r>
          </a:p>
          <a:p>
            <a:pPr marL="914400" lvl="1" indent="-514350">
              <a:buFont typeface="+mj-lt"/>
              <a:buAutoNum type="arabicPeriod"/>
            </a:pPr>
            <a:r>
              <a:rPr lang="en-US" sz="2400" dirty="0" smtClean="0"/>
              <a:t>EIA cross-border procedures, including consultation and interpretation of cross-border impacts</a:t>
            </a:r>
          </a:p>
          <a:p>
            <a:pPr marL="514350" indent="-514350"/>
            <a:endParaRPr lang="en-US" dirty="0" smtClean="0"/>
          </a:p>
          <a:p>
            <a:pPr marL="514350" indent="-514350"/>
            <a:r>
              <a:rPr lang="en-US" sz="2800" dirty="0" smtClean="0"/>
              <a:t>Trainings were based on the cases suggested by the beneficiary countries (e.g. HPPs scheme on Moraca River, EIA on motorway </a:t>
            </a:r>
            <a:r>
              <a:rPr lang="en-US" sz="2800" dirty="0" err="1" smtClean="0"/>
              <a:t>Morinë</a:t>
            </a:r>
            <a:r>
              <a:rPr lang="en-US" sz="2800" dirty="0" smtClean="0"/>
              <a:t> – </a:t>
            </a:r>
            <a:r>
              <a:rPr lang="en-US" sz="2800" dirty="0" err="1" smtClean="0"/>
              <a:t>Merdar</a:t>
            </a:r>
            <a:r>
              <a:rPr lang="en-US" sz="2800" dirty="0" smtClean="0"/>
              <a:t> etc.)</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a:bodyPr>
          <a:lstStyle/>
          <a:p>
            <a:r>
              <a:rPr lang="en-GB" dirty="0" smtClean="0"/>
              <a:t>Your suggestions….</a:t>
            </a:r>
            <a:endParaRPr lang="en-US" dirty="0"/>
          </a:p>
        </p:txBody>
      </p:sp>
      <p:sp>
        <p:nvSpPr>
          <p:cNvPr id="3" name="Content Placeholder 2"/>
          <p:cNvSpPr>
            <a:spLocks noGrp="1"/>
          </p:cNvSpPr>
          <p:nvPr>
            <p:ph idx="1"/>
          </p:nvPr>
        </p:nvSpPr>
        <p:spPr>
          <a:xfrm>
            <a:off x="457200" y="1855365"/>
            <a:ext cx="8229600" cy="4525963"/>
          </a:xfrm>
        </p:spPr>
        <p:txBody>
          <a:bodyPr>
            <a:normAutofit/>
          </a:bodyPr>
          <a:lstStyle/>
          <a:p>
            <a:r>
              <a:rPr lang="en-US" sz="2800" dirty="0" smtClean="0"/>
              <a:t>Name of PPP and its characteristics </a:t>
            </a:r>
          </a:p>
          <a:p>
            <a:r>
              <a:rPr lang="en-US" sz="2800" dirty="0" smtClean="0"/>
              <a:t>Planning agency (and how open it could be for SEA)</a:t>
            </a:r>
          </a:p>
          <a:p>
            <a:r>
              <a:rPr lang="en-US" sz="2800" dirty="0" smtClean="0"/>
              <a:t>Current status and expected schedule of its further preparation</a:t>
            </a:r>
          </a:p>
          <a:p>
            <a:r>
              <a:rPr lang="en-US" sz="2800" dirty="0" smtClean="0"/>
              <a:t>Transboundary aspect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fontScale="90000"/>
          </a:bodyPr>
          <a:lstStyle/>
          <a:p>
            <a:r>
              <a:rPr lang="en-US" dirty="0" smtClean="0"/>
              <a:t>SEA/EIA activities within RENA: Transboundary Guide </a:t>
            </a:r>
            <a:endParaRPr lang="en-US" dirty="0"/>
          </a:p>
        </p:txBody>
      </p:sp>
      <p:sp>
        <p:nvSpPr>
          <p:cNvPr id="3" name="Content Placeholder 2"/>
          <p:cNvSpPr>
            <a:spLocks noGrp="1"/>
          </p:cNvSpPr>
          <p:nvPr>
            <p:ph idx="1"/>
          </p:nvPr>
        </p:nvSpPr>
        <p:spPr>
          <a:xfrm>
            <a:off x="457200" y="1739949"/>
            <a:ext cx="8229600" cy="4713387"/>
          </a:xfrm>
        </p:spPr>
        <p:txBody>
          <a:bodyPr>
            <a:normAutofit/>
          </a:bodyPr>
          <a:lstStyle/>
          <a:p>
            <a:r>
              <a:rPr lang="en-US" sz="2800" dirty="0" smtClean="0"/>
              <a:t>A need for supporting document raised at the 1st annual meeting</a:t>
            </a:r>
          </a:p>
          <a:p>
            <a:r>
              <a:rPr lang="en-US" sz="2800" dirty="0" smtClean="0"/>
              <a:t>The draft outline was presented and discussed within WG meeting in Montenegro, Sept 2012</a:t>
            </a:r>
          </a:p>
          <a:p>
            <a:r>
              <a:rPr lang="en-US" sz="2800" dirty="0" smtClean="0"/>
              <a:t>Complete draft distributed in Feb 2013</a:t>
            </a:r>
          </a:p>
          <a:p>
            <a:r>
              <a:rPr lang="en-US" sz="2800" dirty="0" smtClean="0"/>
              <a:t>It should be simple and practical – it has no ambition to replace existing documents (UNECE guides etc.)</a:t>
            </a:r>
          </a:p>
          <a:p>
            <a:r>
              <a:rPr lang="en-US" sz="2800" dirty="0" smtClean="0"/>
              <a:t>The Guide follows requirements of EIA/SEA Directives, UNECE Protocol and related conventions </a:t>
            </a:r>
          </a:p>
          <a:p>
            <a:endParaRPr lang="en-US" sz="2800" dirty="0" smtClean="0"/>
          </a:p>
          <a:p>
            <a:endParaRPr lang="en-US" sz="2800"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fontScale="90000"/>
          </a:bodyPr>
          <a:lstStyle/>
          <a:p>
            <a:r>
              <a:rPr lang="en-US" dirty="0" smtClean="0"/>
              <a:t>SEA/EIA activities within RENA: Transboundary Guide </a:t>
            </a:r>
            <a:endParaRPr lang="en-US" dirty="0"/>
          </a:p>
        </p:txBody>
      </p:sp>
      <p:sp>
        <p:nvSpPr>
          <p:cNvPr id="3" name="Content Placeholder 2"/>
          <p:cNvSpPr>
            <a:spLocks noGrp="1"/>
          </p:cNvSpPr>
          <p:nvPr>
            <p:ph idx="1"/>
          </p:nvPr>
        </p:nvSpPr>
        <p:spPr>
          <a:xfrm>
            <a:off x="457200" y="1739949"/>
            <a:ext cx="8229600" cy="4713387"/>
          </a:xfrm>
        </p:spPr>
        <p:txBody>
          <a:bodyPr>
            <a:normAutofit fontScale="92500" lnSpcReduction="10000"/>
          </a:bodyPr>
          <a:lstStyle/>
          <a:p>
            <a:r>
              <a:rPr lang="en-US" sz="2800" dirty="0" smtClean="0"/>
              <a:t>The Guide reflects existing problems and challenges </a:t>
            </a:r>
          </a:p>
          <a:p>
            <a:pPr lvl="1"/>
            <a:r>
              <a:rPr lang="en-US" sz="2400" dirty="0" smtClean="0"/>
              <a:t>Complicated procedures for large projects as well as plans and programmes </a:t>
            </a:r>
          </a:p>
          <a:p>
            <a:pPr lvl="1"/>
            <a:r>
              <a:rPr lang="en-US" sz="2400" dirty="0" smtClean="0"/>
              <a:t>Different legal procedures </a:t>
            </a:r>
          </a:p>
          <a:p>
            <a:pPr lvl="1"/>
            <a:r>
              <a:rPr lang="en-US" sz="2400" dirty="0" smtClean="0"/>
              <a:t>Transboundary consultations involve “unusual” (for EIA/SEA) governmental agencies (e.g. Ministry of Foreign Affairs)</a:t>
            </a:r>
          </a:p>
          <a:p>
            <a:pPr lvl="1"/>
            <a:r>
              <a:rPr lang="en-US" sz="2400" dirty="0" smtClean="0"/>
              <a:t>In some cases it can be difficult to find relevant formal partner (national ministry or regional authority?)</a:t>
            </a:r>
          </a:p>
          <a:p>
            <a:pPr lvl="1"/>
            <a:r>
              <a:rPr lang="en-US" sz="2400" dirty="0" smtClean="0"/>
              <a:t>Transboundary consultations prolong EIA/SEA process and mean higher costs (translations, travel arrangements, organizing public hearing)</a:t>
            </a:r>
          </a:p>
          <a:p>
            <a:pPr lvl="1"/>
            <a:r>
              <a:rPr lang="en-US" sz="2400" dirty="0" smtClean="0"/>
              <a:t>There can be different views on likely impacts and their significance </a:t>
            </a:r>
            <a:endParaRPr lang="en-US" sz="2800"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fontScale="90000"/>
          </a:bodyPr>
          <a:lstStyle/>
          <a:p>
            <a:r>
              <a:rPr lang="en-US" dirty="0" smtClean="0"/>
              <a:t>SEA/EIA activities within RENA: Transboundary Guide </a:t>
            </a:r>
            <a:endParaRPr lang="en-US" dirty="0"/>
          </a:p>
        </p:txBody>
      </p:sp>
      <p:sp>
        <p:nvSpPr>
          <p:cNvPr id="3" name="Content Placeholder 2"/>
          <p:cNvSpPr>
            <a:spLocks noGrp="1"/>
          </p:cNvSpPr>
          <p:nvPr>
            <p:ph idx="1"/>
          </p:nvPr>
        </p:nvSpPr>
        <p:spPr>
          <a:xfrm>
            <a:off x="457200" y="1739949"/>
            <a:ext cx="8229600" cy="4713387"/>
          </a:xfrm>
        </p:spPr>
        <p:txBody>
          <a:bodyPr>
            <a:normAutofit fontScale="92500" lnSpcReduction="10000"/>
          </a:bodyPr>
          <a:lstStyle/>
          <a:p>
            <a:r>
              <a:rPr lang="en-US" sz="2800" dirty="0" smtClean="0"/>
              <a:t>The Guide suggests </a:t>
            </a:r>
            <a:r>
              <a:rPr lang="en-US" sz="2800" b="1" dirty="0" smtClean="0">
                <a:solidFill>
                  <a:srgbClr val="FF0000"/>
                </a:solidFill>
              </a:rPr>
              <a:t>general</a:t>
            </a:r>
            <a:r>
              <a:rPr lang="en-US" sz="2800" dirty="0" smtClean="0"/>
              <a:t> and </a:t>
            </a:r>
            <a:r>
              <a:rPr lang="en-US" sz="2800" b="1" dirty="0" smtClean="0">
                <a:solidFill>
                  <a:srgbClr val="0070C0"/>
                </a:solidFill>
              </a:rPr>
              <a:t>practical arrangements </a:t>
            </a:r>
          </a:p>
          <a:p>
            <a:pPr lvl="1"/>
            <a:r>
              <a:rPr lang="en-US" sz="2400" dirty="0" smtClean="0">
                <a:solidFill>
                  <a:srgbClr val="FF0000"/>
                </a:solidFill>
              </a:rPr>
              <a:t>Bilateral working groups should be established following the agreements  - “core” group shall invite ad-hoc members for specific EIA/SEA cases </a:t>
            </a:r>
          </a:p>
          <a:p>
            <a:pPr lvl="1"/>
            <a:r>
              <a:rPr lang="en-US" sz="2400" dirty="0" smtClean="0">
                <a:solidFill>
                  <a:srgbClr val="FF0000"/>
                </a:solidFill>
              </a:rPr>
              <a:t>Conducting transboundary SEAs for policies is recommended </a:t>
            </a:r>
          </a:p>
          <a:p>
            <a:pPr lvl="1"/>
            <a:r>
              <a:rPr lang="en-US" sz="2400" dirty="0" smtClean="0">
                <a:solidFill>
                  <a:srgbClr val="0070C0"/>
                </a:solidFill>
              </a:rPr>
              <a:t>Initiation already in scoping – providing relevant information and getting feedback </a:t>
            </a:r>
          </a:p>
          <a:p>
            <a:pPr lvl="1"/>
            <a:r>
              <a:rPr lang="en-US" sz="2400" dirty="0" smtClean="0">
                <a:solidFill>
                  <a:srgbClr val="0070C0"/>
                </a:solidFill>
              </a:rPr>
              <a:t>Agreement on further steps (based on the scoping conclusions)</a:t>
            </a:r>
          </a:p>
          <a:p>
            <a:pPr lvl="1"/>
            <a:r>
              <a:rPr lang="en-US" sz="2400" dirty="0" smtClean="0">
                <a:solidFill>
                  <a:srgbClr val="0070C0"/>
                </a:solidFill>
              </a:rPr>
              <a:t>Consultations on EIA report / draft PP + SEA report </a:t>
            </a:r>
          </a:p>
          <a:p>
            <a:pPr lvl="1"/>
            <a:r>
              <a:rPr lang="en-US" sz="2400" dirty="0" smtClean="0">
                <a:solidFill>
                  <a:srgbClr val="0070C0"/>
                </a:solidFill>
              </a:rPr>
              <a:t>Considering conclusions from consultations </a:t>
            </a:r>
          </a:p>
          <a:p>
            <a:pPr lvl="1"/>
            <a:r>
              <a:rPr lang="en-US" sz="2400" dirty="0" smtClean="0">
                <a:solidFill>
                  <a:srgbClr val="0070C0"/>
                </a:solidFill>
              </a:rPr>
              <a:t>Providing information on the final decision</a:t>
            </a:r>
          </a:p>
          <a:p>
            <a:pPr lvl="1"/>
            <a:r>
              <a:rPr lang="en-US" sz="2400" dirty="0" smtClean="0">
                <a:solidFill>
                  <a:srgbClr val="0070C0"/>
                </a:solidFill>
              </a:rPr>
              <a:t>Further communication during post-project analysis and monitoring </a:t>
            </a:r>
          </a:p>
          <a:p>
            <a:pPr lvl="1"/>
            <a:endParaRPr lang="en-US" sz="2400" b="1" dirty="0" smtClean="0">
              <a:solidFill>
                <a:srgbClr val="0070C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229600" cy="1143000"/>
          </a:xfrm>
        </p:spPr>
        <p:txBody>
          <a:bodyPr>
            <a:normAutofit fontScale="90000"/>
          </a:bodyPr>
          <a:lstStyle/>
          <a:p>
            <a:r>
              <a:rPr lang="en-US" dirty="0" smtClean="0"/>
              <a:t>SEA/EIA activities within RENA: Transboundary Guide </a:t>
            </a:r>
            <a:endParaRPr lang="en-US" dirty="0"/>
          </a:p>
        </p:txBody>
      </p:sp>
      <p:sp>
        <p:nvSpPr>
          <p:cNvPr id="3" name="Content Placeholder 2"/>
          <p:cNvSpPr>
            <a:spLocks noGrp="1"/>
          </p:cNvSpPr>
          <p:nvPr>
            <p:ph idx="1"/>
          </p:nvPr>
        </p:nvSpPr>
        <p:spPr>
          <a:xfrm>
            <a:off x="457200" y="1739949"/>
            <a:ext cx="8229600" cy="4713387"/>
          </a:xfrm>
        </p:spPr>
        <p:txBody>
          <a:bodyPr>
            <a:normAutofit/>
          </a:bodyPr>
          <a:lstStyle/>
          <a:p>
            <a:r>
              <a:rPr lang="en-US" sz="2800" dirty="0" smtClean="0"/>
              <a:t>Annexes </a:t>
            </a:r>
          </a:p>
          <a:p>
            <a:pPr marL="914400" lvl="1" indent="-457200">
              <a:buFont typeface="+mj-lt"/>
              <a:buAutoNum type="arabicPeriod"/>
            </a:pPr>
            <a:r>
              <a:rPr lang="en-US" sz="2400" dirty="0" smtClean="0"/>
              <a:t>Structure of bilateral agreement </a:t>
            </a:r>
          </a:p>
          <a:p>
            <a:pPr lvl="2"/>
            <a:r>
              <a:rPr lang="en-US" sz="2000" dirty="0" smtClean="0"/>
              <a:t>Based on existing agreements (e.g. Czech – Slovakia, Austria – Slovakia, Estonia – Finland)</a:t>
            </a:r>
          </a:p>
          <a:p>
            <a:pPr lvl="2"/>
            <a:r>
              <a:rPr lang="en-US" sz="2000" dirty="0" smtClean="0"/>
              <a:t>Provides suggestions on issues to be addressed </a:t>
            </a:r>
          </a:p>
          <a:p>
            <a:pPr marL="914400" lvl="1" indent="-457200">
              <a:buFont typeface="+mj-lt"/>
              <a:buAutoNum type="arabicPeriod"/>
            </a:pPr>
            <a:r>
              <a:rPr lang="en-US" sz="2400" dirty="0" smtClean="0"/>
              <a:t>Scheme of transboundary consultation procedure </a:t>
            </a:r>
          </a:p>
          <a:p>
            <a:pPr marL="914400" lvl="1" indent="-457200">
              <a:buFont typeface="+mj-lt"/>
              <a:buAutoNum type="arabicPeriod"/>
            </a:pPr>
            <a:r>
              <a:rPr lang="en-US" sz="2400" dirty="0" smtClean="0"/>
              <a:t>List of references – includes detailed guidelines, legal documents and related articles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normAutofit fontScale="90000"/>
          </a:bodyPr>
          <a:lstStyle/>
          <a:p>
            <a:r>
              <a:rPr lang="en-US" dirty="0" smtClean="0"/>
              <a:t>SEA/EIA activities within RENA: </a:t>
            </a:r>
            <a:br>
              <a:rPr lang="en-US" dirty="0" smtClean="0"/>
            </a:br>
            <a:r>
              <a:rPr lang="en-US" dirty="0" smtClean="0"/>
              <a:t>others activities </a:t>
            </a:r>
            <a:endParaRPr lang="en-US" dirty="0"/>
          </a:p>
        </p:txBody>
      </p:sp>
      <p:sp>
        <p:nvSpPr>
          <p:cNvPr id="3" name="Content Placeholder 2"/>
          <p:cNvSpPr>
            <a:spLocks noGrp="1"/>
          </p:cNvSpPr>
          <p:nvPr>
            <p:ph idx="1"/>
          </p:nvPr>
        </p:nvSpPr>
        <p:spPr>
          <a:xfrm>
            <a:off x="457200" y="1667941"/>
            <a:ext cx="8229600" cy="4713387"/>
          </a:xfrm>
        </p:spPr>
        <p:txBody>
          <a:bodyPr>
            <a:normAutofit/>
          </a:bodyPr>
          <a:lstStyle/>
          <a:p>
            <a:r>
              <a:rPr lang="en-US" sz="2800" dirty="0" smtClean="0"/>
              <a:t>Providing feedback on ad-hoc requests and questions </a:t>
            </a:r>
          </a:p>
          <a:p>
            <a:pPr lvl="1"/>
            <a:r>
              <a:rPr lang="en-US" sz="2400" dirty="0" smtClean="0"/>
              <a:t>Template of ToR for SEA</a:t>
            </a:r>
          </a:p>
          <a:p>
            <a:pPr lvl="1"/>
            <a:r>
              <a:rPr lang="en-US" sz="2400" dirty="0" smtClean="0"/>
              <a:t>A short note on the Appropriate Assessment </a:t>
            </a:r>
          </a:p>
          <a:p>
            <a:endParaRPr lang="en-US" sz="2800" dirty="0" smtClean="0"/>
          </a:p>
          <a:p>
            <a:r>
              <a:rPr lang="en-US" sz="2800" dirty="0" smtClean="0"/>
              <a:t>Networking with local organisations and other similar EU projects/initiatives</a:t>
            </a:r>
          </a:p>
          <a:p>
            <a:pPr lvl="1"/>
            <a:r>
              <a:rPr lang="en-US" sz="2400" dirty="0" smtClean="0"/>
              <a:t>Local  environmental authorities and NGOs participated at the trainings </a:t>
            </a:r>
          </a:p>
          <a:p>
            <a:pPr lvl="1"/>
            <a:r>
              <a:rPr lang="en-US" sz="2400" dirty="0" smtClean="0"/>
              <a:t>Communication with Western Balkans Investment Framework and JASPERS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2816"/>
            <a:ext cx="7772400" cy="1470025"/>
          </a:xfrm>
        </p:spPr>
        <p:txBody>
          <a:bodyPr>
            <a:normAutofit/>
          </a:bodyPr>
          <a:lstStyle/>
          <a:p>
            <a:r>
              <a:rPr lang="en-US" dirty="0" smtClean="0"/>
              <a:t>Main challenges in SEA/EIA practice in ECRAN countries </a:t>
            </a:r>
            <a:endParaRPr lang="en-US" dirty="0"/>
          </a:p>
        </p:txBody>
      </p:sp>
      <p:sp>
        <p:nvSpPr>
          <p:cNvPr id="3" name="Subtitle 2"/>
          <p:cNvSpPr>
            <a:spLocks noGrp="1"/>
          </p:cNvSpPr>
          <p:nvPr>
            <p:ph type="subTitle" idx="1"/>
          </p:nvPr>
        </p:nvSpPr>
        <p:spPr>
          <a:xfrm>
            <a:off x="1371600" y="4052664"/>
            <a:ext cx="6400800" cy="1752600"/>
          </a:xfrm>
        </p:spPr>
        <p:txBody>
          <a:bodyPr>
            <a:normAutofit/>
          </a:bodyPr>
          <a:lstStyle/>
          <a:p>
            <a:r>
              <a:rPr lang="en-US" dirty="0" smtClean="0"/>
              <a:t>Martin Smutny, KE3, ECRAN</a:t>
            </a:r>
          </a:p>
          <a:p>
            <a:r>
              <a:rPr lang="en-US" dirty="0" smtClean="0"/>
              <a:t>EA WG 1</a:t>
            </a:r>
            <a:r>
              <a:rPr lang="en-US" baseline="30000" dirty="0" smtClean="0"/>
              <a:t>st</a:t>
            </a:r>
            <a:r>
              <a:rPr lang="en-US" dirty="0" smtClean="0"/>
              <a:t> Annual Meeting </a:t>
            </a:r>
          </a:p>
          <a:p>
            <a:r>
              <a:rPr lang="en-US" dirty="0" smtClean="0"/>
              <a:t>November 7, 2013</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796</TotalTime>
  <Words>1498</Words>
  <Application>Microsoft Office PowerPoint</Application>
  <PresentationFormat>On-screen Show (4:3)</PresentationFormat>
  <Paragraphs>198</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SEA/EIA activities within RENA </vt:lpstr>
      <vt:lpstr>SEA/EIA activities within RENA: trainings</vt:lpstr>
      <vt:lpstr>SEA/EIA activities within RENA: trainings </vt:lpstr>
      <vt:lpstr>SEA/EIA activities within RENA: Transboundary Guide </vt:lpstr>
      <vt:lpstr>SEA/EIA activities within RENA: Transboundary Guide </vt:lpstr>
      <vt:lpstr>SEA/EIA activities within RENA: Transboundary Guide </vt:lpstr>
      <vt:lpstr>SEA/EIA activities within RENA: Transboundary Guide </vt:lpstr>
      <vt:lpstr>SEA/EIA activities within RENA:  others activities </vt:lpstr>
      <vt:lpstr>Main challenges in SEA/EIA practice in ECRAN countries </vt:lpstr>
      <vt:lpstr>What is SEA/EIA </vt:lpstr>
      <vt:lpstr>Key aspects of good SEA/EIA practice</vt:lpstr>
      <vt:lpstr>Scope of application </vt:lpstr>
      <vt:lpstr>Timing </vt:lpstr>
      <vt:lpstr>Stakeholders´ participation </vt:lpstr>
      <vt:lpstr>Quality control </vt:lpstr>
      <vt:lpstr>Considering results of SEA/EIA in decision-making i.</vt:lpstr>
      <vt:lpstr>Considering results of SEA/EIA in decision-making i.</vt:lpstr>
      <vt:lpstr>Concluding points on further evolution</vt:lpstr>
      <vt:lpstr>Thank you for your attention!</vt:lpstr>
      <vt:lpstr>Proposed EIA/SEA activities within ECRAN and work plan </vt:lpstr>
      <vt:lpstr>Environmental Assessment in ECRAN</vt:lpstr>
      <vt:lpstr>Task 1: Implementation and monitoring of SEA Directive</vt:lpstr>
      <vt:lpstr>Task 2: Linking SEA/EIA to relevant assessments </vt:lpstr>
      <vt:lpstr>Task 2: Linking SEA/EIA to relevant assessments </vt:lpstr>
      <vt:lpstr>Task 3: Train the trainers</vt:lpstr>
      <vt:lpstr>Workplan for 2013 – 2014 </vt:lpstr>
      <vt:lpstr>Task 1: Implementation and monitoring of SEA Directive</vt:lpstr>
      <vt:lpstr>Support to SEA pilots</vt:lpstr>
      <vt:lpstr>Selection of SEA pilots</vt:lpstr>
      <vt:lpstr>Your suggestions….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ruza</dc:creator>
  <cp:lastModifiedBy>Cera</cp:lastModifiedBy>
  <cp:revision>22</cp:revision>
  <dcterms:created xsi:type="dcterms:W3CDTF">2013-10-30T11:37:35Z</dcterms:created>
  <dcterms:modified xsi:type="dcterms:W3CDTF">2013-12-24T06:34:04Z</dcterms:modified>
</cp:coreProperties>
</file>