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7" r:id="rId4"/>
    <p:sldId id="27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6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59922" y="188640"/>
            <a:ext cx="2221234" cy="252413"/>
          </a:xfrm>
          <a:prstGeom prst="rect">
            <a:avLst/>
          </a:prstGeom>
          <a:noFill/>
        </p:spPr>
      </p:pic>
      <p:pic>
        <p:nvPicPr>
          <p:cNvPr id="8" name="Picture 15"/>
          <p:cNvPicPr>
            <a:picLocks noChangeAspect="1" noChangeArrowheads="1"/>
          </p:cNvPicPr>
          <p:nvPr userDrawn="1"/>
        </p:nvPicPr>
        <p:blipFill>
          <a:blip r:embed="rId14" cstate="print">
            <a:lum bright="-12000"/>
          </a:blip>
          <a:srcRect/>
          <a:stretch>
            <a:fillRect/>
          </a:stretch>
        </p:blipFill>
        <p:spPr bwMode="auto">
          <a:xfrm>
            <a:off x="250825" y="6165850"/>
            <a:ext cx="840000" cy="5040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094433" y="6424885"/>
            <a:ext cx="2757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sz="1000" dirty="0">
                <a:cs typeface="Times New Roman" pitchFamily="18" charset="0"/>
              </a:rPr>
              <a:t> This Project is funded by the European Union</a:t>
            </a:r>
            <a:endParaRPr lang="en-GB" sz="1000" dirty="0"/>
          </a:p>
        </p:txBody>
      </p:sp>
      <p:pic>
        <p:nvPicPr>
          <p:cNvPr id="10" name="Picture 10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788024" y="6256340"/>
            <a:ext cx="903892" cy="46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7"/>
          <p:cNvSpPr>
            <a:spLocks noChangeArrowheads="1"/>
          </p:cNvSpPr>
          <p:nvPr userDrawn="1"/>
        </p:nvSpPr>
        <p:spPr bwMode="auto">
          <a:xfrm>
            <a:off x="5652121" y="6423139"/>
            <a:ext cx="33843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sz="1000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Project implemented by Human </a:t>
            </a:r>
            <a:r>
              <a:rPr lang="en-GB" sz="10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Dynamics Consortium</a:t>
            </a:r>
            <a:endParaRPr lang="en-GB" sz="1000" kern="1200" dirty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2816"/>
            <a:ext cx="7772400" cy="1470025"/>
          </a:xfrm>
        </p:spPr>
        <p:txBody>
          <a:bodyPr>
            <a:normAutofit/>
          </a:bodyPr>
          <a:lstStyle/>
          <a:p>
            <a:r>
              <a:rPr lang="en-GB" dirty="0" smtClean="0"/>
              <a:t>ECRAN session – </a:t>
            </a:r>
            <a:br>
              <a:rPr lang="en-GB" dirty="0" smtClean="0"/>
            </a:br>
            <a:r>
              <a:rPr lang="en-GB" dirty="0" smtClean="0"/>
              <a:t>introduction and agenda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Martin Smutny, ECRAN </a:t>
            </a:r>
          </a:p>
          <a:p>
            <a:r>
              <a:rPr lang="en-US" dirty="0" smtClean="0"/>
              <a:t>EIA Congress, Istanbul </a:t>
            </a:r>
          </a:p>
          <a:p>
            <a:r>
              <a:rPr lang="en-US" dirty="0" smtClean="0"/>
              <a:t>November 8 – 10, 2013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Objectives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To provide information on ECRAN project and its SEA/EIA-related activities 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To present and discuss challenges regarding SEA/EIA in the project countries 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To identify main needs for </a:t>
            </a:r>
          </a:p>
          <a:p>
            <a:pPr lvl="1"/>
            <a:r>
              <a:rPr lang="en-US" sz="2400" dirty="0" smtClean="0"/>
              <a:t>Further enhancing national SEA/EIA systems</a:t>
            </a:r>
          </a:p>
          <a:p>
            <a:pPr lvl="1"/>
            <a:r>
              <a:rPr lang="en-US" sz="2400" dirty="0" smtClean="0"/>
              <a:t>Strengthening SEA/EIA-related communication among the ECRAN countries </a:t>
            </a:r>
          </a:p>
          <a:p>
            <a:pPr lvl="1">
              <a:buNone/>
            </a:pPr>
            <a:endParaRPr lang="en-US" sz="2400" dirty="0" smtClean="0"/>
          </a:p>
          <a:p>
            <a:pPr lvl="1">
              <a:buNone/>
            </a:pPr>
            <a:endParaRPr lang="en-US" sz="24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0" y="0"/>
          <a:ext cx="9144000" cy="6833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4207"/>
                <a:gridCol w="7409793"/>
              </a:tblGrid>
              <a:tr h="548680"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Time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Agenda</a:t>
                      </a:r>
                      <a:endParaRPr lang="cs-CZ" sz="2000" dirty="0"/>
                    </a:p>
                  </a:txBody>
                  <a:tcPr/>
                </a:tc>
              </a:tr>
              <a:tr h="2691757"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10.00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Address by representative of Turkey </a:t>
                      </a:r>
                      <a:r>
                        <a:rPr lang="tr-TR" sz="2000" i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(Ms. Nihan Sahin Hamamci, Ministry of Environment and Urbanization)</a:t>
                      </a:r>
                      <a:endParaRPr lang="cs-CZ" sz="20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2000" dirty="0" smtClean="0">
                        <a:solidFill>
                          <a:srgbClr val="000000"/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Introduction to ECRAN (</a:t>
                      </a:r>
                      <a:r>
                        <a:rPr lang="tr-TR" sz="2000" i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Ms. Madalina Ivanica EC DG ENV, ECRAN Task Manager</a:t>
                      </a:r>
                      <a:r>
                        <a:rPr lang="tr-TR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)</a:t>
                      </a:r>
                      <a:endParaRPr lang="cs-CZ" sz="20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2000" dirty="0" smtClean="0">
                        <a:solidFill>
                          <a:srgbClr val="000000"/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Introduction of  the session and agenda (</a:t>
                      </a:r>
                      <a:r>
                        <a:rPr lang="tr-TR" sz="2000" i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Mr. Martin Smutný, ECRAN Key Expert)</a:t>
                      </a:r>
                      <a:endParaRPr lang="cs-CZ" sz="20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468115"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10.30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Coffee Break </a:t>
                      </a:r>
                      <a:endParaRPr lang="cs-CZ" sz="2000" dirty="0"/>
                    </a:p>
                  </a:txBody>
                  <a:tcPr/>
                </a:tc>
              </a:tr>
              <a:tr h="2921555"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11.00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latin typeface="Calibri"/>
                          <a:ea typeface="Calibri"/>
                          <a:cs typeface="Arial"/>
                        </a:rPr>
                        <a:t>Recent </a:t>
                      </a:r>
                      <a:r>
                        <a:rPr lang="tr-TR" sz="2000" dirty="0">
                          <a:latin typeface="Calibri"/>
                          <a:ea typeface="Calibri"/>
                          <a:cs typeface="Arial"/>
                        </a:rPr>
                        <a:t>development and current status of EU EIA/SEA Directies and their implementation within EU </a:t>
                      </a:r>
                      <a:r>
                        <a:rPr lang="tr-TR" sz="2000" i="1" dirty="0" smtClean="0">
                          <a:latin typeface="Calibri"/>
                          <a:ea typeface="Calibri"/>
                          <a:cs typeface="Arial"/>
                        </a:rPr>
                        <a:t>(EC </a:t>
                      </a:r>
                      <a:r>
                        <a:rPr lang="tr-TR" sz="2000" i="1" dirty="0">
                          <a:latin typeface="Calibri"/>
                          <a:ea typeface="Calibri"/>
                          <a:cs typeface="Arial"/>
                        </a:rPr>
                        <a:t>DG Environment)</a:t>
                      </a:r>
                      <a:endParaRPr lang="cs-CZ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2000" dirty="0" smtClean="0">
                        <a:latin typeface="Calibri"/>
                        <a:ea typeface="Calibri"/>
                        <a:cs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latin typeface="Calibri"/>
                          <a:ea typeface="Calibri"/>
                          <a:cs typeface="Arial"/>
                        </a:rPr>
                        <a:t>Emerging </a:t>
                      </a:r>
                      <a:r>
                        <a:rPr lang="tr-TR" sz="2000" dirty="0">
                          <a:latin typeface="Calibri"/>
                          <a:ea typeface="Calibri"/>
                          <a:cs typeface="Arial"/>
                        </a:rPr>
                        <a:t>trends in EIA/SEA – EC Guidance on Intergating Climate Change and Biodiversity into EIA </a:t>
                      </a:r>
                      <a:r>
                        <a:rPr lang="tr-TR" sz="2000" i="1" dirty="0" smtClean="0">
                          <a:latin typeface="+mn-lt"/>
                          <a:ea typeface="Calibri"/>
                          <a:cs typeface="Arial"/>
                        </a:rPr>
                        <a:t>(EC DG Environment)</a:t>
                      </a:r>
                      <a:endParaRPr lang="cs-CZ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2000" dirty="0" smtClean="0">
                        <a:latin typeface="Calibri"/>
                        <a:ea typeface="Calibri"/>
                        <a:cs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latin typeface="Calibri"/>
                          <a:ea typeface="Calibri"/>
                          <a:cs typeface="Arial"/>
                        </a:rPr>
                        <a:t>Introduction </a:t>
                      </a:r>
                      <a:r>
                        <a:rPr lang="tr-TR" sz="2000" dirty="0">
                          <a:latin typeface="Calibri"/>
                          <a:ea typeface="Calibri"/>
                          <a:cs typeface="Arial"/>
                        </a:rPr>
                        <a:t>to ECRAN EIA/SEA activities  </a:t>
                      </a:r>
                      <a:r>
                        <a:rPr lang="tr-TR" sz="2000" i="1" dirty="0">
                          <a:latin typeface="Calibri"/>
                          <a:ea typeface="Calibri"/>
                          <a:cs typeface="Arial"/>
                        </a:rPr>
                        <a:t>(Mr. Martin Smutný, ECRAN Key Expert)</a:t>
                      </a:r>
                      <a:endParaRPr lang="cs-CZ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005" marR="16005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0" y="0"/>
          <a:ext cx="9144000" cy="6858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4207"/>
                <a:gridCol w="7409793"/>
              </a:tblGrid>
              <a:tr h="443363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+mn-lt"/>
                        </a:rPr>
                        <a:t>Time</a:t>
                      </a:r>
                      <a:endParaRPr lang="cs-CZ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+mn-lt"/>
                        </a:rPr>
                        <a:t>Agenda</a:t>
                      </a:r>
                      <a:endParaRPr lang="cs-CZ" sz="2000" dirty="0">
                        <a:latin typeface="+mn-lt"/>
                      </a:endParaRPr>
                    </a:p>
                  </a:txBody>
                  <a:tcPr/>
                </a:tc>
              </a:tr>
              <a:tr h="471499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+mn-lt"/>
                        </a:rPr>
                        <a:t>12.30</a:t>
                      </a:r>
                      <a:endParaRPr lang="cs-CZ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Lunch</a:t>
                      </a:r>
                      <a:endParaRPr lang="cs-CZ" sz="20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2342625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+mn-lt"/>
                        </a:rPr>
                        <a:t>14.00</a:t>
                      </a:r>
                      <a:endParaRPr lang="cs-CZ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20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Arial"/>
                        </a:rPr>
                        <a:t>Main </a:t>
                      </a:r>
                      <a:r>
                        <a:rPr lang="tr-TR" sz="20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Arial"/>
                        </a:rPr>
                        <a:t>challenges in EIA/SEA practice in ECRAN “region” </a:t>
                      </a:r>
                      <a:r>
                        <a:rPr lang="tr-TR" sz="2000" b="0" i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Arial"/>
                        </a:rPr>
                        <a:t>(Mr</a:t>
                      </a:r>
                      <a:r>
                        <a:rPr lang="tr-TR" sz="2000" b="0" i="1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Arial"/>
                        </a:rPr>
                        <a:t>. Martin Smutný, ECRAN Key Expert</a:t>
                      </a:r>
                      <a:r>
                        <a:rPr lang="tr-TR" sz="2000" b="0" i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Arial"/>
                        </a:rPr>
                        <a:t>)</a:t>
                      </a:r>
                      <a:endParaRPr lang="en-GB" sz="2000" b="0" i="1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Calibri"/>
                        <a:cs typeface="Arial"/>
                      </a:endParaRPr>
                    </a:p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r-TR" sz="2000" b="0" i="0" u="none" strike="noStrike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algn="just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20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Actual status of EIA/SEA implementation and existing problems with EIA/SEA practice in ECRAN countries </a:t>
                      </a:r>
                      <a:r>
                        <a:rPr lang="tr-TR" sz="2000" b="0" i="1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(presentations by countrys´ representatives´)</a:t>
                      </a:r>
                      <a:endParaRPr lang="tr-TR" sz="2000" b="0" i="0" u="none" strike="noStrike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6002" marR="16002" marT="9525" marB="0"/>
                </a:tc>
              </a:tr>
              <a:tr h="498322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+mn-lt"/>
                        </a:rPr>
                        <a:t>15.30</a:t>
                      </a:r>
                      <a:endParaRPr lang="cs-CZ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Coffee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 break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6002" marR="16002" marT="9525" marB="0"/>
                </a:tc>
              </a:tr>
              <a:tr h="1144622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+mn-lt"/>
                        </a:rPr>
                        <a:t>16.00</a:t>
                      </a:r>
                      <a:endParaRPr lang="cs-CZ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Concluding discussion on main EIA/SEA-related needs in the ECRAN countries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6002" marR="16002" marT="9525" marB="0"/>
                </a:tc>
              </a:tr>
              <a:tr h="1957570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+mn-lt"/>
                        </a:rPr>
                        <a:t>16.30</a:t>
                      </a:r>
                      <a:endParaRPr lang="cs-CZ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End of session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6002" marR="16002" marT="9525" marB="0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231</Words>
  <Application>Microsoft Office PowerPoint</Application>
  <PresentationFormat>On-screen Show (4:3)</PresentationFormat>
  <Paragraphs>42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ECRAN session –  introduction and agenda</vt:lpstr>
      <vt:lpstr>Objectives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ruza</dc:creator>
  <cp:lastModifiedBy>Cera</cp:lastModifiedBy>
  <cp:revision>17</cp:revision>
  <dcterms:created xsi:type="dcterms:W3CDTF">2013-10-30T11:37:35Z</dcterms:created>
  <dcterms:modified xsi:type="dcterms:W3CDTF">2013-12-24T06:35:17Z</dcterms:modified>
</cp:coreProperties>
</file>