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76" r:id="rId11"/>
    <p:sldId id="273" r:id="rId12"/>
    <p:sldId id="274" r:id="rId13"/>
    <p:sldId id="275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922" y="188640"/>
            <a:ext cx="2221234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i="1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oleObject" Target="../embeddings/Microsoft_Word_97_-_2003_Document1.doc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jelena.raskovic@humandynamics.org" TargetMode="External"/><Relationship Id="rId2" Type="http://schemas.openxmlformats.org/officeDocument/2006/relationships/hyperlink" Target="mailto:ruza.radovic@humandynamics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cranetwork.org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ENVIRONMENT AND CLIMATE REGIONAL ACCESSION NETWORK </a:t>
            </a:r>
            <a:br>
              <a:rPr lang="en-US" dirty="0" smtClean="0"/>
            </a:br>
            <a:r>
              <a:rPr lang="en-US" dirty="0" smtClean="0"/>
              <a:t>(ECRAN)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Ruza Radovic</a:t>
            </a:r>
          </a:p>
          <a:p>
            <a:r>
              <a:rPr lang="en-US" dirty="0" smtClean="0"/>
              <a:t> 1</a:t>
            </a:r>
            <a:r>
              <a:rPr lang="en-US" baseline="30000" dirty="0" smtClean="0"/>
              <a:t>st</a:t>
            </a:r>
            <a:r>
              <a:rPr lang="en-US" dirty="0" smtClean="0"/>
              <a:t> annual Meeting Environmental Assessments Working Group</a:t>
            </a:r>
          </a:p>
          <a:p>
            <a:r>
              <a:rPr lang="en-US" sz="2200" dirty="0" smtClean="0"/>
              <a:t>07 November 2013,  Istanbul</a:t>
            </a:r>
            <a:r>
              <a:rPr lang="en-US" sz="2200" smtClean="0"/>
              <a:t>, Turkey</a:t>
            </a: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8424936" cy="3816423"/>
          </a:xfrm>
          <a:ln w="25400" cap="rnd">
            <a:solidFill>
              <a:srgbClr val="FF6600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Strategic Planning and Investments Working Group:</a:t>
            </a:r>
          </a:p>
          <a:p>
            <a:pPr>
              <a:buFont typeface="Wingdings" charset="2"/>
              <a:buChar char="ü"/>
            </a:pPr>
            <a:r>
              <a:rPr lang="en-GB" sz="1800" dirty="0"/>
              <a:t>Strategic </a:t>
            </a:r>
            <a:r>
              <a:rPr lang="en-GB" sz="1800" dirty="0" smtClean="0"/>
              <a:t>planning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Meta</a:t>
            </a:r>
            <a:r>
              <a:rPr lang="en-GB" sz="1400" dirty="0"/>
              <a:t>-planning </a:t>
            </a:r>
            <a:r>
              <a:rPr lang="en-GB" sz="1400" dirty="0" smtClean="0"/>
              <a:t>(</a:t>
            </a:r>
            <a:r>
              <a:rPr lang="en-GB" sz="1400" dirty="0"/>
              <a:t>preparation </a:t>
            </a:r>
            <a:r>
              <a:rPr lang="en-GB" sz="1400" dirty="0" smtClean="0"/>
              <a:t>of country </a:t>
            </a:r>
            <a:r>
              <a:rPr lang="en-GB" sz="1400" dirty="0"/>
              <a:t>specific </a:t>
            </a:r>
            <a:r>
              <a:rPr lang="en-GB" sz="1400" dirty="0" smtClean="0"/>
              <a:t>meta</a:t>
            </a:r>
            <a:r>
              <a:rPr lang="en-GB" sz="1400" dirty="0"/>
              <a:t>- </a:t>
            </a:r>
            <a:r>
              <a:rPr lang="en-GB" sz="1400" dirty="0" smtClean="0"/>
              <a:t>plans, roadmaps)</a:t>
            </a:r>
            <a:r>
              <a:rPr lang="en-GB" sz="1400" dirty="0"/>
              <a:t> for development of necessary planning documents for the EU accession </a:t>
            </a:r>
            <a:r>
              <a:rPr lang="en-GB" sz="1400" dirty="0" smtClean="0"/>
              <a:t>process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 on the role of planning documents in approximation process and management of the process for chapter 27 using approximation policy </a:t>
            </a:r>
            <a:r>
              <a:rPr lang="en-GB" sz="1400" dirty="0" smtClean="0"/>
              <a:t>documents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trainings </a:t>
            </a:r>
            <a:r>
              <a:rPr lang="en-GB" sz="1400" dirty="0" smtClean="0"/>
              <a:t>for the </a:t>
            </a:r>
            <a:r>
              <a:rPr lang="en-GB" sz="1400" dirty="0"/>
              <a:t>Strategic Planning Working Group and sector specific Working Groups to assess the situation and agree on strategic planning documents to be developed in the selected </a:t>
            </a:r>
            <a:r>
              <a:rPr lang="en-GB" sz="1400" dirty="0" smtClean="0"/>
              <a:t>sectors </a:t>
            </a:r>
            <a:endParaRPr lang="en-GB" sz="1400" dirty="0"/>
          </a:p>
          <a:p>
            <a:pPr>
              <a:buFont typeface="Wingdings" charset="2"/>
              <a:buChar char="ü"/>
            </a:pPr>
            <a:r>
              <a:rPr lang="en-GB" sz="1800" dirty="0"/>
              <a:t>Cost recovery and tariff setting (or economic/financial analysis</a:t>
            </a:r>
            <a:r>
              <a:rPr lang="en-GB" sz="1800" dirty="0" smtClean="0"/>
              <a:t>)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One </a:t>
            </a:r>
            <a:r>
              <a:rPr lang="en-GB" sz="1400" dirty="0"/>
              <a:t>per country </a:t>
            </a:r>
            <a:r>
              <a:rPr lang="en-GB" sz="1400" dirty="0" smtClean="0"/>
              <a:t>national </a:t>
            </a:r>
            <a:r>
              <a:rPr lang="en-GB" sz="1400" dirty="0"/>
              <a:t>round table discussions </a:t>
            </a:r>
            <a:r>
              <a:rPr lang="en-GB" sz="1400" dirty="0" smtClean="0"/>
              <a:t>on </a:t>
            </a:r>
            <a:r>
              <a:rPr lang="en-GB" sz="1400" dirty="0"/>
              <a:t>the structure of costs, financial flows, cost recovery, polluter pays and other </a:t>
            </a:r>
            <a:r>
              <a:rPr lang="en-GB" sz="1400" dirty="0" smtClean="0"/>
              <a:t>principles</a:t>
            </a:r>
            <a:endParaRPr lang="en-GB" sz="1400" dirty="0"/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trainings on economic-financial analysis and cost recovery </a:t>
            </a:r>
            <a:r>
              <a:rPr lang="en-GB" sz="1400" dirty="0" smtClean="0"/>
              <a:t>(waste </a:t>
            </a:r>
            <a:r>
              <a:rPr lang="en-GB" sz="1400" dirty="0"/>
              <a:t>management, water management etc.) </a:t>
            </a:r>
          </a:p>
          <a:p>
            <a:pPr>
              <a:buFont typeface="Wingdings" charset="2"/>
              <a:buChar char="ü"/>
            </a:pPr>
            <a:r>
              <a:rPr lang="en-GB" sz="1800" dirty="0"/>
              <a:t>Capacity building for IPA project fiche </a:t>
            </a:r>
            <a:r>
              <a:rPr lang="en-GB" sz="1800" dirty="0" smtClean="0"/>
              <a:t>preparation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trainings </a:t>
            </a:r>
            <a:r>
              <a:rPr lang="en-GB" sz="1400" dirty="0"/>
              <a:t>on IPA II Regulation and its Implementing </a:t>
            </a:r>
            <a:r>
              <a:rPr lang="en-GB" sz="1400" dirty="0" smtClean="0"/>
              <a:t>Rules</a:t>
            </a:r>
            <a:endParaRPr lang="de-DE" sz="1400" dirty="0"/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1008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lvl="0"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strategic planning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</a:p>
          <a:p>
            <a:pPr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investments.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597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816423"/>
          </a:xfrm>
          <a:ln w="25400" cap="rnd">
            <a:solidFill>
              <a:srgbClr val="FF66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600" dirty="0" smtClean="0"/>
              <a:t>Water Management Working Group: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Selection of pilot site (river basin);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en-US" sz="1600" dirty="0" smtClean="0"/>
              <a:t>Practical</a:t>
            </a:r>
            <a:r>
              <a:rPr lang="de-DE" sz="1600" dirty="0" smtClean="0"/>
              <a:t> support in development of the specific part of the River Basin Management Plan provided for the </a:t>
            </a:r>
            <a:r>
              <a:rPr lang="en-US" sz="1600" dirty="0" smtClean="0"/>
              <a:t>selected</a:t>
            </a:r>
            <a:r>
              <a:rPr lang="de-DE" sz="1600" dirty="0" smtClean="0"/>
              <a:t> pilot site;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Capacity building on cost recovery and tarrif setings in cooperation with the Strategic Planning and Investments Working Group;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Capacity building on the implementaion and differencies between water framework Directive and Marine Strategy Directive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  <a:r>
              <a:rPr lang="mk-MK" sz="1600" b="1" dirty="0" smtClean="0"/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26774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Environmental Assessments Working Group: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Selection of pilot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Practical support  in the development of SEA plans for the selected pilot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Capacity building for Environmental Assessments in cooperation with Nature and Water Management Working groups;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Regional Train the Trainers programme followed by the national trainings at local level. 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960439"/>
          </a:xfrm>
          <a:ln w="25400" cap="rnd">
            <a:solidFill>
              <a:srgbClr val="FF66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600" dirty="0" smtClean="0"/>
              <a:t>Air Quality Working Group: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to cover the basic principles and steps for transposition and implementation of Air Quality Framework Directive;</a:t>
            </a:r>
          </a:p>
          <a:p>
            <a:pPr>
              <a:buFont typeface="Wingdings" pitchFamily="2" charset="2"/>
              <a:buChar char="§"/>
            </a:pPr>
            <a:r>
              <a:rPr lang="de-DE" sz="1600" dirty="0" smtClean="0"/>
              <a:t>Waste Management Working Group: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to cover the basic principles and steps for transposition and implementation of Waste Framework Directive;</a:t>
            </a:r>
          </a:p>
          <a:p>
            <a:pPr>
              <a:buFont typeface="Wingdings" pitchFamily="2" charset="2"/>
              <a:buChar char="§"/>
            </a:pPr>
            <a:r>
              <a:rPr lang="de-DE" sz="1600" dirty="0" smtClean="0"/>
              <a:t>IED/Chemicals WG: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on transposition and implementation of IPPC/IED, REACH and CLP and usage of BREFs and BATs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301208"/>
            <a:ext cx="842493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  <a:r>
              <a:rPr lang="mk-MK" sz="1600" b="1" dirty="0" smtClean="0"/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267744" y="5013176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960440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Nature Working Group: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Selection of pilot sites;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Development of appropriate assessments  for selected pilot sites;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700" dirty="0" smtClean="0"/>
              <a:t>Practical support in the development of participatory management plan for the selected pilot site;</a:t>
            </a:r>
            <a:endParaRPr lang="en-GB" sz="1700" dirty="0" smtClean="0"/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Public awareness seminars to promote the benefits of </a:t>
            </a:r>
            <a:r>
              <a:rPr lang="en-GB" sz="1700" dirty="0" err="1" smtClean="0"/>
              <a:t>Natura</a:t>
            </a:r>
            <a:r>
              <a:rPr lang="en-GB" sz="1700" dirty="0" smtClean="0"/>
              <a:t> 2000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Training programme;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Establishment of regional network of Nature Protected Areas. 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5013176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8424936" cy="3816423"/>
          </a:xfrm>
          <a:ln w="25400" cap="rnd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Climate component: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Capacity building on modeling, scenarios, tools </a:t>
            </a:r>
            <a:r>
              <a:rPr lang="en-GB" sz="1600" dirty="0" smtClean="0"/>
              <a:t>and usage of quantitative models to assess climate and energy policy options and to set emission targets;</a:t>
            </a:r>
            <a:endParaRPr lang="en-US" sz="16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Capacity building on GHG inventory process for CRF Sectors in line with the MMR requirements</a:t>
            </a:r>
            <a:r>
              <a:rPr lang="en-US" sz="1600" dirty="0" smtClean="0"/>
              <a:t>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en-US" sz="1600" dirty="0" smtClean="0"/>
              <a:t>Best practice document for a fully functioning MMR system;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500" dirty="0" smtClean="0"/>
              <a:t>Regional Training Programme on the EU MMR and Accreditation and Verification Regulations including training missions to EU Member States;</a:t>
            </a:r>
            <a:endParaRPr lang="en-US" sz="15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ETS Implementation and ETS strategy and roadmap development;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Development of indicators to monitor the impact of climate change; 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Practical support for the identification of adaptation options and </a:t>
            </a:r>
            <a:r>
              <a:rPr lang="en-US" sz="1600" dirty="0" err="1" smtClean="0"/>
              <a:t>prioritisation</a:t>
            </a:r>
            <a:r>
              <a:rPr lang="en-US" sz="1600" dirty="0" smtClean="0"/>
              <a:t> of adaptation needs;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Proposal for required policy changes, structures and processes for adaptation. </a:t>
            </a:r>
            <a:endParaRPr lang="en-US" sz="1500" dirty="0" smtClean="0"/>
          </a:p>
          <a:p>
            <a:pPr>
              <a:buFont typeface="Wingdings" pitchFamily="2" charset="2"/>
              <a:buChar char="§"/>
            </a:pPr>
            <a:endParaRPr lang="de-DE" sz="1800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1008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 </a:t>
            </a:r>
            <a:r>
              <a:rPr lang="mk-MK" sz="1600" dirty="0" smtClean="0">
                <a:solidFill>
                  <a:schemeClr val="tx1"/>
                </a:solidFill>
              </a:rPr>
              <a:t>institutional set-up and technical working arrangements established;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</a:t>
            </a:r>
            <a:r>
              <a:rPr lang="en-US" sz="1600" dirty="0" smtClean="0">
                <a:solidFill>
                  <a:schemeClr val="tx1"/>
                </a:solidFill>
              </a:rPr>
              <a:t>c</a:t>
            </a:r>
            <a:r>
              <a:rPr lang="mk-MK" sz="1600" dirty="0" smtClean="0">
                <a:solidFill>
                  <a:schemeClr val="tx1"/>
                </a:solidFill>
              </a:rPr>
              <a:t>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597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940000" cy="900000"/>
          </a:xfrm>
        </p:spPr>
        <p:txBody>
          <a:bodyPr/>
          <a:lstStyle/>
          <a:p>
            <a:r>
              <a:rPr lang="en-US" dirty="0" smtClean="0"/>
              <a:t>Practical arrangements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4320480"/>
          </a:xfrm>
          <a:ln w="25400">
            <a:solidFill>
              <a:srgbClr val="FF6600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e-DE" b="1" dirty="0" smtClean="0"/>
              <a:t>ECRAN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Ministerial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Steering Committee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WG Annual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EF Public Participation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Coordination with other relevant networks;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Other non-capacity building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Drafting agendas, work plans, ToRs;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Selection of TAIEX experts;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Quality control and review;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Invitations and lists of participants;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Workshop Reports.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32000" cy="4320480"/>
          </a:xfrm>
          <a:ln w="25400">
            <a:solidFill>
              <a:srgbClr val="92D050"/>
            </a:solidFill>
          </a:ln>
        </p:spPr>
        <p:txBody>
          <a:bodyPr/>
          <a:lstStyle/>
          <a:p>
            <a:pPr>
              <a:buNone/>
            </a:pPr>
            <a:r>
              <a:rPr lang="de-DE" dirty="0" smtClean="0"/>
              <a:t>TAIEX</a:t>
            </a:r>
            <a:endParaRPr lang="en-US" dirty="0" smtClean="0"/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Provision of experts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Logistical arrangements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Evaluation of delivered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Additional national support as required by beneficiary countries.  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683568" y="5589240"/>
            <a:ext cx="79208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Important: continuous participation and timely nominations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274638"/>
            <a:ext cx="5940000" cy="900000"/>
          </a:xfrm>
        </p:spPr>
        <p:txBody>
          <a:bodyPr/>
          <a:lstStyle/>
          <a:p>
            <a:r>
              <a:rPr lang="en-US" dirty="0" smtClean="0"/>
              <a:t>Project summary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827584" y="1340768"/>
          <a:ext cx="7315200" cy="2545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6471358" imgH="2869475" progId="Word.Document.8">
                  <p:embed/>
                </p:oleObj>
              </mc:Choice>
              <mc:Fallback>
                <p:oleObj name="Document" r:id="rId4" imgW="6471358" imgH="2869475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340768"/>
                        <a:ext cx="7315200" cy="2545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979712" y="3645024"/>
            <a:ext cx="4105275" cy="2087563"/>
            <a:chOff x="625475" y="732632"/>
            <a:chExt cx="9347200" cy="5791199"/>
          </a:xfrm>
        </p:grpSpPr>
        <p:pic>
          <p:nvPicPr>
            <p:cNvPr id="6" name="Picture 11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3076" y="732632"/>
              <a:ext cx="7879772" cy="5334000"/>
            </a:xfrm>
            <a:prstGeom prst="rect">
              <a:avLst/>
            </a:prstGeom>
            <a:solidFill>
              <a:schemeClr val="accent1">
                <a:alpha val="23137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96075" y="492363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25475" y="3031331"/>
              <a:ext cx="2717800" cy="135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43075" y="1189831"/>
              <a:ext cx="2209800" cy="147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362075" y="4664551"/>
              <a:ext cx="2463800" cy="1478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5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257675" y="885031"/>
              <a:ext cx="2286000" cy="1534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6"/>
            <p:cNvPicPr>
              <a:picLocks noChangeAspect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848475" y="126603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200525" y="5063331"/>
              <a:ext cx="2190750" cy="146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683789" y="3094831"/>
              <a:ext cx="2288886" cy="154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5940000" cy="900000"/>
          </a:xfrm>
        </p:spPr>
        <p:txBody>
          <a:bodyPr>
            <a:normAutofit/>
          </a:bodyPr>
          <a:lstStyle/>
          <a:p>
            <a:r>
              <a:rPr lang="en-US" dirty="0" smtClean="0"/>
              <a:t>From RENA towards ECRAN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352928" cy="4608512"/>
          </a:xfrm>
        </p:spPr>
        <p:txBody>
          <a:bodyPr>
            <a:normAutofit fontScale="77500" lnSpcReduction="20000"/>
          </a:bodyPr>
          <a:lstStyle/>
          <a:p>
            <a:pPr indent="-4572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Follow up of Regional Environmental network for Accession (RENA), building on the results achieved in the field of environment and climate change;</a:t>
            </a:r>
          </a:p>
          <a:p>
            <a:pPr indent="-4572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Endorsement by the beneficiaries: Join Statement endorsed during the 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 ministerial Meeting (September 2012, Brussels, </a:t>
            </a:r>
            <a:r>
              <a:rPr lang="en-US" dirty="0" err="1" smtClean="0">
                <a:solidFill>
                  <a:schemeClr val="tx1"/>
                </a:solidFill>
              </a:rPr>
              <a:t>belgum</a:t>
            </a:r>
            <a:r>
              <a:rPr lang="en-US" dirty="0" smtClean="0">
                <a:solidFill>
                  <a:schemeClr val="tx1"/>
                </a:solidFill>
              </a:rPr>
              <a:t>). </a:t>
            </a:r>
          </a:p>
          <a:p>
            <a:pPr indent="-457200" algn="l">
              <a:spcBef>
                <a:spcPts val="0"/>
              </a:spcBef>
            </a:pPr>
            <a:endParaRPr lang="en-US" dirty="0" smtClean="0">
              <a:solidFill>
                <a:schemeClr val="tx1"/>
              </a:solidFill>
            </a:endParaRPr>
          </a:p>
          <a:p>
            <a:pPr indent="-45720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Overall objective (same as in RENA):</a:t>
            </a:r>
          </a:p>
          <a:p>
            <a:pPr indent="-457200" algn="l">
              <a:spcBef>
                <a:spcPts val="0"/>
              </a:spcBef>
            </a:pPr>
            <a:endParaRPr lang="en-US" dirty="0" smtClean="0">
              <a:solidFill>
                <a:schemeClr val="tx1"/>
              </a:solidFill>
            </a:endParaRPr>
          </a:p>
          <a:p>
            <a:pPr indent="-45720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“ to strengthen the regional cooperation between EU candidate countries and potential candidates and assist them on their way towards transposition and implementation of the EU environment and climate </a:t>
            </a:r>
            <a:r>
              <a:rPr lang="en-US" i="1" dirty="0" smtClean="0">
                <a:solidFill>
                  <a:schemeClr val="tx1"/>
                </a:solidFill>
              </a:rPr>
              <a:t>acquis </a:t>
            </a:r>
            <a:r>
              <a:rPr lang="en-US" dirty="0" smtClean="0">
                <a:solidFill>
                  <a:schemeClr val="tx1"/>
                </a:solidFill>
              </a:rPr>
              <a:t>and policies “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5940000" cy="900000"/>
          </a:xfrm>
        </p:spPr>
        <p:txBody>
          <a:bodyPr>
            <a:normAutofit/>
          </a:bodyPr>
          <a:lstStyle/>
          <a:p>
            <a:r>
              <a:rPr lang="en-US" dirty="0" smtClean="0"/>
              <a:t>Results to be achieved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4008" y="1412776"/>
            <a:ext cx="3744416" cy="4320480"/>
          </a:xfrm>
        </p:spPr>
        <p:txBody>
          <a:bodyPr>
            <a:normAutofit fontScale="40000" lnSpcReduction="20000"/>
          </a:bodyPr>
          <a:lstStyle/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Improved</a:t>
            </a:r>
            <a:r>
              <a:rPr lang="mk-MK" sz="5300" dirty="0" smtClean="0">
                <a:solidFill>
                  <a:schemeClr val="tx1"/>
                </a:solidFill>
              </a:rPr>
              <a:t> skills in relation to enforcement of the legislation;</a:t>
            </a:r>
            <a:endParaRPr lang="en-US" sz="5300" dirty="0" smtClean="0">
              <a:solidFill>
                <a:schemeClr val="tx1"/>
              </a:solidFill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Improved</a:t>
            </a:r>
            <a:r>
              <a:rPr lang="mk-MK" sz="5300" dirty="0" smtClean="0">
                <a:solidFill>
                  <a:schemeClr val="tx1"/>
                </a:solidFill>
              </a:rPr>
              <a:t> strategic planning and investments;</a:t>
            </a:r>
            <a:endParaRPr lang="en-US" sz="5300" dirty="0" smtClean="0">
              <a:solidFill>
                <a:schemeClr val="tx1"/>
              </a:solidFill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5300" dirty="0" smtClean="0">
                <a:solidFill>
                  <a:schemeClr val="tx1"/>
                </a:solidFill>
              </a:rPr>
              <a:t> and networking activities established;</a:t>
            </a: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Enhanced</a:t>
            </a:r>
            <a:r>
              <a:rPr lang="mk-MK" sz="5300" dirty="0" smtClean="0">
                <a:solidFill>
                  <a:schemeClr val="tx1"/>
                </a:solidFill>
              </a:rPr>
              <a:t> cross-border cooperation in relation to environmental and climate policies, legislation and investments.</a:t>
            </a: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mk-MK" sz="5100" dirty="0" smtClean="0">
              <a:solidFill>
                <a:schemeClr val="tx1"/>
              </a:solidFill>
            </a:endParaRPr>
          </a:p>
          <a:p>
            <a:pPr indent="-457200" algn="l">
              <a:spcBef>
                <a:spcPts val="0"/>
              </a:spcBef>
            </a:pPr>
            <a:endParaRPr lang="en-US" sz="3300" i="1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11560" y="1484784"/>
            <a:ext cx="3744416" cy="460851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Improved </a:t>
            </a:r>
            <a:r>
              <a:rPr lang="mk-MK" sz="8300" dirty="0" smtClean="0"/>
              <a:t>institutional set-up and technical working arrangements established;</a:t>
            </a:r>
            <a:endParaRPr lang="en-US" sz="8300" dirty="0" smtClean="0"/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Enhanced</a:t>
            </a:r>
            <a:r>
              <a:rPr lang="mk-MK" sz="8300" dirty="0" smtClean="0"/>
              <a:t> public participation in environmental and climate planning and decisionmaking process;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Improved</a:t>
            </a:r>
            <a:r>
              <a:rPr lang="mk-MK" sz="8300" dirty="0" smtClean="0"/>
              <a:t> quality of transposition and implementation of the EU environmental and</a:t>
            </a:r>
            <a:r>
              <a:rPr lang="en-US" sz="8300" dirty="0" smtClean="0"/>
              <a:t> </a:t>
            </a:r>
            <a:r>
              <a:rPr lang="mk-MK" sz="8300" dirty="0" smtClean="0"/>
              <a:t>climate acquis;</a:t>
            </a:r>
          </a:p>
          <a:p>
            <a:pPr marL="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3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4624"/>
            <a:ext cx="5940000" cy="864000"/>
          </a:xfrm>
        </p:spPr>
        <p:txBody>
          <a:bodyPr>
            <a:normAutofit/>
          </a:bodyPr>
          <a:lstStyle/>
          <a:p>
            <a:r>
              <a:rPr lang="en-US" dirty="0" smtClean="0"/>
              <a:t>ECRAN Structure</a:t>
            </a:r>
            <a:endParaRPr lang="mk-MK" dirty="0" smtClean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75853"/>
            <a:ext cx="8820473" cy="52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116736"/>
            <a:ext cx="5940000" cy="900000"/>
          </a:xfrm>
        </p:spPr>
        <p:txBody>
          <a:bodyPr/>
          <a:lstStyle/>
          <a:p>
            <a:r>
              <a:rPr lang="de-DE" dirty="0" smtClean="0"/>
              <a:t>Project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1 Mihail Dimovski – overall coordination of activities, progress monitoring, compliance checking, peer reviews and Handbook for Implementation of EU Environmental Legislation;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 Key Expert 2 Ike van der Putte – ECENA and IED/Chemicals Working Group;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3 Martin Smutny – Environmental Assessment Working Group;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4 Imre Csikos – Climate related activities;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Richard Filcak – EF Public Participation;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Arunas Kundrotas – Strategic Planning and Investments Working Group;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Petr Roth – Nature Working Group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5940000" cy="900000"/>
          </a:xfrm>
        </p:spPr>
        <p:txBody>
          <a:bodyPr/>
          <a:lstStyle/>
          <a:p>
            <a:r>
              <a:rPr lang="de-DE" dirty="0" smtClean="0"/>
              <a:t>ECRAN Secretariat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/>
              <a:t>Ruza Radovic, </a:t>
            </a:r>
            <a:r>
              <a:rPr lang="de-DE" dirty="0" smtClean="0">
                <a:hlinkClick r:id="rId2"/>
              </a:rPr>
              <a:t>ruza.radovic@humandynamics.org</a:t>
            </a:r>
            <a:r>
              <a:rPr lang="de-DE" dirty="0" smtClean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/>
              <a:t>Jelena Raskovic, </a:t>
            </a:r>
            <a:r>
              <a:rPr lang="de-DE" dirty="0" smtClean="0">
                <a:hlinkClick r:id="rId3"/>
              </a:rPr>
              <a:t>jelena.raskovic@humandynamics.org</a:t>
            </a:r>
            <a:r>
              <a:rPr lang="de-DE" dirty="0" smtClean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>
                <a:hlinkClick r:id="rId4"/>
              </a:rPr>
              <a:t>www.ecranetwork.org</a:t>
            </a:r>
            <a:r>
              <a:rPr lang="de-DE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816423"/>
          </a:xfrm>
          <a:ln w="25400" cap="rnd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EF Public Participation: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Development of ToR and application form for regional NGOs;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Selection of minimum 1 and maximum 3 NGOs per country;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Creation of regional Environment Forum with selected NGOs;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Organisation of preparatory meetings;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Organisation of annual meetings with EC;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Design and delivery of tailor made training programme.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public participation in environmental and climate planning and decisionmaking process</a:t>
            </a:r>
          </a:p>
        </p:txBody>
      </p:sp>
      <p:sp>
        <p:nvSpPr>
          <p:cNvPr id="6" name="Down Arrow 5"/>
          <p:cNvSpPr/>
          <p:nvPr/>
        </p:nvSpPr>
        <p:spPr>
          <a:xfrm>
            <a:off x="226774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900" dirty="0" smtClean="0"/>
              <a:t>Enforcement and Compliance (ECENA):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for inspectors and permit writers on selected topics and selected pilot sites (industrial installations);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External country assessments on the implementation and enforcement of the selected EU </a:t>
            </a:r>
            <a:r>
              <a:rPr lang="en-GB" sz="2600" dirty="0" err="1" smtClean="0"/>
              <a:t>acquis</a:t>
            </a:r>
            <a:r>
              <a:rPr lang="en-GB" sz="2600" dirty="0" smtClean="0"/>
              <a:t> in the country,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for inspectors on utilisation of IRAM/easy tools and on REACH and CLP;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with practical work on the selected pilot sites on the </a:t>
            </a:r>
            <a:r>
              <a:rPr lang="en-GB" sz="2600" dirty="0" err="1" smtClean="0"/>
              <a:t>Transfrontier</a:t>
            </a:r>
            <a:r>
              <a:rPr lang="en-GB" sz="2600" dirty="0" smtClean="0"/>
              <a:t> Shipment of Waste (TFS);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Coordination and cooperation with other relevant networks (IMPEL, INECE, Interpol, etc.).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464400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skills in relation to enforcement of the legislation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816423"/>
          </a:xfrm>
          <a:ln w="25400" cap="rnd">
            <a:solidFill>
              <a:srgbClr val="FF6600"/>
            </a:solidFill>
          </a:ln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Progress Monitoring: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Finalisation of PM Reports for year 16;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Tables of Concordance, Implementation Questionnaires and preapration of draft and final PM Reports for the years 17, 18 and 19;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Legislative compliance checks (legal assisstance for approximation)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Update of the Handbook on the implementation of the EU environmental acquis;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Update of the Handbook on the implementation of the EU climate acquis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</a:t>
            </a:r>
          </a:p>
        </p:txBody>
      </p:sp>
      <p:sp>
        <p:nvSpPr>
          <p:cNvPr id="6" name="Down Arrow 5"/>
          <p:cNvSpPr/>
          <p:nvPr/>
        </p:nvSpPr>
        <p:spPr>
          <a:xfrm>
            <a:off x="226774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Approximation of environmental legislation and the accession negotiations: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Strengthening the capacities for accession negotiations on Chapter 27 through tailor made capacity building programme using practical work and exchange of experience with EU MS;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National peer reviews on the level of implementation of the EU environmental legislation and administrative capacity to carry out the implementing obligations.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464400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 </a:t>
            </a:r>
            <a:r>
              <a:rPr lang="mk-MK" sz="1600" dirty="0" smtClean="0">
                <a:solidFill>
                  <a:schemeClr val="tx1"/>
                </a:solidFill>
              </a:rPr>
              <a:t>institutional set-up and technical working arrangements established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1360</Words>
  <Application>Microsoft Office PowerPoint</Application>
  <PresentationFormat>On-screen Show (4:3)</PresentationFormat>
  <Paragraphs>134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Document</vt:lpstr>
      <vt:lpstr>ENVIRONMENT AND CLIMATE REGIONAL ACCESSION NETWORK  (ECRAN)</vt:lpstr>
      <vt:lpstr>Project summary</vt:lpstr>
      <vt:lpstr>From RENA towards ECRAN</vt:lpstr>
      <vt:lpstr>Results to be achieved</vt:lpstr>
      <vt:lpstr>ECRAN Structure</vt:lpstr>
      <vt:lpstr>Project team</vt:lpstr>
      <vt:lpstr>ECRAN Secretariat</vt:lpstr>
      <vt:lpstr>Planned activities </vt:lpstr>
      <vt:lpstr>Planned activities </vt:lpstr>
      <vt:lpstr>Planned activities </vt:lpstr>
      <vt:lpstr>Planned activities </vt:lpstr>
      <vt:lpstr>Planned activities </vt:lpstr>
      <vt:lpstr>Planned activities </vt:lpstr>
      <vt:lpstr>Practical arrangements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Cera</cp:lastModifiedBy>
  <cp:revision>65</cp:revision>
  <dcterms:created xsi:type="dcterms:W3CDTF">2013-10-30T11:37:35Z</dcterms:created>
  <dcterms:modified xsi:type="dcterms:W3CDTF">2013-12-24T06:34:48Z</dcterms:modified>
</cp:coreProperties>
</file>