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3" r:id="rId4"/>
    <p:sldId id="258" r:id="rId5"/>
    <p:sldId id="264" r:id="rId6"/>
    <p:sldId id="259" r:id="rId7"/>
    <p:sldId id="260" r:id="rId8"/>
    <p:sldId id="265" r:id="rId9"/>
    <p:sldId id="266" r:id="rId10"/>
    <p:sldId id="267" r:id="rId11"/>
    <p:sldId id="268" r:id="rId12"/>
    <p:sldId id="269" r:id="rId13"/>
    <p:sldId id="261" r:id="rId14"/>
    <p:sldId id="26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4505E-5B61-4C9C-A66A-53E3AE848E9B}" type="datetimeFigureOut">
              <a:rPr lang="en-GB" smtClean="0"/>
              <a:t>26/11/2014</a:t>
            </a:fld>
            <a:endParaRPr lang="en-GB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6976D3-967C-4382-9EE1-FBC3700EAB9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6976D3-967C-4382-9EE1-FBC3700EAB93}" type="slidenum">
              <a:rPr lang="en-GB" smtClean="0"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rmAutofit/>
          </a:bodyPr>
          <a:lstStyle/>
          <a:p>
            <a:r>
              <a:rPr lang="en-GB" dirty="0" smtClean="0"/>
              <a:t>EA WG</a:t>
            </a:r>
            <a:r>
              <a:rPr lang="cs-CZ" dirty="0" smtClean="0"/>
              <a:t> </a:t>
            </a:r>
            <a:r>
              <a:rPr lang="en-GB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en-GB" dirty="0" smtClean="0"/>
              <a:t>Workplan for 2015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Martin Smutny, KE3, ECRAN </a:t>
            </a:r>
          </a:p>
          <a:p>
            <a:r>
              <a:rPr lang="en-GB" dirty="0" smtClean="0"/>
              <a:t>EA WG 2</a:t>
            </a:r>
            <a:r>
              <a:rPr lang="en-GB" baseline="30000" dirty="0" smtClean="0"/>
              <a:t>nd</a:t>
            </a:r>
            <a:r>
              <a:rPr lang="en-GB" dirty="0" smtClean="0"/>
              <a:t> Annual Meeting</a:t>
            </a:r>
            <a:endParaRPr lang="en-US" dirty="0" smtClean="0"/>
          </a:p>
          <a:p>
            <a:r>
              <a:rPr lang="en-US" dirty="0" smtClean="0"/>
              <a:t>November 26, 2014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2.4.4: Train the trainers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Trainings in ECRAN countries, 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 round</a:t>
            </a:r>
          </a:p>
          <a:p>
            <a:pPr lvl="1"/>
            <a:r>
              <a:rPr lang="en-GB" sz="2400" dirty="0" smtClean="0"/>
              <a:t>August 2015: Agenda and outline of training materials for local training in October – December 2015 ready</a:t>
            </a:r>
          </a:p>
          <a:p>
            <a:pPr lvl="1"/>
            <a:r>
              <a:rPr lang="en-GB" sz="2400" dirty="0" smtClean="0"/>
              <a:t>September 2015: Training materials for local training in October – December 2015 ready</a:t>
            </a:r>
          </a:p>
          <a:p>
            <a:pPr lvl="1"/>
            <a:r>
              <a:rPr lang="en-GB" sz="2400" dirty="0" smtClean="0"/>
              <a:t>October – December 2015: Trainings organized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2.4.4: Train the trainers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Trainings in ECRAN countries , 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 round</a:t>
            </a:r>
          </a:p>
          <a:p>
            <a:pPr lvl="1"/>
            <a:r>
              <a:rPr lang="en-GB" sz="2400" dirty="0" smtClean="0"/>
              <a:t>October 2015: SEA workshop (2 days) in Montenegro </a:t>
            </a:r>
          </a:p>
          <a:p>
            <a:pPr lvl="1"/>
            <a:r>
              <a:rPr lang="en-GB" sz="2400" dirty="0" smtClean="0"/>
              <a:t>November 2015: Workshop (2 days) in Turkey on ....</a:t>
            </a:r>
          </a:p>
          <a:p>
            <a:pPr lvl="1"/>
            <a:r>
              <a:rPr lang="en-GB" sz="2400" dirty="0" smtClean="0"/>
              <a:t>December 2015: 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2.4.4: Train the trainers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 ToT </a:t>
            </a:r>
          </a:p>
          <a:p>
            <a:pPr lvl="1"/>
            <a:r>
              <a:rPr lang="en-GB" sz="2400" dirty="0" smtClean="0"/>
              <a:t>June 2015: Agenda and outline of training materials distributed </a:t>
            </a:r>
          </a:p>
          <a:p>
            <a:pPr lvl="1"/>
            <a:r>
              <a:rPr lang="en-GB" sz="2400" dirty="0" smtClean="0"/>
              <a:t>August 2015: Training materials prepared </a:t>
            </a:r>
          </a:p>
          <a:p>
            <a:pPr lvl="1"/>
            <a:r>
              <a:rPr lang="en-GB" sz="2400" dirty="0" smtClean="0"/>
              <a:t>September 2015: 2</a:t>
            </a:r>
            <a:r>
              <a:rPr lang="en-GB" sz="2400" baseline="30000" dirty="0" smtClean="0"/>
              <a:t>nd</a:t>
            </a:r>
            <a:r>
              <a:rPr lang="en-GB" sz="2400" dirty="0" smtClean="0"/>
              <a:t> ToT organized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Questions, comments, suggestions?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63031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/>
              <a:t>Thank you for your attention!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2.4.1: Annual 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3</a:t>
            </a:r>
            <a:r>
              <a:rPr lang="en-US" sz="2800" baseline="30000" dirty="0" smtClean="0"/>
              <a:t>rd</a:t>
            </a:r>
            <a:r>
              <a:rPr lang="en-US" sz="2800" dirty="0" smtClean="0"/>
              <a:t> Annual Meeting (Vienna)</a:t>
            </a:r>
          </a:p>
          <a:p>
            <a:pPr lvl="1"/>
            <a:r>
              <a:rPr lang="en-US" sz="2400" dirty="0" smtClean="0"/>
              <a:t>October 2015: agenda distributed </a:t>
            </a:r>
          </a:p>
          <a:p>
            <a:pPr lvl="1"/>
            <a:r>
              <a:rPr lang="en-US" sz="2400" dirty="0" smtClean="0"/>
              <a:t>November 2015 (end): annual meeting organized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Task 2.4.2: Implementation and monitoring of SEA Directive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SEA pilot in Montenegro</a:t>
            </a:r>
          </a:p>
          <a:p>
            <a:pPr lvl="1"/>
            <a:r>
              <a:rPr lang="en-US" sz="2400" dirty="0" smtClean="0"/>
              <a:t>December 2014: QA of the SEA report</a:t>
            </a:r>
          </a:p>
          <a:p>
            <a:pPr lvl="1"/>
            <a:r>
              <a:rPr lang="en-US" sz="2400" dirty="0" smtClean="0"/>
              <a:t>January 2015: Final workshop and presentation of QA results</a:t>
            </a:r>
          </a:p>
          <a:p>
            <a:pPr lvl="1"/>
            <a:r>
              <a:rPr lang="en-US" sz="2400" dirty="0" smtClean="0"/>
              <a:t>February 2015: Final QA report </a:t>
            </a:r>
          </a:p>
          <a:p>
            <a:endParaRPr lang="en-US" dirty="0" smtClean="0"/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SEA pilot</a:t>
            </a:r>
          </a:p>
          <a:p>
            <a:pPr lvl="1"/>
            <a:r>
              <a:rPr lang="en-US" sz="2400" dirty="0" smtClean="0"/>
              <a:t>December 2014: suggestions by countries</a:t>
            </a:r>
          </a:p>
          <a:p>
            <a:pPr lvl="1"/>
            <a:r>
              <a:rPr lang="en-US" sz="2400" dirty="0" smtClean="0"/>
              <a:t>January 2015: selection of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pilot</a:t>
            </a:r>
          </a:p>
          <a:p>
            <a:pPr lvl="1"/>
            <a:r>
              <a:rPr lang="en-US" sz="2400" dirty="0" smtClean="0"/>
              <a:t>By December 2015: support to be provided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Task 2.4.3: Other environmental assessments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Project proposal  </a:t>
            </a:r>
          </a:p>
          <a:p>
            <a:pPr lvl="1"/>
            <a:r>
              <a:rPr lang="en-US" sz="2400" dirty="0" smtClean="0"/>
              <a:t>2 regional trainings on SEA/EIA in Nature and Water areas</a:t>
            </a:r>
          </a:p>
          <a:p>
            <a:pPr lvl="1"/>
            <a:r>
              <a:rPr lang="en-US" sz="2400" dirty="0" smtClean="0"/>
              <a:t>1 joint regional training (Nature, Water and EA WGs)</a:t>
            </a:r>
          </a:p>
          <a:p>
            <a:endParaRPr lang="en-US" dirty="0" smtClean="0"/>
          </a:p>
          <a:p>
            <a:r>
              <a:rPr lang="en-US" dirty="0" smtClean="0"/>
              <a:t>Proposed change</a:t>
            </a:r>
          </a:p>
          <a:p>
            <a:pPr lvl="1"/>
            <a:r>
              <a:rPr lang="en-US" sz="2400" dirty="0" smtClean="0"/>
              <a:t>2 regional trainings on SEA/EIA and AA</a:t>
            </a:r>
          </a:p>
          <a:p>
            <a:pPr lvl="1"/>
            <a:r>
              <a:rPr lang="en-US" sz="2400" dirty="0" smtClean="0"/>
              <a:t>1 regional training on SEA/EIA in Water area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Task 2.4.3: Other environmental assessments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regional training on SEA/EIA and AA</a:t>
            </a:r>
          </a:p>
          <a:p>
            <a:pPr lvl="1"/>
            <a:r>
              <a:rPr lang="en-US" sz="2400" dirty="0" smtClean="0"/>
              <a:t>June 2015: Agenda distributed</a:t>
            </a:r>
          </a:p>
          <a:p>
            <a:pPr lvl="1"/>
            <a:r>
              <a:rPr lang="en-US" sz="2400" dirty="0" smtClean="0"/>
              <a:t>September 2015: Training materials developed </a:t>
            </a:r>
          </a:p>
          <a:p>
            <a:pPr lvl="1"/>
            <a:r>
              <a:rPr lang="en-US" sz="2400" dirty="0" smtClean="0"/>
              <a:t>October 2015: Training organized </a:t>
            </a:r>
          </a:p>
          <a:p>
            <a:pPr lvl="1"/>
            <a:endParaRPr lang="en-US" sz="2400" dirty="0" smtClean="0"/>
          </a:p>
          <a:p>
            <a:r>
              <a:rPr lang="en-US" dirty="0" smtClean="0"/>
              <a:t>Regional training on SEA/EIA in Water area</a:t>
            </a:r>
          </a:p>
          <a:p>
            <a:pPr lvl="1"/>
            <a:r>
              <a:rPr lang="en-US" sz="2400" dirty="0" smtClean="0"/>
              <a:t>April 2015: Agenda distributed</a:t>
            </a:r>
          </a:p>
          <a:p>
            <a:pPr lvl="1"/>
            <a:r>
              <a:rPr lang="en-US" sz="2400" dirty="0" smtClean="0"/>
              <a:t>May 2015: Training materials developed</a:t>
            </a:r>
          </a:p>
          <a:p>
            <a:pPr lvl="1"/>
            <a:r>
              <a:rPr lang="en-US" sz="2400" dirty="0" smtClean="0"/>
              <a:t>June 2015: Training organized </a:t>
            </a:r>
          </a:p>
          <a:p>
            <a:pPr lvl="1">
              <a:buNone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Task 2.4.3: Other environmental assessments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3 regional trainings on SEA/EIA for specific economic sectors / policy areas </a:t>
            </a:r>
          </a:p>
          <a:p>
            <a:pPr lvl="1"/>
            <a:r>
              <a:rPr lang="en-US" sz="2400" dirty="0" smtClean="0"/>
              <a:t>October 2015: Request for suggesting sectors/policy areas distributed (together with the agenda for the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Annual meeting)</a:t>
            </a:r>
          </a:p>
          <a:p>
            <a:pPr lvl="1"/>
            <a:r>
              <a:rPr lang="en-US" sz="2400" dirty="0" smtClean="0"/>
              <a:t>November 2015 (end): Preliminary selection of sectors/policy areas and schedule discussed at the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Annual meeting </a:t>
            </a:r>
          </a:p>
          <a:p>
            <a:pPr lvl="1"/>
            <a:r>
              <a:rPr lang="en-US" sz="2400" dirty="0" smtClean="0"/>
              <a:t>December 2015: Final version of sectors/policy areas selected and trainings schedule distributed (together with minutes of the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Annual meeting)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2.4.4: Train the trainers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Trainings in ECRAN countries </a:t>
            </a:r>
          </a:p>
          <a:p>
            <a:pPr lvl="1"/>
            <a:r>
              <a:rPr lang="en-GB" sz="2400" dirty="0" smtClean="0"/>
              <a:t>Should cover entire SEA or EIA topic</a:t>
            </a:r>
          </a:p>
          <a:p>
            <a:pPr lvl="1"/>
            <a:r>
              <a:rPr lang="en-GB" sz="2400" dirty="0" smtClean="0"/>
              <a:t>Based on materials developed at the 1</a:t>
            </a:r>
            <a:r>
              <a:rPr lang="en-GB" sz="2400" baseline="30000" dirty="0" smtClean="0"/>
              <a:t>st</a:t>
            </a:r>
            <a:r>
              <a:rPr lang="en-GB" sz="2400" dirty="0" smtClean="0"/>
              <a:t> ToT </a:t>
            </a:r>
          </a:p>
          <a:p>
            <a:pPr lvl="1"/>
            <a:r>
              <a:rPr lang="en-GB" sz="2400" dirty="0" smtClean="0"/>
              <a:t>ToT participants should play major role</a:t>
            </a:r>
          </a:p>
          <a:p>
            <a:pPr lvl="1"/>
            <a:r>
              <a:rPr lang="en-GB" sz="2400" dirty="0" smtClean="0"/>
              <a:t>ECRAN will provide support in designing the agenda, delivering presentations on certain topics and/or co-facilitating some sections</a:t>
            </a:r>
          </a:p>
          <a:p>
            <a:pPr lvl="1">
              <a:buNone/>
            </a:pPr>
            <a:r>
              <a:rPr lang="en-GB" sz="2400" dirty="0" smtClean="0"/>
              <a:t>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2.4.4: Train the trainers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Trainings in ECRAN countries,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round</a:t>
            </a:r>
          </a:p>
          <a:p>
            <a:pPr lvl="1"/>
            <a:r>
              <a:rPr lang="en-GB" sz="2400" dirty="0" smtClean="0"/>
              <a:t>Dec 2014: Detailed schedule of local trainings for 2015 finalized </a:t>
            </a:r>
          </a:p>
          <a:p>
            <a:pPr lvl="1"/>
            <a:r>
              <a:rPr lang="en-GB" sz="2400" dirty="0" smtClean="0"/>
              <a:t>Jan 2015: Agenda and outline of training materials for local training in March – May 2015 ready</a:t>
            </a:r>
          </a:p>
          <a:p>
            <a:pPr lvl="1"/>
            <a:r>
              <a:rPr lang="en-GB" sz="2400" dirty="0" smtClean="0"/>
              <a:t>Feb 2015: Training materials for local training in March – May 2015 ready</a:t>
            </a:r>
          </a:p>
          <a:p>
            <a:pPr lvl="1"/>
            <a:r>
              <a:rPr lang="en-GB" sz="2400" dirty="0" smtClean="0"/>
              <a:t>March – May 2015: Trainings organized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2.4.4: Train the trainers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Trainings in ECRAN countries ,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round</a:t>
            </a:r>
          </a:p>
          <a:p>
            <a:pPr lvl="1"/>
            <a:r>
              <a:rPr lang="en-GB" sz="2400" dirty="0" smtClean="0"/>
              <a:t>March 2015: SEA workshop (2 days) for sectoral ministries, practitioners, NGOs in Albania </a:t>
            </a:r>
          </a:p>
          <a:p>
            <a:pPr lvl="1"/>
            <a:r>
              <a:rPr lang="en-GB" sz="2400" dirty="0" smtClean="0"/>
              <a:t>April 2015: Workshop (2 days) in Croatia on ....</a:t>
            </a:r>
          </a:p>
          <a:p>
            <a:pPr lvl="1"/>
            <a:r>
              <a:rPr lang="en-GB" sz="2400" dirty="0" smtClean="0"/>
              <a:t>May 2015: Workshop (2 days) in Serbia on ... </a:t>
            </a:r>
            <a:endParaRPr lang="en-GB" sz="2400" dirty="0" smtClean="0"/>
          </a:p>
          <a:p>
            <a:pPr lvl="1"/>
            <a:r>
              <a:rPr lang="en-GB" sz="2400" dirty="0" smtClean="0"/>
              <a:t>March 2015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586</Words>
  <Application>Microsoft Office PowerPoint</Application>
  <PresentationFormat>Předvádění na obrazovce (4:3)</PresentationFormat>
  <Paragraphs>79</Paragraphs>
  <Slides>14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Office Theme</vt:lpstr>
      <vt:lpstr>EA WG   Workplan for 2015</vt:lpstr>
      <vt:lpstr>Task 2.4.1: Annual Meetings</vt:lpstr>
      <vt:lpstr>Task 2.4.2: Implementation and monitoring of SEA Directive</vt:lpstr>
      <vt:lpstr>Task 2.4.3: Other environmental assessments </vt:lpstr>
      <vt:lpstr>Task 2.4.3: Other environmental assessments </vt:lpstr>
      <vt:lpstr>Task 2.4.3: Other environmental assessments </vt:lpstr>
      <vt:lpstr>Task 2.4.4: Train the trainers</vt:lpstr>
      <vt:lpstr>Task 2.4.4: Train the trainers</vt:lpstr>
      <vt:lpstr>Task 2.4.4: Train the trainers</vt:lpstr>
      <vt:lpstr>Task 2.4.4: Train the trainers</vt:lpstr>
      <vt:lpstr>Task 2.4.4: Train the trainers</vt:lpstr>
      <vt:lpstr>Task 2.4.4: Train the trainers</vt:lpstr>
      <vt:lpstr>Discussion</vt:lpstr>
      <vt:lpstr>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martin</cp:lastModifiedBy>
  <cp:revision>42</cp:revision>
  <dcterms:created xsi:type="dcterms:W3CDTF">2013-10-30T11:37:35Z</dcterms:created>
  <dcterms:modified xsi:type="dcterms:W3CDTF">2014-11-26T11:53:35Z</dcterms:modified>
</cp:coreProperties>
</file>