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2" r:id="rId3"/>
    <p:sldId id="283" r:id="rId4"/>
    <p:sldId id="299" r:id="rId5"/>
    <p:sldId id="300" r:id="rId6"/>
    <p:sldId id="295" r:id="rId7"/>
    <p:sldId id="296" r:id="rId8"/>
    <p:sldId id="290" r:id="rId9"/>
    <p:sldId id="301" r:id="rId10"/>
    <p:sldId id="291" r:id="rId11"/>
    <p:sldId id="297" r:id="rId12"/>
    <p:sldId id="284" r:id="rId13"/>
    <p:sldId id="289" r:id="rId1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380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21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08C2F82-F118-4CCC-932C-F45ADE296BE4}" type="datetimeFigureOut">
              <a:rPr lang="en-US" smtClean="0"/>
              <a:pPr/>
              <a:t>11/26/2014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9DB5EB64-E281-4A16-B545-808C86C54746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08C2F82-F118-4CCC-932C-F45ADE296BE4}" type="datetimeFigureOut">
              <a:rPr lang="en-US" smtClean="0"/>
              <a:pPr/>
              <a:t>11/26/2014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9DB5EB64-E281-4A16-B545-808C86C54746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08C2F82-F118-4CCC-932C-F45ADE296BE4}" type="datetimeFigureOut">
              <a:rPr lang="en-US" smtClean="0"/>
              <a:pPr/>
              <a:t>11/26/2014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9DB5EB64-E281-4A16-B545-808C86C54746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08C2F82-F118-4CCC-932C-F45ADE296BE4}" type="datetimeFigureOut">
              <a:rPr lang="en-US" smtClean="0"/>
              <a:pPr/>
              <a:t>11/26/2014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9DB5EB64-E281-4A16-B545-808C86C54746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08C2F82-F118-4CCC-932C-F45ADE296BE4}" type="datetimeFigureOut">
              <a:rPr lang="en-US" smtClean="0"/>
              <a:pPr/>
              <a:t>11/26/2014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9DB5EB64-E281-4A16-B545-808C86C54746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08C2F82-F118-4CCC-932C-F45ADE296BE4}" type="datetimeFigureOut">
              <a:rPr lang="en-US" smtClean="0"/>
              <a:pPr/>
              <a:t>11/26/2014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9DB5EB64-E281-4A16-B545-808C86C54746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08C2F82-F118-4CCC-932C-F45ADE296BE4}" type="datetimeFigureOut">
              <a:rPr lang="en-US" smtClean="0"/>
              <a:pPr/>
              <a:t>11/26/2014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9DB5EB64-E281-4A16-B545-808C86C54746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08C2F82-F118-4CCC-932C-F45ADE296BE4}" type="datetimeFigureOut">
              <a:rPr lang="en-US" smtClean="0"/>
              <a:pPr/>
              <a:t>11/26/2014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9DB5EB64-E281-4A16-B545-808C86C54746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08C2F82-F118-4CCC-932C-F45ADE296BE4}" type="datetimeFigureOut">
              <a:rPr lang="en-US" smtClean="0"/>
              <a:pPr/>
              <a:t>11/26/2014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9DB5EB64-E281-4A16-B545-808C86C54746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08C2F82-F118-4CCC-932C-F45ADE296BE4}" type="datetimeFigureOut">
              <a:rPr lang="en-US" smtClean="0"/>
              <a:pPr/>
              <a:t>11/26/2014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9DB5EB64-E281-4A16-B545-808C86C54746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emf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pic>
        <p:nvPicPr>
          <p:cNvPr id="1026" name="Picture 2" descr="Z:\hd\countries\ZZ Multi-country\IMPLEMENTATION\ECRAN 2013 - 2016\Implementation\Visibility\Final\tmn zelena.png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6444208" y="188640"/>
            <a:ext cx="2252663" cy="252413"/>
          </a:xfrm>
          <a:prstGeom prst="rect">
            <a:avLst/>
          </a:prstGeom>
          <a:noFill/>
        </p:spPr>
      </p:pic>
      <p:pic>
        <p:nvPicPr>
          <p:cNvPr id="8" name="Picture 15"/>
          <p:cNvPicPr>
            <a:picLocks noChangeAspect="1" noChangeArrowheads="1"/>
          </p:cNvPicPr>
          <p:nvPr userDrawn="1"/>
        </p:nvPicPr>
        <p:blipFill>
          <a:blip r:embed="rId14" cstate="print">
            <a:lum bright="-12000"/>
          </a:blip>
          <a:srcRect/>
          <a:stretch>
            <a:fillRect/>
          </a:stretch>
        </p:blipFill>
        <p:spPr bwMode="auto">
          <a:xfrm>
            <a:off x="250825" y="6165850"/>
            <a:ext cx="840000" cy="504000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  <a:headEnd/>
            <a:tailEnd/>
          </a:ln>
        </p:spPr>
      </p:pic>
      <p:sp>
        <p:nvSpPr>
          <p:cNvPr id="9" name="Rectangle 8"/>
          <p:cNvSpPr>
            <a:spLocks noChangeArrowheads="1"/>
          </p:cNvSpPr>
          <p:nvPr userDrawn="1"/>
        </p:nvSpPr>
        <p:spPr bwMode="auto">
          <a:xfrm>
            <a:off x="1094433" y="6424885"/>
            <a:ext cx="2757487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en-GB" sz="1000" dirty="0">
                <a:cs typeface="Times New Roman" pitchFamily="18" charset="0"/>
              </a:rPr>
              <a:t> This Project is funded by the European Union</a:t>
            </a:r>
            <a:endParaRPr lang="en-GB" sz="1000" dirty="0"/>
          </a:p>
        </p:txBody>
      </p:sp>
      <p:pic>
        <p:nvPicPr>
          <p:cNvPr id="10" name="Picture 10"/>
          <p:cNvPicPr>
            <a:picLocks noChangeAspect="1" noChangeArrowheads="1"/>
          </p:cNvPicPr>
          <p:nvPr userDrawn="1"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4788024" y="6256340"/>
            <a:ext cx="903892" cy="46800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</p:pic>
      <p:sp>
        <p:nvSpPr>
          <p:cNvPr id="11" name="Rectangle 7"/>
          <p:cNvSpPr>
            <a:spLocks noChangeArrowheads="1"/>
          </p:cNvSpPr>
          <p:nvPr userDrawn="1"/>
        </p:nvSpPr>
        <p:spPr bwMode="auto">
          <a:xfrm>
            <a:off x="5652121" y="6423139"/>
            <a:ext cx="3384375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r>
              <a:rPr lang="en-GB" sz="1000" kern="1200" dirty="0">
                <a:solidFill>
                  <a:schemeClr val="tx1"/>
                </a:solidFill>
                <a:latin typeface="+mn-lt"/>
                <a:ea typeface="+mn-ea"/>
                <a:cs typeface="Times New Roman" pitchFamily="18" charset="0"/>
              </a:rPr>
              <a:t>Project implemented by Human </a:t>
            </a:r>
            <a:r>
              <a:rPr lang="en-GB" sz="1000" kern="1200" dirty="0" smtClean="0">
                <a:solidFill>
                  <a:schemeClr val="tx1"/>
                </a:solidFill>
                <a:latin typeface="+mn-lt"/>
                <a:ea typeface="+mn-ea"/>
                <a:cs typeface="Times New Roman" pitchFamily="18" charset="0"/>
              </a:rPr>
              <a:t>Dynamics Consortium</a:t>
            </a:r>
            <a:endParaRPr lang="en-GB" sz="1000" kern="1200" dirty="0">
              <a:solidFill>
                <a:schemeClr val="tx1"/>
              </a:solidFill>
              <a:latin typeface="+mn-lt"/>
              <a:ea typeface="+mn-ea"/>
              <a:cs typeface="Times New Roman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772816"/>
            <a:ext cx="7772400" cy="1470025"/>
          </a:xfrm>
        </p:spPr>
        <p:txBody>
          <a:bodyPr>
            <a:normAutofit/>
          </a:bodyPr>
          <a:lstStyle/>
          <a:p>
            <a:r>
              <a:rPr lang="en-GB" dirty="0" smtClean="0"/>
              <a:t>Overview of activities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052664"/>
            <a:ext cx="6400800" cy="1752600"/>
          </a:xfrm>
        </p:spPr>
        <p:txBody>
          <a:bodyPr>
            <a:normAutofit/>
          </a:bodyPr>
          <a:lstStyle/>
          <a:p>
            <a:r>
              <a:rPr lang="en-US" dirty="0" smtClean="0"/>
              <a:t>Martin Smutny, KE3, ECRAN </a:t>
            </a:r>
          </a:p>
          <a:p>
            <a:r>
              <a:rPr lang="en-GB" dirty="0" smtClean="0"/>
              <a:t>EA WG 2</a:t>
            </a:r>
            <a:r>
              <a:rPr lang="en-GB" baseline="30000" dirty="0" smtClean="0"/>
              <a:t>nd</a:t>
            </a:r>
            <a:r>
              <a:rPr lang="en-GB" dirty="0" smtClean="0"/>
              <a:t> Annual Meeting</a:t>
            </a:r>
            <a:endParaRPr lang="en-US" dirty="0" smtClean="0"/>
          </a:p>
          <a:p>
            <a:r>
              <a:rPr lang="en-US" dirty="0" smtClean="0"/>
              <a:t>November 26, 2014</a:t>
            </a:r>
            <a:endParaRPr 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85800"/>
            <a:ext cx="8229600" cy="1143000"/>
          </a:xfrm>
        </p:spPr>
        <p:txBody>
          <a:bodyPr>
            <a:normAutofit/>
          </a:bodyPr>
          <a:lstStyle/>
          <a:p>
            <a:r>
              <a:rPr lang="en-GB" dirty="0" smtClean="0"/>
              <a:t>Task 2.4.4: Training of Trainers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72816"/>
            <a:ext cx="8229600" cy="4525963"/>
          </a:xfrm>
        </p:spPr>
        <p:txBody>
          <a:bodyPr>
            <a:normAutofit/>
          </a:bodyPr>
          <a:lstStyle/>
          <a:p>
            <a:pPr marL="514350" indent="-457200"/>
            <a:r>
              <a:rPr lang="en-US" sz="2600" dirty="0" smtClean="0"/>
              <a:t>Preparatory activities </a:t>
            </a:r>
          </a:p>
          <a:p>
            <a:pPr marL="914400" lvl="1" indent="-457200"/>
            <a:r>
              <a:rPr lang="en-US" sz="2200" dirty="0" smtClean="0"/>
              <a:t>Selecting participants based on nominations and selection criteria (April 2014)</a:t>
            </a:r>
          </a:p>
          <a:p>
            <a:pPr marL="914400" lvl="1" indent="-457200"/>
            <a:r>
              <a:rPr lang="en-US" sz="2200" dirty="0" smtClean="0"/>
              <a:t>Preparing detailed agenda (April 2014)</a:t>
            </a:r>
          </a:p>
          <a:p>
            <a:pPr marL="914400" lvl="1" indent="-457200"/>
            <a:r>
              <a:rPr lang="en-US" sz="2200" dirty="0" smtClean="0"/>
              <a:t>Identification of TAIEX experts </a:t>
            </a:r>
          </a:p>
          <a:p>
            <a:pPr marL="914400" lvl="1" indent="-457200"/>
            <a:r>
              <a:rPr lang="en-US" sz="2200" dirty="0" smtClean="0"/>
              <a:t>Preparing training manual and presentations with inputs from TAIEX and ECRAN experts (July – August 2014)</a:t>
            </a:r>
          </a:p>
          <a:p>
            <a:pPr marL="914400" lvl="1" indent="-457200"/>
            <a:r>
              <a:rPr lang="en-US" sz="2200" dirty="0" smtClean="0"/>
              <a:t>Inviting participants and distributing the training manual (September 2014)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85800"/>
            <a:ext cx="8229600" cy="1143000"/>
          </a:xfrm>
        </p:spPr>
        <p:txBody>
          <a:bodyPr>
            <a:normAutofit/>
          </a:bodyPr>
          <a:lstStyle/>
          <a:p>
            <a:r>
              <a:rPr lang="en-GB" dirty="0" smtClean="0"/>
              <a:t>Task 2.4.4: Training of Trainers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72816"/>
            <a:ext cx="8229600" cy="4525963"/>
          </a:xfrm>
        </p:spPr>
        <p:txBody>
          <a:bodyPr>
            <a:normAutofit/>
          </a:bodyPr>
          <a:lstStyle/>
          <a:p>
            <a:pPr marL="514350" indent="-457200"/>
            <a:r>
              <a:rPr lang="en-US" sz="2600" dirty="0" smtClean="0"/>
              <a:t>1</a:t>
            </a:r>
            <a:r>
              <a:rPr lang="en-US" sz="2600" baseline="30000" dirty="0" smtClean="0"/>
              <a:t>st</a:t>
            </a:r>
            <a:r>
              <a:rPr lang="en-US" sz="2600" dirty="0" smtClean="0"/>
              <a:t> ToT conducted September 23 – 26, Podgorica </a:t>
            </a:r>
          </a:p>
          <a:p>
            <a:pPr marL="514350" indent="-457200"/>
            <a:r>
              <a:rPr lang="en-US" sz="2600" dirty="0" smtClean="0"/>
              <a:t>Facilitated by 2 ECRAN + 3 TAIEX experts covering</a:t>
            </a:r>
          </a:p>
          <a:p>
            <a:pPr marL="914400" lvl="1" indent="-457200"/>
            <a:r>
              <a:rPr lang="en-US" sz="2200" dirty="0" smtClean="0"/>
              <a:t>SEA/EIA expertise </a:t>
            </a:r>
          </a:p>
          <a:p>
            <a:pPr marL="914400" lvl="1" indent="-457200"/>
            <a:r>
              <a:rPr lang="en-US" sz="2200" dirty="0" smtClean="0"/>
              <a:t>Training skills </a:t>
            </a:r>
          </a:p>
          <a:p>
            <a:pPr marL="514350" indent="-457200"/>
            <a:r>
              <a:rPr lang="en-US" sz="2600" dirty="0" smtClean="0"/>
              <a:t>Participants actively involved </a:t>
            </a:r>
          </a:p>
          <a:p>
            <a:pPr marL="514350" indent="-457200"/>
            <a:r>
              <a:rPr lang="en-US" sz="2600" dirty="0" smtClean="0"/>
              <a:t>Sections of country-specific training materials were </a:t>
            </a:r>
            <a:r>
              <a:rPr lang="en-US" sz="2600" dirty="0" smtClean="0"/>
              <a:t>prepared</a:t>
            </a:r>
          </a:p>
          <a:p>
            <a:pPr marL="514350" indent="-457200"/>
            <a:r>
              <a:rPr lang="en-US" sz="2600" dirty="0" smtClean="0"/>
              <a:t>Extensive knowledge of the topic, while training skills still need to be enhanced </a:t>
            </a:r>
            <a:endParaRPr lang="en-US" sz="26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858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Main achievement and key challenges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55365"/>
            <a:ext cx="8229600" cy="4525963"/>
          </a:xfrm>
        </p:spPr>
        <p:txBody>
          <a:bodyPr>
            <a:normAutofit/>
          </a:bodyPr>
          <a:lstStyle/>
          <a:p>
            <a:pPr>
              <a:buFont typeface="Wingdings"/>
              <a:buChar char="J"/>
            </a:pPr>
            <a:r>
              <a:rPr lang="en-US" sz="2400" dirty="0" smtClean="0">
                <a:sym typeface="Wingdings" pitchFamily="2" charset="2"/>
              </a:rPr>
              <a:t>Integrating ECRAN inputs to SEA pilot</a:t>
            </a:r>
          </a:p>
          <a:p>
            <a:pPr>
              <a:buFont typeface="Wingdings"/>
              <a:buChar char="J"/>
            </a:pPr>
            <a:r>
              <a:rPr lang="en-US" sz="2400" dirty="0" smtClean="0">
                <a:sym typeface="Wingdings" pitchFamily="2" charset="2"/>
              </a:rPr>
              <a:t>Successful 1</a:t>
            </a:r>
            <a:r>
              <a:rPr lang="en-US" sz="2400" baseline="30000" dirty="0" smtClean="0">
                <a:sym typeface="Wingdings" pitchFamily="2" charset="2"/>
              </a:rPr>
              <a:t>st</a:t>
            </a:r>
            <a:r>
              <a:rPr lang="en-US" sz="2400" dirty="0" smtClean="0">
                <a:sym typeface="Wingdings" pitchFamily="2" charset="2"/>
              </a:rPr>
              <a:t> ToT </a:t>
            </a:r>
            <a:r>
              <a:rPr lang="en-US" sz="2400" dirty="0" smtClean="0"/>
              <a:t> </a:t>
            </a:r>
            <a:r>
              <a:rPr lang="en-US" sz="2400" dirty="0" smtClean="0"/>
              <a:t>and joint AA workshop</a:t>
            </a:r>
            <a:endParaRPr lang="en-US" sz="2400" dirty="0" smtClean="0"/>
          </a:p>
          <a:p>
            <a:pPr>
              <a:buFont typeface="Wingdings"/>
              <a:buChar char="J"/>
            </a:pPr>
            <a:endParaRPr lang="en-US" sz="2400" dirty="0" smtClean="0"/>
          </a:p>
          <a:p>
            <a:pPr>
              <a:buFont typeface="Wingdings"/>
              <a:buChar char="J"/>
            </a:pPr>
            <a:r>
              <a:rPr lang="en-US" sz="2400" dirty="0" smtClean="0">
                <a:sym typeface="Wingdings" pitchFamily="2" charset="2"/>
              </a:rPr>
              <a:t>X  </a:t>
            </a:r>
            <a:r>
              <a:rPr lang="en-US" sz="2400" dirty="0" smtClean="0"/>
              <a:t>Readiness for local SEA/EIA trainings</a:t>
            </a:r>
          </a:p>
          <a:p>
            <a:pPr>
              <a:buFont typeface="Wingdings"/>
              <a:buChar char="J"/>
            </a:pPr>
            <a:endParaRPr lang="en-US" sz="2400" dirty="0" smtClean="0"/>
          </a:p>
          <a:p>
            <a:pPr>
              <a:buFont typeface="Wingdings"/>
              <a:buChar char="L"/>
            </a:pPr>
            <a:r>
              <a:rPr lang="en-US" sz="2400" dirty="0" smtClean="0">
                <a:sym typeface="Wingdings" pitchFamily="2" charset="2"/>
              </a:rPr>
              <a:t>Identification of 2</a:t>
            </a:r>
            <a:r>
              <a:rPr lang="en-US" sz="2400" baseline="30000" dirty="0" smtClean="0">
                <a:sym typeface="Wingdings" pitchFamily="2" charset="2"/>
              </a:rPr>
              <a:t>nd</a:t>
            </a:r>
            <a:r>
              <a:rPr lang="en-US" sz="2400" dirty="0" smtClean="0">
                <a:sym typeface="Wingdings" pitchFamily="2" charset="2"/>
              </a:rPr>
              <a:t> SEA pilot </a:t>
            </a:r>
          </a:p>
          <a:p>
            <a:pPr>
              <a:buFont typeface="Wingdings"/>
              <a:buChar char="L"/>
            </a:pPr>
            <a:r>
              <a:rPr lang="en-US" sz="2400" dirty="0" smtClean="0">
                <a:sym typeface="Wingdings" pitchFamily="2" charset="2"/>
              </a:rPr>
              <a:t>Joint ´tri-lateral´ workshop for SEA/EIA, AA and WFD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463031"/>
            <a:ext cx="7772400" cy="1470025"/>
          </a:xfrm>
        </p:spPr>
        <p:txBody>
          <a:bodyPr>
            <a:normAutofit/>
          </a:bodyPr>
          <a:lstStyle/>
          <a:p>
            <a:r>
              <a:rPr lang="en-US" b="1" dirty="0" smtClean="0"/>
              <a:t>Thank you for your attention!</a:t>
            </a:r>
            <a:endParaRPr lang="en-US" b="1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85800"/>
            <a:ext cx="8229600" cy="1143000"/>
          </a:xfrm>
        </p:spPr>
        <p:txBody>
          <a:bodyPr>
            <a:normAutofit/>
          </a:bodyPr>
          <a:lstStyle/>
          <a:p>
            <a:r>
              <a:rPr lang="cs-CZ" dirty="0" smtClean="0"/>
              <a:t>Key </a:t>
            </a:r>
            <a:r>
              <a:rPr lang="en-GB" dirty="0" smtClean="0"/>
              <a:t>focus within the last period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11349"/>
            <a:ext cx="8229600" cy="4525963"/>
          </a:xfrm>
        </p:spPr>
        <p:txBody>
          <a:bodyPr>
            <a:normAutofit/>
          </a:bodyPr>
          <a:lstStyle/>
          <a:p>
            <a:r>
              <a:rPr lang="en-US" sz="2800" dirty="0" smtClean="0"/>
              <a:t>Task </a:t>
            </a:r>
            <a:r>
              <a:rPr lang="en-US" sz="2800" dirty="0" smtClean="0"/>
              <a:t>2.4.2: Planning and conducting support to SEA Pilot (Montenegro)</a:t>
            </a:r>
          </a:p>
          <a:p>
            <a:endParaRPr lang="en-US" sz="2800" dirty="0" smtClean="0"/>
          </a:p>
          <a:p>
            <a:r>
              <a:rPr lang="en-US" sz="2800" dirty="0" smtClean="0"/>
              <a:t>Task 2.4.3: </a:t>
            </a:r>
            <a:r>
              <a:rPr lang="en-US" sz="2800" dirty="0" smtClean="0"/>
              <a:t>Preparation and conducting joint </a:t>
            </a:r>
            <a:r>
              <a:rPr lang="en-US" sz="2800" dirty="0" smtClean="0"/>
              <a:t>regional workshop on SEA/EIA and Appropriate Assessment </a:t>
            </a:r>
          </a:p>
          <a:p>
            <a:endParaRPr lang="en-US" sz="2800" dirty="0" smtClean="0"/>
          </a:p>
          <a:p>
            <a:r>
              <a:rPr lang="en-US" sz="2800" dirty="0" smtClean="0"/>
              <a:t>Task 2.4.4: Preparation and conducting the 1</a:t>
            </a:r>
            <a:r>
              <a:rPr lang="en-US" sz="2800" baseline="30000" dirty="0" smtClean="0"/>
              <a:t>st</a:t>
            </a:r>
            <a:r>
              <a:rPr lang="en-US" sz="2800" dirty="0" smtClean="0"/>
              <a:t> Training of Trainers (ToT)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85800"/>
            <a:ext cx="8229600" cy="1143000"/>
          </a:xfrm>
        </p:spPr>
        <p:txBody>
          <a:bodyPr>
            <a:normAutofit/>
          </a:bodyPr>
          <a:lstStyle/>
          <a:p>
            <a:r>
              <a:rPr lang="en-US" dirty="0" smtClean="0"/>
              <a:t>Task 2.4.1: Annual meeting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55365"/>
            <a:ext cx="8229600" cy="4525963"/>
          </a:xfrm>
        </p:spPr>
        <p:txBody>
          <a:bodyPr>
            <a:normAutofit/>
          </a:bodyPr>
          <a:lstStyle/>
          <a:p>
            <a:r>
              <a:rPr lang="en-US" sz="2800" dirty="0" smtClean="0"/>
              <a:t>1</a:t>
            </a:r>
            <a:r>
              <a:rPr lang="en-US" sz="2800" baseline="30000" dirty="0" smtClean="0"/>
              <a:t>st</a:t>
            </a:r>
            <a:r>
              <a:rPr lang="en-US" sz="2800" dirty="0" smtClean="0"/>
              <a:t> Annual meeting organized in Istanbul (November 2013)</a:t>
            </a:r>
          </a:p>
          <a:p>
            <a:r>
              <a:rPr lang="en-US" sz="2800" dirty="0" smtClean="0"/>
              <a:t>Agreement on </a:t>
            </a:r>
          </a:p>
          <a:p>
            <a:pPr lvl="1"/>
            <a:r>
              <a:rPr lang="en-US" sz="2400" dirty="0" smtClean="0"/>
              <a:t>Activities of the EC WG</a:t>
            </a:r>
          </a:p>
          <a:p>
            <a:pPr lvl="1"/>
            <a:r>
              <a:rPr lang="en-US" sz="2400" dirty="0" smtClean="0"/>
              <a:t>Criteria for SEA pilot selection</a:t>
            </a:r>
          </a:p>
          <a:p>
            <a:pPr lvl="1"/>
            <a:r>
              <a:rPr lang="en-US" sz="2400" dirty="0" smtClean="0"/>
              <a:t>Work plan for 2013 and 2014</a:t>
            </a:r>
          </a:p>
          <a:p>
            <a:pPr lvl="1"/>
            <a:endParaRPr lang="en-US" sz="2400" dirty="0" smtClean="0"/>
          </a:p>
          <a:p>
            <a:r>
              <a:rPr lang="en-US" sz="2400" dirty="0" smtClean="0"/>
              <a:t>Organized back-to-back with the International EIA Congress in Turkey with ECRAN session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85800"/>
            <a:ext cx="8229600" cy="1143000"/>
          </a:xfrm>
        </p:spPr>
        <p:txBody>
          <a:bodyPr>
            <a:normAutofit/>
          </a:bodyPr>
          <a:lstStyle/>
          <a:p>
            <a:r>
              <a:rPr lang="en-US" dirty="0" smtClean="0"/>
              <a:t>Task 2.4.2: SEA pilot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55365"/>
            <a:ext cx="8229600" cy="4525963"/>
          </a:xfrm>
        </p:spPr>
        <p:txBody>
          <a:bodyPr>
            <a:normAutofit/>
          </a:bodyPr>
          <a:lstStyle/>
          <a:p>
            <a:r>
              <a:rPr lang="en-US" sz="2400" dirty="0" smtClean="0"/>
              <a:t>November 2013: Criteria for selection of pilot sites developed and circulated </a:t>
            </a:r>
          </a:p>
          <a:p>
            <a:endParaRPr lang="en-US" sz="2400" dirty="0" smtClean="0"/>
          </a:p>
          <a:p>
            <a:r>
              <a:rPr lang="en-US" sz="2400" dirty="0" smtClean="0"/>
              <a:t>January – March 2014: Pre</a:t>
            </a:r>
            <a:r>
              <a:rPr lang="cs-CZ" sz="2400" dirty="0" smtClean="0"/>
              <a:t>-</a:t>
            </a:r>
            <a:r>
              <a:rPr lang="en-US" sz="2400" dirty="0" smtClean="0"/>
              <a:t>selection </a:t>
            </a:r>
            <a:r>
              <a:rPr lang="en-GB" sz="2400" dirty="0" smtClean="0"/>
              <a:t>of SEA pilot</a:t>
            </a:r>
            <a:endParaRPr lang="en-US" sz="2400" dirty="0" smtClean="0"/>
          </a:p>
          <a:p>
            <a:endParaRPr lang="en-US" sz="2400" dirty="0" smtClean="0"/>
          </a:p>
          <a:p>
            <a:r>
              <a:rPr lang="en-US" sz="2400" dirty="0" smtClean="0"/>
              <a:t>April 2014: Confirmation of 1</a:t>
            </a:r>
            <a:r>
              <a:rPr lang="en-US" sz="2400" baseline="30000" dirty="0" smtClean="0"/>
              <a:t>st</a:t>
            </a:r>
            <a:r>
              <a:rPr lang="en-US" sz="2400" dirty="0" smtClean="0"/>
              <a:t> SEA pilot and initiating the support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85800"/>
            <a:ext cx="8229600" cy="1143000"/>
          </a:xfrm>
        </p:spPr>
        <p:txBody>
          <a:bodyPr>
            <a:normAutofit/>
          </a:bodyPr>
          <a:lstStyle/>
          <a:p>
            <a:r>
              <a:rPr lang="en-US" dirty="0" smtClean="0"/>
              <a:t>Task 2.4.2: SEA pilot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55365"/>
            <a:ext cx="8229600" cy="4525963"/>
          </a:xfrm>
        </p:spPr>
        <p:txBody>
          <a:bodyPr>
            <a:normAutofit lnSpcReduction="10000"/>
          </a:bodyPr>
          <a:lstStyle/>
          <a:p>
            <a:r>
              <a:rPr lang="en-US" sz="2800" dirty="0" smtClean="0"/>
              <a:t>SEA for Offshore hydrocarbons exploitation and production programme in Montenegro</a:t>
            </a:r>
          </a:p>
          <a:p>
            <a:endParaRPr lang="en-US" sz="2400" dirty="0" smtClean="0"/>
          </a:p>
          <a:p>
            <a:r>
              <a:rPr lang="en-US" sz="2400" dirty="0" smtClean="0"/>
              <a:t>Role of ECRAN: </a:t>
            </a:r>
          </a:p>
          <a:p>
            <a:pPr lvl="1"/>
            <a:r>
              <a:rPr lang="en-US" sz="2000" dirty="0" smtClean="0"/>
              <a:t>Providing continuous quality assurance throughout the SEA pilot i.e.  reviewing each main stage/analysis of SEA against SEA quality criteria</a:t>
            </a:r>
          </a:p>
          <a:p>
            <a:pPr lvl="1"/>
            <a:r>
              <a:rPr lang="en-US" sz="2000" dirty="0" smtClean="0"/>
              <a:t>Providing assistance with transboundary consultations (if needed)</a:t>
            </a:r>
          </a:p>
          <a:p>
            <a:endParaRPr lang="en-US" sz="2400" dirty="0" smtClean="0"/>
          </a:p>
          <a:p>
            <a:r>
              <a:rPr lang="en-US" sz="2400" dirty="0" smtClean="0"/>
              <a:t>Agreement with the Ministry of Economy was made April/May 2014</a:t>
            </a:r>
          </a:p>
          <a:p>
            <a:r>
              <a:rPr lang="en-US" sz="2400" dirty="0" smtClean="0"/>
              <a:t>Activities initiated late June / July 2014</a:t>
            </a:r>
            <a:endParaRPr lang="en-US" sz="32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85800"/>
            <a:ext cx="8229600" cy="1143000"/>
          </a:xfrm>
        </p:spPr>
        <p:txBody>
          <a:bodyPr>
            <a:normAutofit/>
          </a:bodyPr>
          <a:lstStyle/>
          <a:p>
            <a:r>
              <a:rPr lang="en-US" dirty="0" smtClean="0"/>
              <a:t>Task 2.4.2: SEA pilot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55365"/>
            <a:ext cx="8229600" cy="4525963"/>
          </a:xfrm>
        </p:spPr>
        <p:txBody>
          <a:bodyPr>
            <a:normAutofit/>
          </a:bodyPr>
          <a:lstStyle/>
          <a:p>
            <a:r>
              <a:rPr lang="en-US" sz="2800" dirty="0" smtClean="0"/>
              <a:t>Altogether 4 Interim Reports were drafted</a:t>
            </a:r>
          </a:p>
          <a:p>
            <a:pPr lvl="1"/>
            <a:r>
              <a:rPr lang="en-US" sz="2400" dirty="0" smtClean="0"/>
              <a:t>1</a:t>
            </a:r>
            <a:r>
              <a:rPr lang="en-US" sz="2400" baseline="30000" dirty="0" smtClean="0"/>
              <a:t>st</a:t>
            </a:r>
            <a:r>
              <a:rPr lang="en-US" sz="2400" dirty="0" smtClean="0"/>
              <a:t>  IR (July 2014) providing a feedback on proposed scope of SEA and Gap Analysis</a:t>
            </a:r>
          </a:p>
          <a:p>
            <a:pPr lvl="1"/>
            <a:r>
              <a:rPr lang="en-US" sz="2400" dirty="0" smtClean="0"/>
              <a:t>2</a:t>
            </a:r>
            <a:r>
              <a:rPr lang="en-US" sz="2400" baseline="30000" dirty="0" smtClean="0"/>
              <a:t>nd</a:t>
            </a:r>
            <a:r>
              <a:rPr lang="en-US" sz="2400" dirty="0" smtClean="0"/>
              <a:t> IR (July 2014) addressing the draft Scoping Report</a:t>
            </a:r>
          </a:p>
          <a:p>
            <a:pPr lvl="1"/>
            <a:r>
              <a:rPr lang="en-US" sz="2400" dirty="0" smtClean="0"/>
              <a:t>3</a:t>
            </a:r>
            <a:r>
              <a:rPr lang="en-US" sz="2400" baseline="30000" dirty="0" smtClean="0"/>
              <a:t>rd</a:t>
            </a:r>
            <a:r>
              <a:rPr lang="en-US" sz="2400" dirty="0" smtClean="0"/>
              <a:t> IR (August 2014) focusing on the initial description of baseline situation </a:t>
            </a:r>
          </a:p>
          <a:p>
            <a:pPr lvl="1"/>
            <a:r>
              <a:rPr lang="en-US" sz="2400" dirty="0" smtClean="0"/>
              <a:t>4</a:t>
            </a:r>
            <a:r>
              <a:rPr lang="en-US" sz="2400" baseline="30000" dirty="0" smtClean="0"/>
              <a:t>th</a:t>
            </a:r>
            <a:r>
              <a:rPr lang="en-US" sz="2400" dirty="0" smtClean="0"/>
              <a:t> IR (September 2014) evaluating the final draft Scoping Report including stakeholders´ engagement plan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85800"/>
            <a:ext cx="8229600" cy="1143000"/>
          </a:xfrm>
        </p:spPr>
        <p:txBody>
          <a:bodyPr>
            <a:normAutofit/>
          </a:bodyPr>
          <a:lstStyle/>
          <a:p>
            <a:r>
              <a:rPr lang="en-US" dirty="0" smtClean="0"/>
              <a:t>Task 2.4.2: SEA pilot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55365"/>
            <a:ext cx="8229600" cy="4525963"/>
          </a:xfrm>
        </p:spPr>
        <p:txBody>
          <a:bodyPr>
            <a:normAutofit/>
          </a:bodyPr>
          <a:lstStyle/>
          <a:p>
            <a:r>
              <a:rPr lang="en-US" sz="2800" dirty="0" smtClean="0"/>
              <a:t>A number of recommendations provided, many of them integrated by SEA experts e.g. </a:t>
            </a:r>
          </a:p>
          <a:p>
            <a:pPr lvl="1"/>
            <a:r>
              <a:rPr lang="en-US" sz="2400" dirty="0" smtClean="0"/>
              <a:t>Several additional issues included for further analyses (and relevant indicators)</a:t>
            </a:r>
          </a:p>
          <a:p>
            <a:pPr lvl="1"/>
            <a:r>
              <a:rPr lang="en-US" sz="2400" dirty="0" smtClean="0"/>
              <a:t>More details on planned offshore development provided</a:t>
            </a:r>
          </a:p>
          <a:p>
            <a:pPr lvl="1"/>
            <a:r>
              <a:rPr lang="en-US" sz="2400" dirty="0" smtClean="0"/>
              <a:t>Likely transboundary impacts addressed </a:t>
            </a:r>
          </a:p>
          <a:p>
            <a:pPr lvl="1"/>
            <a:r>
              <a:rPr lang="en-US" sz="2400" dirty="0" smtClean="0"/>
              <a:t>Structure of Scoping Report enhanced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858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Task 2.4.3: Joint regional workshop on SEA/EIA and AA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55365"/>
            <a:ext cx="8229600" cy="4525963"/>
          </a:xfrm>
        </p:spPr>
        <p:txBody>
          <a:bodyPr>
            <a:normAutofit/>
          </a:bodyPr>
          <a:lstStyle/>
          <a:p>
            <a:r>
              <a:rPr lang="en-US" sz="2800" dirty="0" smtClean="0"/>
              <a:t>Activities (carried out in cooperation with Nature WG) during June – September 2014</a:t>
            </a:r>
          </a:p>
          <a:p>
            <a:pPr lvl="1"/>
            <a:r>
              <a:rPr lang="en-US" sz="2400" dirty="0" smtClean="0"/>
              <a:t>Developing detailed agenda and draft presentations </a:t>
            </a:r>
          </a:p>
          <a:p>
            <a:pPr lvl="1"/>
            <a:r>
              <a:rPr lang="en-US" sz="2400" dirty="0" smtClean="0"/>
              <a:t>Approaching TAIEX experts </a:t>
            </a:r>
          </a:p>
          <a:p>
            <a:pPr lvl="1"/>
            <a:r>
              <a:rPr lang="en-US" sz="2400" dirty="0" smtClean="0"/>
              <a:t>Distributing invitations </a:t>
            </a:r>
          </a:p>
          <a:p>
            <a:endParaRPr lang="en-US" sz="2800" dirty="0" smtClean="0"/>
          </a:p>
          <a:p>
            <a:r>
              <a:rPr lang="en-US" sz="2800" dirty="0" smtClean="0"/>
              <a:t>Conducted in October </a:t>
            </a:r>
            <a:r>
              <a:rPr lang="en-US" sz="2800" dirty="0" smtClean="0"/>
              <a:t>30 – 31, 2014, Zagreb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858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Task 2.4.3: Joint regional workshop on SEA/EIA and AA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55365"/>
            <a:ext cx="8229600" cy="4525963"/>
          </a:xfrm>
        </p:spPr>
        <p:txBody>
          <a:bodyPr>
            <a:normAutofit/>
          </a:bodyPr>
          <a:lstStyle/>
          <a:p>
            <a:pPr>
              <a:spcAft>
                <a:spcPts val="1200"/>
              </a:spcAft>
            </a:pPr>
            <a:r>
              <a:rPr lang="en-US" sz="2400" dirty="0" smtClean="0"/>
              <a:t>High level involvement of experts from Croatia and Slovenia </a:t>
            </a:r>
          </a:p>
          <a:p>
            <a:pPr>
              <a:spcAft>
                <a:spcPts val="1200"/>
              </a:spcAft>
            </a:pPr>
            <a:r>
              <a:rPr lang="en-US" sz="2400" dirty="0" smtClean="0"/>
              <a:t>Experience and practical aspects presented from those counties + Czech Republic, UK</a:t>
            </a:r>
          </a:p>
          <a:p>
            <a:pPr>
              <a:spcAft>
                <a:spcPts val="1200"/>
              </a:spcAft>
            </a:pPr>
            <a:r>
              <a:rPr lang="en-GB" sz="2400" dirty="0" smtClean="0"/>
              <a:t>The most relevant for Montenegro </a:t>
            </a:r>
            <a:r>
              <a:rPr lang="en-GB" sz="2400" dirty="0" smtClean="0"/>
              <a:t>and </a:t>
            </a:r>
            <a:r>
              <a:rPr lang="en-GB" sz="2400" dirty="0" smtClean="0"/>
              <a:t>Serbia, other </a:t>
            </a:r>
            <a:r>
              <a:rPr lang="en-GB" sz="2400" dirty="0" smtClean="0"/>
              <a:t>countries are still at the very beginning </a:t>
            </a:r>
            <a:r>
              <a:rPr lang="en-GB" sz="2400" dirty="0" smtClean="0"/>
              <a:t> of establishing N2K </a:t>
            </a:r>
            <a:r>
              <a:rPr lang="en-GB" sz="2400" dirty="0" smtClean="0"/>
              <a:t>and AA systems </a:t>
            </a:r>
            <a:r>
              <a:rPr lang="en-GB" sz="2400" dirty="0" smtClean="0"/>
              <a:t> </a:t>
            </a:r>
            <a:endParaRPr lang="en-GB" sz="2400" dirty="0" smtClean="0"/>
          </a:p>
          <a:p>
            <a:pPr>
              <a:spcAft>
                <a:spcPts val="1200"/>
              </a:spcAft>
            </a:pPr>
            <a:r>
              <a:rPr lang="en-GB" sz="2400" dirty="0" smtClean="0"/>
              <a:t>AA </a:t>
            </a:r>
            <a:r>
              <a:rPr lang="en-GB" sz="2400" dirty="0" smtClean="0"/>
              <a:t>linked to SEA/EIA processes (partially or fully) will be more efficient in ECRAN countries context rather than separate AA procedure. </a:t>
            </a:r>
            <a:endParaRPr lang="en-US" sz="24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2655</TotalTime>
  <Words>616</Words>
  <Application>Microsoft Office PowerPoint</Application>
  <PresentationFormat>Předvádění na obrazovce (4:3)</PresentationFormat>
  <Paragraphs>81</Paragraphs>
  <Slides>13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13</vt:i4>
      </vt:variant>
    </vt:vector>
  </HeadingPairs>
  <TitlesOfParts>
    <vt:vector size="14" baseType="lpstr">
      <vt:lpstr>Office Theme</vt:lpstr>
      <vt:lpstr>Overview of activities</vt:lpstr>
      <vt:lpstr>Key focus within the last period</vt:lpstr>
      <vt:lpstr>Task 2.4.1: Annual meeting</vt:lpstr>
      <vt:lpstr>Task 2.4.2: SEA pilot</vt:lpstr>
      <vt:lpstr>Task 2.4.2: SEA pilot</vt:lpstr>
      <vt:lpstr>Task 2.4.2: SEA pilot</vt:lpstr>
      <vt:lpstr>Task 2.4.2: SEA pilot</vt:lpstr>
      <vt:lpstr>Task 2.4.3: Joint regional workshop on SEA/EIA and AA</vt:lpstr>
      <vt:lpstr>Task 2.4.3: Joint regional workshop on SEA/EIA and AA</vt:lpstr>
      <vt:lpstr>Task 2.4.4: Training of Trainers</vt:lpstr>
      <vt:lpstr>Task 2.4.4: Training of Trainers</vt:lpstr>
      <vt:lpstr>Main achievement and key challenges</vt:lpstr>
      <vt:lpstr>Thank you for your attention!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ruza</dc:creator>
  <cp:lastModifiedBy>martin</cp:lastModifiedBy>
  <cp:revision>168</cp:revision>
  <dcterms:created xsi:type="dcterms:W3CDTF">2013-10-30T11:37:35Z</dcterms:created>
  <dcterms:modified xsi:type="dcterms:W3CDTF">2014-11-26T05:57:48Z</dcterms:modified>
</cp:coreProperties>
</file>