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7" r:id="rId3"/>
    <p:sldId id="276" r:id="rId4"/>
    <p:sldId id="270" r:id="rId5"/>
    <p:sldId id="271" r:id="rId6"/>
    <p:sldId id="272" r:id="rId7"/>
    <p:sldId id="273" r:id="rId8"/>
    <p:sldId id="274" r:id="rId9"/>
    <p:sldId id="275" r:id="rId10"/>
    <p:sldId id="259" r:id="rId11"/>
    <p:sldId id="260" r:id="rId12"/>
    <p:sldId id="278" r:id="rId13"/>
    <p:sldId id="258" r:id="rId14"/>
    <p:sldId id="261" r:id="rId15"/>
    <p:sldId id="279" r:id="rId16"/>
    <p:sldId id="262" r:id="rId17"/>
    <p:sldId id="280" r:id="rId18"/>
    <p:sldId id="263" r:id="rId19"/>
    <p:sldId id="264" r:id="rId20"/>
    <p:sldId id="257" r:id="rId21"/>
    <p:sldId id="284" r:id="rId22"/>
    <p:sldId id="266" r:id="rId23"/>
    <p:sldId id="265" r:id="rId24"/>
    <p:sldId id="267" r:id="rId25"/>
    <p:sldId id="268" r:id="rId26"/>
    <p:sldId id="269" r:id="rId27"/>
    <p:sldId id="283" r:id="rId28"/>
    <p:sldId id="281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-15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3E8D4-523B-004B-BFC2-28087CF04364}" type="datetimeFigureOut">
              <a:rPr lang="en-US" smtClean="0"/>
              <a:t>18/02/2014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82FD-94D6-BE42-B76B-AED28128B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62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3E8D4-523B-004B-BFC2-28087CF04364}" type="datetimeFigureOut">
              <a:rPr lang="en-US" smtClean="0"/>
              <a:t>18/02/2014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82FD-94D6-BE42-B76B-AED28128B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500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3E8D4-523B-004B-BFC2-28087CF04364}" type="datetimeFigureOut">
              <a:rPr lang="en-US" smtClean="0"/>
              <a:t>18/02/2014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82FD-94D6-BE42-B76B-AED28128B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96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3E8D4-523B-004B-BFC2-28087CF04364}" type="datetimeFigureOut">
              <a:rPr lang="en-US" smtClean="0"/>
              <a:t>18/02/2014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82FD-94D6-BE42-B76B-AED28128B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672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3E8D4-523B-004B-BFC2-28087CF04364}" type="datetimeFigureOut">
              <a:rPr lang="en-US" smtClean="0"/>
              <a:t>18/02/2014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82FD-94D6-BE42-B76B-AED28128B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027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3E8D4-523B-004B-BFC2-28087CF04364}" type="datetimeFigureOut">
              <a:rPr lang="en-US" smtClean="0"/>
              <a:t>18/02/2014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82FD-94D6-BE42-B76B-AED28128B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166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3E8D4-523B-004B-BFC2-28087CF04364}" type="datetimeFigureOut">
              <a:rPr lang="en-US" smtClean="0"/>
              <a:t>18/02/2014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82FD-94D6-BE42-B76B-AED28128B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34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3E8D4-523B-004B-BFC2-28087CF04364}" type="datetimeFigureOut">
              <a:rPr lang="en-US" smtClean="0"/>
              <a:t>18/02/2014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82FD-94D6-BE42-B76B-AED28128B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368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3E8D4-523B-004B-BFC2-28087CF04364}" type="datetimeFigureOut">
              <a:rPr lang="en-US" smtClean="0"/>
              <a:t>18/02/2014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82FD-94D6-BE42-B76B-AED28128B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05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3E8D4-523B-004B-BFC2-28087CF04364}" type="datetimeFigureOut">
              <a:rPr lang="en-US" smtClean="0"/>
              <a:t>18/02/2014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82FD-94D6-BE42-B76B-AED28128B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58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3E8D4-523B-004B-BFC2-28087CF04364}" type="datetimeFigureOut">
              <a:rPr lang="en-US" smtClean="0"/>
              <a:t>18/02/2014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82FD-94D6-BE42-B76B-AED28128B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398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3E8D4-523B-004B-BFC2-28087CF04364}" type="datetimeFigureOut">
              <a:rPr lang="en-US" smtClean="0"/>
              <a:t>18/02/2014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A82FD-94D6-BE42-B76B-AED28128B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020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arunas_naujas/Desktop/ECRAN/ME%20metaplan/Montenegro_screening_list_mataplan.xlsx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arunas_naujas/Desktop/ENVAP2/Croatia%20documents/Benchmark_%20FINAL_%2027%20ENV%20-%2029%20Feb%202008%20EC.doc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4" Type="http://schemas.openxmlformats.org/officeDocument/2006/relationships/image" Target="../media/image7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arunas_naujas/Desktop/Croatia/IMPLEMENTATION%20PLAN%20FOR%20WATER%20UTILITY%20DIRECTIVES%20%20-%20November%20-%20Final%20-%20no%20tc%202010.doc" TargetMode="External"/><Relationship Id="rId3" Type="http://schemas.openxmlformats.org/officeDocument/2006/relationships/hyperlink" Target="file://localhost/Users/arunas_naujas/Desktop/Croatia/IP%20Waste%20-%20update%2011%20Nov%202010%20Final%202.doc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arunas_naujas/Desktop/ECRAN/Budva%20seminaras/003%20Agenda_Strategic_planning_1819032014_d.doc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4" Type="http://schemas.openxmlformats.org/officeDocument/2006/relationships/image" Target="../media/image2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4" Type="http://schemas.openxmlformats.org/officeDocument/2006/relationships/image" Target="../media/image3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4" Type="http://schemas.openxmlformats.org/officeDocument/2006/relationships/image" Target="../media/image4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4" Type="http://schemas.openxmlformats.org/officeDocument/2006/relationships/image" Target="../media/image5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4" Type="http://schemas.openxmlformats.org/officeDocument/2006/relationships/image" Target="../media/image6.pn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Developing meta plan. Montenegro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1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 smtClean="0"/>
              <a:t>Meta planning for approximation process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Plans for plans of:</a:t>
            </a:r>
          </a:p>
          <a:p>
            <a:pPr lvl="1"/>
            <a:r>
              <a:rPr lang="en-US" dirty="0" smtClean="0"/>
              <a:t>Transposition</a:t>
            </a:r>
          </a:p>
          <a:p>
            <a:pPr lvl="1"/>
            <a:r>
              <a:rPr lang="en-US" dirty="0" smtClean="0"/>
              <a:t>Institutional development</a:t>
            </a:r>
          </a:p>
          <a:p>
            <a:pPr lvl="1"/>
            <a:r>
              <a:rPr lang="en-US" dirty="0" smtClean="0"/>
              <a:t>Implementation</a:t>
            </a:r>
          </a:p>
          <a:p>
            <a:r>
              <a:rPr lang="en-US" dirty="0" smtClean="0"/>
              <a:t>Roadmap from current situation to “planned” situation</a:t>
            </a:r>
          </a:p>
          <a:p>
            <a:r>
              <a:rPr lang="en-US" dirty="0" smtClean="0"/>
              <a:t>ME special case – Screening Report establishes a baseline and provides guidance on what is expected for the negotiations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261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Planning of transposition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Assessing transposition situation</a:t>
            </a:r>
          </a:p>
          <a:p>
            <a:r>
              <a:rPr lang="en-US" dirty="0" smtClean="0"/>
              <a:t>What remains to be done until full transposition</a:t>
            </a:r>
          </a:p>
          <a:p>
            <a:r>
              <a:rPr lang="en-US" dirty="0" smtClean="0"/>
              <a:t>When full transposition expected</a:t>
            </a:r>
          </a:p>
          <a:p>
            <a:r>
              <a:rPr lang="en-US" dirty="0" smtClean="0"/>
              <a:t>Where transposition plan is established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210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Screening the screening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Montenegro_screening_list_mataplan.xlsx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498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 of transposition (2). ME SR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b="1" dirty="0" smtClean="0"/>
              <a:t>Problems</a:t>
            </a:r>
            <a:endParaRPr lang="en-GB" b="1" dirty="0"/>
          </a:p>
          <a:p>
            <a:pPr lvl="1"/>
            <a:r>
              <a:rPr lang="en-GB" dirty="0"/>
              <a:t>Date for full transposition is not </a:t>
            </a:r>
            <a:r>
              <a:rPr lang="en-GB" dirty="0" smtClean="0"/>
              <a:t>defined</a:t>
            </a:r>
          </a:p>
          <a:p>
            <a:pPr lvl="1"/>
            <a:r>
              <a:rPr lang="en-GB" dirty="0" smtClean="0"/>
              <a:t>Date for full transposition unnecessary delayed (e.g., Landfill directive)</a:t>
            </a:r>
            <a:endParaRPr lang="en-GB" dirty="0"/>
          </a:p>
          <a:p>
            <a:pPr lvl="1"/>
            <a:r>
              <a:rPr lang="en-GB" dirty="0"/>
              <a:t>Not clear which documents have to be developed for full </a:t>
            </a:r>
            <a:r>
              <a:rPr lang="en-GB" dirty="0" smtClean="0"/>
              <a:t>transposition – transposition plan is not developed</a:t>
            </a:r>
            <a:endParaRPr lang="en-GB" dirty="0"/>
          </a:p>
          <a:p>
            <a:pPr lvl="1"/>
            <a:r>
              <a:rPr lang="en-GB" dirty="0"/>
              <a:t>Not clear, if and where transposition plan is documented (which document foresees transposition activities</a:t>
            </a:r>
            <a:r>
              <a:rPr lang="en-GB" dirty="0" smtClean="0"/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1265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Planning of transposition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b="1" dirty="0" smtClean="0"/>
              <a:t>How to respond</a:t>
            </a:r>
          </a:p>
          <a:p>
            <a:pPr lvl="1"/>
            <a:r>
              <a:rPr lang="en-GB" dirty="0" smtClean="0"/>
              <a:t>Updating Tables of Concordance (March 2014, ECRAN) to identify gaps in transposition</a:t>
            </a:r>
          </a:p>
          <a:p>
            <a:pPr lvl="1"/>
            <a:r>
              <a:rPr lang="en-GB" dirty="0" smtClean="0"/>
              <a:t>Present to the EC </a:t>
            </a:r>
            <a:r>
              <a:rPr lang="en-GB" u="sng" dirty="0" smtClean="0"/>
              <a:t>meta plan </a:t>
            </a:r>
            <a:r>
              <a:rPr lang="en-GB" dirty="0" smtClean="0"/>
              <a:t>- plan on how and when transposition needs will be assessed (Approximation Strategy, revision of NPAA, any other?) </a:t>
            </a:r>
          </a:p>
          <a:p>
            <a:pPr lvl="1"/>
            <a:r>
              <a:rPr lang="en-GB" dirty="0" smtClean="0"/>
              <a:t>Developing transposition plan to close identified gaps</a:t>
            </a:r>
          </a:p>
          <a:p>
            <a:pPr lvl="1"/>
            <a:r>
              <a:rPr lang="en-GB" dirty="0" smtClean="0"/>
              <a:t>Providing background for the transposition plan including it into NPAA (or other document EU recognises as having sufficient power)</a:t>
            </a:r>
          </a:p>
          <a:p>
            <a:pPr lvl="1"/>
            <a:r>
              <a:rPr lang="en-GB" dirty="0" smtClean="0"/>
              <a:t>Identifying directives where transposition plan is not clear and organise process to develop such a plan (TA project or similar)</a:t>
            </a:r>
          </a:p>
          <a:p>
            <a:pPr lvl="1"/>
            <a:r>
              <a:rPr lang="en-GB" dirty="0" smtClean="0"/>
              <a:t>Completing transposition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162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 plan for transposition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Development of the Approximation </a:t>
            </a:r>
            <a:r>
              <a:rPr lang="en-GB" dirty="0"/>
              <a:t>Strategy</a:t>
            </a:r>
            <a:r>
              <a:rPr lang="en-GB" dirty="0" smtClean="0"/>
              <a:t>, which will include plan for transposition</a:t>
            </a:r>
          </a:p>
          <a:p>
            <a:pPr marL="0" indent="0" algn="ctr">
              <a:buNone/>
            </a:pPr>
            <a:r>
              <a:rPr lang="en-GB" dirty="0" smtClean="0"/>
              <a:t>Or</a:t>
            </a:r>
          </a:p>
          <a:p>
            <a:r>
              <a:rPr lang="en-GB" dirty="0" smtClean="0"/>
              <a:t>Revision </a:t>
            </a:r>
            <a:r>
              <a:rPr lang="en-GB" dirty="0"/>
              <a:t>of </a:t>
            </a:r>
            <a:r>
              <a:rPr lang="en-GB" dirty="0" smtClean="0"/>
              <a:t>NPAA to include plan for transposition</a:t>
            </a:r>
          </a:p>
          <a:p>
            <a:pPr marL="0" indent="0" algn="ctr">
              <a:buNone/>
            </a:pPr>
            <a:r>
              <a:rPr lang="en-GB" dirty="0" smtClean="0"/>
              <a:t>Or</a:t>
            </a:r>
          </a:p>
          <a:p>
            <a:r>
              <a:rPr lang="en-GB" dirty="0" smtClean="0"/>
              <a:t>Review of DSIPs from Italian Twinning (if this document has any official status)</a:t>
            </a:r>
          </a:p>
          <a:p>
            <a:pPr marL="0" indent="0" algn="ctr">
              <a:buNone/>
            </a:pPr>
            <a:r>
              <a:rPr lang="en-GB" dirty="0" smtClean="0"/>
              <a:t>Or </a:t>
            </a:r>
          </a:p>
          <a:p>
            <a:r>
              <a:rPr lang="en-GB" dirty="0" smtClean="0"/>
              <a:t>?????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560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Planning of institutional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b="1" dirty="0" smtClean="0"/>
              <a:t>Problems</a:t>
            </a:r>
            <a:endParaRPr lang="en-GB" b="1" dirty="0"/>
          </a:p>
          <a:p>
            <a:pPr lvl="1"/>
            <a:r>
              <a:rPr lang="en-GB" dirty="0"/>
              <a:t>Lack of resources and administrative capacity</a:t>
            </a:r>
          </a:p>
          <a:p>
            <a:r>
              <a:rPr lang="en-GB" b="1" dirty="0"/>
              <a:t>How to respond</a:t>
            </a:r>
          </a:p>
          <a:p>
            <a:pPr lvl="1"/>
            <a:r>
              <a:rPr lang="en-GB" dirty="0"/>
              <a:t>Develop Plan for Strengthening of Institutional Capacities in Environmental Sector taking all directives (aggregated into subchapter – water, waste, etc.) under Chapter </a:t>
            </a:r>
            <a:r>
              <a:rPr lang="en-GB" dirty="0" smtClean="0"/>
              <a:t>27</a:t>
            </a:r>
            <a:endParaRPr lang="en-GB" dirty="0"/>
          </a:p>
          <a:p>
            <a:pPr lvl="1"/>
            <a:r>
              <a:rPr lang="en-GB" dirty="0"/>
              <a:t>It can be similar table of content to one Croatia developed as a </a:t>
            </a:r>
            <a:r>
              <a:rPr lang="en-GB" dirty="0" smtClean="0"/>
              <a:t>benchmark</a:t>
            </a:r>
          </a:p>
          <a:p>
            <a:pPr lvl="1"/>
            <a:r>
              <a:rPr lang="en-GB" dirty="0" smtClean="0">
                <a:hlinkClick r:id="rId2" action="ppaction://hlinkfile"/>
              </a:rPr>
              <a:t>Benchmark_ FINAL_ 27 ENV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606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Meta plan for institutional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Develop Plan </a:t>
            </a:r>
            <a:r>
              <a:rPr lang="en-GB" dirty="0"/>
              <a:t>for Strengthening of Institutional Capacities in Environmental </a:t>
            </a:r>
            <a:r>
              <a:rPr lang="en-GB" dirty="0" smtClean="0"/>
              <a:t>Sector</a:t>
            </a:r>
          </a:p>
          <a:p>
            <a:pPr marL="0" indent="0" algn="ctr">
              <a:buNone/>
            </a:pPr>
            <a:r>
              <a:rPr lang="en-GB" dirty="0" smtClean="0"/>
              <a:t>Or</a:t>
            </a:r>
          </a:p>
          <a:p>
            <a:r>
              <a:rPr lang="en-GB" dirty="0" smtClean="0"/>
              <a:t>Institutional development plan as part of the Approximation Strategy</a:t>
            </a:r>
          </a:p>
          <a:p>
            <a:pPr marL="0" indent="0" algn="ctr">
              <a:buNone/>
            </a:pPr>
            <a:r>
              <a:rPr lang="en-GB" dirty="0" smtClean="0"/>
              <a:t>Or</a:t>
            </a:r>
            <a:endParaRPr lang="en-GB" dirty="0"/>
          </a:p>
          <a:p>
            <a:r>
              <a:rPr lang="en-US" dirty="0" smtClean="0"/>
              <a:t>Part of the NPAA</a:t>
            </a:r>
          </a:p>
          <a:p>
            <a:pPr marL="0" indent="0" algn="ctr">
              <a:buNone/>
            </a:pPr>
            <a:r>
              <a:rPr lang="en-US" dirty="0" smtClean="0"/>
              <a:t>Or</a:t>
            </a:r>
          </a:p>
          <a:p>
            <a:r>
              <a:rPr lang="en-US" dirty="0" smtClean="0"/>
              <a:t>????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821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Planning of implementation (1). ME SR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b="1" dirty="0" smtClean="0"/>
              <a:t>Problems</a:t>
            </a:r>
            <a:endParaRPr lang="en-GB" b="1" dirty="0"/>
          </a:p>
          <a:p>
            <a:pPr lvl="0"/>
            <a:r>
              <a:rPr lang="en-US" dirty="0"/>
              <a:t>Lack of strategic planning documents, in particular, supported with investment and financing planning. Few examples:</a:t>
            </a:r>
            <a:endParaRPr lang="en-GB" dirty="0"/>
          </a:p>
          <a:p>
            <a:pPr lvl="1"/>
            <a:r>
              <a:rPr lang="en-US" dirty="0"/>
              <a:t>Air. Some strategic planning exists for the implementation of the directives, but they are not backed by credible financial commitments and investment planning,</a:t>
            </a:r>
            <a:endParaRPr lang="en-GB" dirty="0"/>
          </a:p>
          <a:p>
            <a:pPr lvl="1"/>
            <a:r>
              <a:rPr lang="en-US" dirty="0"/>
              <a:t>Waste. In most cases no reliable planning of implementing measures and foreseen investments exists.</a:t>
            </a:r>
            <a:endParaRPr lang="en-GB" dirty="0"/>
          </a:p>
          <a:p>
            <a:pPr lvl="1"/>
            <a:r>
              <a:rPr lang="en-US" dirty="0"/>
              <a:t>National legislation sets very ambitious recycling targets, but these are not backed by any credible investment schemes or infrastructure solutions, etc.</a:t>
            </a:r>
            <a:endParaRPr lang="en-GB" dirty="0"/>
          </a:p>
          <a:p>
            <a:pPr lvl="0"/>
            <a:r>
              <a:rPr lang="en-US" dirty="0"/>
              <a:t>In many cases, where no clear plans existed during screening, request from the EC is:</a:t>
            </a:r>
            <a:endParaRPr lang="en-GB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A clear table outlining the necessary human resources, the financial commitments, as well as a schedule of implementation would provide good guidance to that end</a:t>
            </a:r>
            <a:r>
              <a:rPr lang="en-US" dirty="0"/>
              <a:t>.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2446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of implementation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b="1" dirty="0"/>
              <a:t>How to respond</a:t>
            </a:r>
          </a:p>
          <a:p>
            <a:pPr lvl="0"/>
            <a:r>
              <a:rPr lang="en-GB" dirty="0"/>
              <a:t>Initial revision of the situation can be done updating Implementation Questionnaires (ECRAN, March 2014)</a:t>
            </a:r>
          </a:p>
          <a:p>
            <a:pPr lvl="0"/>
            <a:r>
              <a:rPr lang="en-GB" dirty="0"/>
              <a:t>Review all directives identifying:</a:t>
            </a:r>
          </a:p>
          <a:p>
            <a:pPr lvl="1"/>
            <a:r>
              <a:rPr lang="en-GB" dirty="0"/>
              <a:t>Directives potential for transitional periods. There we need </a:t>
            </a:r>
            <a:r>
              <a:rPr lang="en-GB" dirty="0" smtClean="0"/>
              <a:t>DSIPs</a:t>
            </a:r>
            <a:endParaRPr lang="en-GB" dirty="0"/>
          </a:p>
          <a:p>
            <a:pPr lvl="1"/>
            <a:r>
              <a:rPr lang="en-GB" dirty="0"/>
              <a:t>Existing planning documents which have to be improved/ </a:t>
            </a:r>
            <a:r>
              <a:rPr lang="en-GB" dirty="0" smtClean="0"/>
              <a:t>updated</a:t>
            </a:r>
            <a:endParaRPr lang="en-GB" dirty="0"/>
          </a:p>
          <a:p>
            <a:pPr lvl="1"/>
            <a:r>
              <a:rPr lang="en-GB" dirty="0"/>
              <a:t>New planning documents </a:t>
            </a:r>
            <a:r>
              <a:rPr lang="en-GB" dirty="0" smtClean="0"/>
              <a:t>to </a:t>
            </a:r>
            <a:r>
              <a:rPr lang="en-GB" dirty="0"/>
              <a:t>be </a:t>
            </a:r>
            <a:r>
              <a:rPr lang="en-GB" dirty="0" smtClean="0"/>
              <a:t>developed</a:t>
            </a:r>
            <a:endParaRPr lang="en-GB" dirty="0"/>
          </a:p>
          <a:p>
            <a:pPr lvl="1"/>
            <a:r>
              <a:rPr lang="en-GB" dirty="0"/>
              <a:t>Develop plan (meta plan) for needed planning documents</a:t>
            </a:r>
          </a:p>
          <a:p>
            <a:pPr lvl="0"/>
            <a:r>
              <a:rPr lang="en-GB" dirty="0"/>
              <a:t>Identify, which issues can be covered by foreseen Approximation Strategy and the Investment Plan, recently finalised Waste Management Strategy and other documents in pipeline</a:t>
            </a:r>
          </a:p>
          <a:p>
            <a:pPr lvl="0"/>
            <a:r>
              <a:rPr lang="en-GB" dirty="0"/>
              <a:t>Identify resources and timetable for implementation of the meta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028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ECRAN </a:t>
            </a:r>
            <a:r>
              <a:rPr lang="en-US" dirty="0"/>
              <a:t>Task 2.</a:t>
            </a:r>
            <a:r>
              <a:rPr lang="en-GB" dirty="0"/>
              <a:t> Strategic </a:t>
            </a:r>
            <a:r>
              <a:rPr lang="en-GB" dirty="0" smtClean="0"/>
              <a:t>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GB" dirty="0"/>
              <a:t>Country specific discussions and </a:t>
            </a:r>
            <a:r>
              <a:rPr lang="en-GB" u="sng" dirty="0"/>
              <a:t>meta-plans (national roadmaps)</a:t>
            </a:r>
            <a:r>
              <a:rPr lang="en-GB" dirty="0"/>
              <a:t> for development of necessary planning documents for EU accession process</a:t>
            </a:r>
          </a:p>
          <a:p>
            <a:pPr lvl="0"/>
            <a:r>
              <a:rPr lang="en-GB" u="sng" dirty="0"/>
              <a:t>Regional training </a:t>
            </a:r>
            <a:r>
              <a:rPr lang="en-GB" dirty="0"/>
              <a:t>on the role of planning documents in approximation process for chapter 27</a:t>
            </a:r>
          </a:p>
          <a:p>
            <a:pPr lvl="0"/>
            <a:r>
              <a:rPr lang="en-GB" u="sng" dirty="0"/>
              <a:t>Two combined regional trainings </a:t>
            </a:r>
            <a:r>
              <a:rPr lang="en-GB" dirty="0"/>
              <a:t>between the Strategic Planning and Investments Working Group and sector specific Working Groups to assess the situation and agree on strategic planning documents to be developed in the selected sectors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530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783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How many DSIPs?</a:t>
            </a:r>
            <a:endParaRPr lang="en-US" sz="4000" b="1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741190"/>
              </p:ext>
            </p:extLst>
          </p:nvPr>
        </p:nvGraphicFramePr>
        <p:xfrm>
          <a:off x="346075" y="1262523"/>
          <a:ext cx="9437688" cy="522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Document" r:id="rId3" imgW="10210800" imgH="5651500" progId="Word.Document.12">
                  <p:embed/>
                </p:oleObj>
              </mc:Choice>
              <mc:Fallback>
                <p:oleObj name="Document" r:id="rId3" imgW="10210800" imgH="5651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6075" y="1262523"/>
                        <a:ext cx="9437688" cy="5222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29852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Few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IMPLEMENTATION PLAN FOR WATER UTILITY DIRECTIVES</a:t>
            </a:r>
            <a:endParaRPr lang="en-US" dirty="0" smtClean="0"/>
          </a:p>
          <a:p>
            <a:r>
              <a:rPr lang="en-US" dirty="0" smtClean="0">
                <a:hlinkClick r:id="rId3" action="ppaction://hlinkfile"/>
              </a:rPr>
              <a:t>IP Waste - update 11 Nov 2010 Final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6430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existing plans (1)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Montenegro </a:t>
            </a:r>
            <a:r>
              <a:rPr lang="en-US" dirty="0" smtClean="0"/>
              <a:t>needs to </a:t>
            </a:r>
            <a:r>
              <a:rPr lang="en-US" dirty="0"/>
              <a:t>adopt a new </a:t>
            </a:r>
            <a:r>
              <a:rPr lang="en-US" b="1" dirty="0"/>
              <a:t>National Plan for Waste Management</a:t>
            </a:r>
            <a:r>
              <a:rPr lang="en-US" dirty="0"/>
              <a:t>, which will </a:t>
            </a:r>
            <a:r>
              <a:rPr lang="en-US" dirty="0" smtClean="0"/>
              <a:t>provide a </a:t>
            </a:r>
            <a:r>
              <a:rPr lang="en-US" dirty="0"/>
              <a:t>timeline and define the main instruments/measures to secure alignment with and implementation of the EU waste </a:t>
            </a:r>
            <a:r>
              <a:rPr lang="en-US" dirty="0" smtClean="0"/>
              <a:t>legislation</a:t>
            </a:r>
            <a:endParaRPr lang="en-GB" dirty="0"/>
          </a:p>
          <a:p>
            <a:r>
              <a:rPr lang="en-US" dirty="0" smtClean="0"/>
              <a:t>The </a:t>
            </a:r>
            <a:r>
              <a:rPr lang="en-US" b="1" dirty="0"/>
              <a:t>municipal waste management plans</a:t>
            </a:r>
            <a:r>
              <a:rPr lang="en-US" dirty="0"/>
              <a:t> need to be developed or updated in line with the new waste management </a:t>
            </a:r>
            <a:r>
              <a:rPr lang="en-US" dirty="0" smtClean="0"/>
              <a:t>plan</a:t>
            </a:r>
            <a:endParaRPr lang="en-GB" dirty="0"/>
          </a:p>
          <a:p>
            <a:r>
              <a:rPr lang="en-US" dirty="0" smtClean="0"/>
              <a:t>Montenegro </a:t>
            </a:r>
            <a:r>
              <a:rPr lang="en-US" dirty="0"/>
              <a:t>need to continue working on the waste management plans (including a plan for hazardous waste)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plans should integrate waste </a:t>
            </a:r>
            <a:r>
              <a:rPr lang="en-US" dirty="0" err="1"/>
              <a:t>minimisation</a:t>
            </a:r>
            <a:r>
              <a:rPr lang="en-US" dirty="0"/>
              <a:t> measures (including prevention, separate collection, recycling etc.) and management of waste that cannot be treated other than </a:t>
            </a:r>
            <a:r>
              <a:rPr lang="en-US" dirty="0" smtClean="0"/>
              <a:t>landfilled</a:t>
            </a:r>
          </a:p>
          <a:p>
            <a:pPr lvl="0"/>
            <a:r>
              <a:rPr lang="en-US" dirty="0" smtClean="0"/>
              <a:t>This </a:t>
            </a:r>
            <a:r>
              <a:rPr lang="en-US" dirty="0"/>
              <a:t>plan should be based on the assumption that landfilling waste should be limited to the unavoidable </a:t>
            </a:r>
            <a:r>
              <a:rPr lang="en-US" dirty="0" smtClean="0"/>
              <a:t>minimum</a:t>
            </a:r>
            <a:endParaRPr lang="en-GB" dirty="0"/>
          </a:p>
          <a:p>
            <a:pPr lvl="0"/>
            <a:r>
              <a:rPr lang="en-US" dirty="0"/>
              <a:t>Montenegro should also establish separate collection systems and disposal facilities for specific waste streams or adjust the existing ones in line with the requirements of the </a:t>
            </a:r>
            <a:r>
              <a:rPr lang="en-US" i="1" dirty="0" err="1"/>
              <a:t>acquis</a:t>
            </a:r>
            <a:r>
              <a:rPr lang="en-US" i="1" dirty="0"/>
              <a:t> </a:t>
            </a:r>
            <a:r>
              <a:rPr lang="en-US" dirty="0"/>
              <a:t>and develop adequate financing schemes</a:t>
            </a:r>
            <a:r>
              <a:rPr lang="en-US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8618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existing plans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/>
              <a:buChar char="•"/>
            </a:pPr>
            <a:r>
              <a:rPr lang="en-US" dirty="0" smtClean="0"/>
              <a:t>Will </a:t>
            </a:r>
            <a:r>
              <a:rPr lang="en-US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revised </a:t>
            </a:r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National Waste Management Plan </a:t>
            </a:r>
            <a:r>
              <a:rPr lang="en-US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(foreseen </a:t>
            </a:r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for IQ </a:t>
            </a:r>
            <a:r>
              <a:rPr lang="en-US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2014) include all w</a:t>
            </a:r>
            <a:r>
              <a:rPr lang="en-US" dirty="0" smtClean="0"/>
              <a:t>aste sector requirements?</a:t>
            </a:r>
          </a:p>
          <a:p>
            <a:pPr marL="342900" lvl="1" indent="-342900">
              <a:buFont typeface="Arial"/>
              <a:buChar char="•"/>
            </a:pPr>
            <a:r>
              <a:rPr lang="en-US" dirty="0" smtClean="0"/>
              <a:t>Any other documents needed?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744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existing plans </a:t>
            </a:r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AIR</a:t>
            </a:r>
          </a:p>
          <a:p>
            <a:r>
              <a:rPr lang="en-US" dirty="0" smtClean="0"/>
              <a:t>Some </a:t>
            </a:r>
            <a:r>
              <a:rPr lang="en-US" dirty="0"/>
              <a:t>strategic planning exists for the implementation of the directives, but they are not backed </a:t>
            </a:r>
            <a:r>
              <a:rPr lang="en-US" dirty="0" smtClean="0"/>
              <a:t>by:</a:t>
            </a:r>
          </a:p>
          <a:p>
            <a:pPr lvl="1"/>
            <a:r>
              <a:rPr lang="en-US" dirty="0"/>
              <a:t>credible financial commitments </a:t>
            </a:r>
            <a:r>
              <a:rPr lang="en-US" dirty="0" smtClean="0"/>
              <a:t>and</a:t>
            </a:r>
          </a:p>
          <a:p>
            <a:pPr lvl="1"/>
            <a:r>
              <a:rPr lang="en-US" dirty="0"/>
              <a:t>investment planning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clear table outlining the necessary human resources, the financial commitments, as well as a schedule of implementation would provide good guidance to that </a:t>
            </a:r>
            <a:r>
              <a:rPr lang="en-US" dirty="0" smtClean="0"/>
              <a:t>end</a:t>
            </a:r>
          </a:p>
          <a:p>
            <a:r>
              <a:rPr lang="en-US" dirty="0" smtClean="0"/>
              <a:t>How to approach this issue? New plan or revision of existing?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938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GB" sz="4000" b="1" dirty="0" smtClean="0">
                <a:latin typeface="+mj-lt"/>
              </a:rPr>
              <a:t>New planning documents</a:t>
            </a:r>
            <a:endParaRPr lang="en-US" sz="4000" b="1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Are there any planned?</a:t>
            </a:r>
          </a:p>
          <a:p>
            <a:r>
              <a:rPr lang="en-US" dirty="0" smtClean="0"/>
              <a:t>Are any needed?</a:t>
            </a:r>
          </a:p>
          <a:p>
            <a:pPr lvl="1"/>
            <a:r>
              <a:rPr lang="en-US" dirty="0" smtClean="0"/>
              <a:t>Water monitoring plan?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26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List of all planning documents with timetables and resources</a:t>
            </a:r>
          </a:p>
          <a:p>
            <a:r>
              <a:rPr lang="en-US" dirty="0" smtClean="0"/>
              <a:t>Could be used for internal planning or to support the benchmark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074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agree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Does meta-planning look useful?</a:t>
            </a:r>
          </a:p>
          <a:p>
            <a:r>
              <a:rPr lang="en-US" dirty="0" smtClean="0"/>
              <a:t>How to proceed with planning for ME?</a:t>
            </a:r>
          </a:p>
          <a:p>
            <a:pPr lvl="1"/>
            <a:r>
              <a:rPr lang="en-US" dirty="0" smtClean="0"/>
              <a:t>I will elaborate the matrix and formulate questions</a:t>
            </a:r>
          </a:p>
          <a:p>
            <a:pPr lvl="1"/>
            <a:r>
              <a:rPr lang="en-US" dirty="0" smtClean="0"/>
              <a:t>How do we </a:t>
            </a:r>
            <a:r>
              <a:rPr lang="en-US" dirty="0" err="1" smtClean="0"/>
              <a:t>organise</a:t>
            </a:r>
            <a:r>
              <a:rPr lang="en-US" smtClean="0"/>
              <a:t> discussion?</a:t>
            </a:r>
            <a:endParaRPr lang="en-US" dirty="0" smtClean="0"/>
          </a:p>
          <a:p>
            <a:r>
              <a:rPr lang="en-US" dirty="0" smtClean="0"/>
              <a:t>How we could assist before meeting with the European Commission?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7516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for the EC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they understand the benchmark as one document or set of documents?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074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Workshop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hlinkClick r:id="rId2" action="ppaction://hlinkfile"/>
              </a:rPr>
              <a:t>Agenda_Strategic_planning_1819032014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809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877138"/>
              </p:ext>
            </p:extLst>
          </p:nvPr>
        </p:nvGraphicFramePr>
        <p:xfrm>
          <a:off x="0" y="667218"/>
          <a:ext cx="8974728" cy="5274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Document" r:id="rId3" imgW="9398000" imgH="5524500" progId="Word.Document.12">
                  <p:embed/>
                </p:oleObj>
              </mc:Choice>
              <mc:Fallback>
                <p:oleObj name="Document" r:id="rId3" imgW="9398000" imgH="5524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667218"/>
                        <a:ext cx="8974728" cy="52747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2548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411103"/>
              </p:ext>
            </p:extLst>
          </p:nvPr>
        </p:nvGraphicFramePr>
        <p:xfrm>
          <a:off x="175873" y="594195"/>
          <a:ext cx="8753503" cy="4660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Document" r:id="rId3" imgW="9398000" imgH="5003800" progId="Word.Document.12">
                  <p:embed/>
                </p:oleObj>
              </mc:Choice>
              <mc:Fallback>
                <p:oleObj name="Document" r:id="rId3" imgW="9398000" imgH="5003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873" y="594195"/>
                        <a:ext cx="8753503" cy="4660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0384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244589"/>
              </p:ext>
            </p:extLst>
          </p:nvPr>
        </p:nvGraphicFramePr>
        <p:xfrm>
          <a:off x="159397" y="826106"/>
          <a:ext cx="8789430" cy="5309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Document" r:id="rId3" imgW="9398000" imgH="5676900" progId="Word.Document.12">
                  <p:embed/>
                </p:oleObj>
              </mc:Choice>
              <mc:Fallback>
                <p:oleObj name="Document" r:id="rId3" imgW="9398000" imgH="5676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9397" y="826106"/>
                        <a:ext cx="8789430" cy="5309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0439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601755"/>
              </p:ext>
            </p:extLst>
          </p:nvPr>
        </p:nvGraphicFramePr>
        <p:xfrm>
          <a:off x="0" y="2465389"/>
          <a:ext cx="8961300" cy="2518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Document" r:id="rId3" imgW="9398000" imgH="2641600" progId="Word.Document.12">
                  <p:embed/>
                </p:oleObj>
              </mc:Choice>
              <mc:Fallback>
                <p:oleObj name="Document" r:id="rId3" imgW="9398000" imgH="2641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2465389"/>
                        <a:ext cx="8961300" cy="25182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7506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121444"/>
              </p:ext>
            </p:extLst>
          </p:nvPr>
        </p:nvGraphicFramePr>
        <p:xfrm>
          <a:off x="0" y="1042629"/>
          <a:ext cx="8985091" cy="5062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Document" r:id="rId3" imgW="9398000" imgH="5295900" progId="Word.Document.12">
                  <p:embed/>
                </p:oleObj>
              </mc:Choice>
              <mc:Fallback>
                <p:oleObj name="Document" r:id="rId3" imgW="9398000" imgH="5295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042629"/>
                        <a:ext cx="8985091" cy="50624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4582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2168484"/>
              </p:ext>
            </p:extLst>
          </p:nvPr>
        </p:nvGraphicFramePr>
        <p:xfrm>
          <a:off x="257439" y="2235945"/>
          <a:ext cx="8727252" cy="2028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Document" r:id="rId3" imgW="9398000" imgH="2184400" progId="Word.Document.12">
                  <p:embed/>
                </p:oleObj>
              </mc:Choice>
              <mc:Fallback>
                <p:oleObj name="Document" r:id="rId3" imgW="9398000" imgH="2184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7439" y="2235945"/>
                        <a:ext cx="8727252" cy="20282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8337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1087</Words>
  <Application>Microsoft Macintosh PowerPoint</Application>
  <PresentationFormat>On-screen Show (4:3)</PresentationFormat>
  <Paragraphs>112</Paragraphs>
  <Slides>28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Office Theme</vt:lpstr>
      <vt:lpstr>Document</vt:lpstr>
      <vt:lpstr>Microsoft Word Document</vt:lpstr>
      <vt:lpstr>Developing meta plan. Montenegro  </vt:lpstr>
      <vt:lpstr>ECRAN Task 2. Strategic planning</vt:lpstr>
      <vt:lpstr>Workshop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Meta planning for approximation process </vt:lpstr>
      <vt:lpstr>Planning of transposition (1)</vt:lpstr>
      <vt:lpstr>Screening the screening</vt:lpstr>
      <vt:lpstr>Planning of transposition (2). ME SR</vt:lpstr>
      <vt:lpstr>Planning of transposition (3)</vt:lpstr>
      <vt:lpstr>Meta plan for transposition</vt:lpstr>
      <vt:lpstr>Planning of institutional development</vt:lpstr>
      <vt:lpstr>Meta plan for institutional development</vt:lpstr>
      <vt:lpstr>Planning of implementation (1). ME SR</vt:lpstr>
      <vt:lpstr>Planning of implementation (2)</vt:lpstr>
      <vt:lpstr>How many DSIPs?</vt:lpstr>
      <vt:lpstr>Few examples</vt:lpstr>
      <vt:lpstr>Review of existing plans (1)</vt:lpstr>
      <vt:lpstr>Review of existing plans (2)</vt:lpstr>
      <vt:lpstr>Review of existing plans (3)</vt:lpstr>
      <vt:lpstr>New planning documents</vt:lpstr>
      <vt:lpstr>Meta plan</vt:lpstr>
      <vt:lpstr>To agree</vt:lpstr>
      <vt:lpstr>Question for the EC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Arunas Kundrotas</dc:creator>
  <cp:lastModifiedBy>Arunas Kundrotas</cp:lastModifiedBy>
  <cp:revision>28</cp:revision>
  <dcterms:created xsi:type="dcterms:W3CDTF">2014-02-17T17:56:10Z</dcterms:created>
  <dcterms:modified xsi:type="dcterms:W3CDTF">2014-02-18T21:02:58Z</dcterms:modified>
</cp:coreProperties>
</file>