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71" r:id="rId3"/>
    <p:sldId id="262" r:id="rId4"/>
    <p:sldId id="263" r:id="rId5"/>
    <p:sldId id="264" r:id="rId6"/>
    <p:sldId id="265" r:id="rId7"/>
    <p:sldId id="266" r:id="rId8"/>
    <p:sldId id="268" r:id="rId9"/>
    <p:sldId id="269" r:id="rId10"/>
    <p:sldId id="270"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08" autoAdjust="0"/>
    <p:restoredTop sz="94660"/>
  </p:normalViewPr>
  <p:slideViewPr>
    <p:cSldViewPr>
      <p:cViewPr>
        <p:scale>
          <a:sx n="80" d="100"/>
          <a:sy n="80" d="100"/>
        </p:scale>
        <p:origin x="-2874" y="-1224"/>
      </p:cViewPr>
      <p:guideLst>
        <p:guide orient="horz" pos="2160"/>
        <p:guide pos="2880"/>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795"/>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783357"/>
            <a:ext cx="8229600" cy="43819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2/27/2014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Z:\hd\countries\ZZ Multi-country\IMPLEMENTATION\ECRAN 2013 - 2016\Implementation\Visibility\Final\tmn zelena.png"/>
          <p:cNvPicPr>
            <a:picLocks noChangeAspect="1" noChangeArrowheads="1"/>
          </p:cNvPicPr>
          <p:nvPr/>
        </p:nvPicPr>
        <p:blipFill>
          <a:blip r:embed="rId13" cstate="print"/>
          <a:srcRect/>
          <a:stretch>
            <a:fillRect/>
          </a:stretch>
        </p:blipFill>
        <p:spPr bwMode="auto">
          <a:xfrm>
            <a:off x="6444208" y="188640"/>
            <a:ext cx="2252663" cy="252413"/>
          </a:xfrm>
          <a:prstGeom prst="rect">
            <a:avLst/>
          </a:prstGeom>
          <a:noFill/>
        </p:spPr>
      </p:pic>
      <p:pic>
        <p:nvPicPr>
          <p:cNvPr id="8" name="Picture 15"/>
          <p:cNvPicPr>
            <a:picLocks noChangeAspect="1" noChangeArrowheads="1"/>
          </p:cNvPicPr>
          <p:nvPr/>
        </p:nvPicPr>
        <p:blipFill>
          <a:blip r:embed="rId14" cstate="print">
            <a:lum bright="-12000"/>
          </a:blip>
          <a:srcRect/>
          <a:stretch>
            <a:fillRect/>
          </a:stretch>
        </p:blipFill>
        <p:spPr bwMode="auto">
          <a:xfrm>
            <a:off x="250825" y="6165850"/>
            <a:ext cx="840000" cy="504000"/>
          </a:xfrm>
          <a:prstGeom prst="rect">
            <a:avLst/>
          </a:prstGeom>
          <a:solidFill>
            <a:srgbClr val="FFFFFF">
              <a:alpha val="0"/>
            </a:srgbClr>
          </a:solidFill>
          <a:ln w="9525">
            <a:noFill/>
            <a:miter lim="800000"/>
            <a:headEnd/>
            <a:tailEnd/>
          </a:ln>
        </p:spPr>
      </p:pic>
      <p:sp>
        <p:nvSpPr>
          <p:cNvPr id="9" name="Rectangle 8"/>
          <p:cNvSpPr>
            <a:spLocks noChangeArrowheads="1"/>
          </p:cNvSpPr>
          <p:nvPr/>
        </p:nvSpPr>
        <p:spPr bwMode="auto">
          <a:xfrm>
            <a:off x="1094433" y="6424885"/>
            <a:ext cx="2757487" cy="244475"/>
          </a:xfrm>
          <a:prstGeom prst="rect">
            <a:avLst/>
          </a:prstGeom>
          <a:noFill/>
          <a:ln w="9525">
            <a:noFill/>
            <a:miter lim="800000"/>
            <a:headEnd/>
            <a:tailEnd/>
          </a:ln>
        </p:spPr>
        <p:txBody>
          <a:bodyPr wrap="none" anchor="ctr">
            <a:spAutoFit/>
          </a:bodyPr>
          <a:lstStyle/>
          <a:p>
            <a:r>
              <a:rPr lang="en-GB" sz="1000" dirty="0">
                <a:cs typeface="Times New Roman" pitchFamily="18" charset="0"/>
              </a:rPr>
              <a:t> This Project is funded by the European Union</a:t>
            </a:r>
            <a:endParaRPr lang="en-GB" sz="1000" dirty="0"/>
          </a:p>
        </p:txBody>
      </p:sp>
      <p:pic>
        <p:nvPicPr>
          <p:cNvPr id="10" name="Picture 10"/>
          <p:cNvPicPr>
            <a:picLocks noChangeAspect="1" noChangeArrowheads="1"/>
          </p:cNvPicPr>
          <p:nvPr/>
        </p:nvPicPr>
        <p:blipFill>
          <a:blip r:embed="rId15" cstate="print"/>
          <a:srcRect/>
          <a:stretch>
            <a:fillRect/>
          </a:stretch>
        </p:blipFill>
        <p:spPr bwMode="auto">
          <a:xfrm>
            <a:off x="4788024" y="6256340"/>
            <a:ext cx="903892" cy="468000"/>
          </a:xfrm>
          <a:prstGeom prst="rect">
            <a:avLst/>
          </a:prstGeom>
          <a:solidFill>
            <a:srgbClr val="FFFFFF"/>
          </a:solidFill>
          <a:ln w="9525">
            <a:noFill/>
            <a:miter lim="800000"/>
            <a:headEnd/>
            <a:tailEnd/>
          </a:ln>
        </p:spPr>
      </p:pic>
      <p:sp>
        <p:nvSpPr>
          <p:cNvPr id="11" name="Rectangle 7"/>
          <p:cNvSpPr>
            <a:spLocks noChangeArrowheads="1"/>
          </p:cNvSpPr>
          <p:nvPr/>
        </p:nvSpPr>
        <p:spPr bwMode="auto">
          <a:xfrm>
            <a:off x="5652121" y="6423139"/>
            <a:ext cx="3384375" cy="246221"/>
          </a:xfrm>
          <a:prstGeom prst="rect">
            <a:avLst/>
          </a:prstGeom>
          <a:noFill/>
          <a:ln w="9525">
            <a:noFill/>
            <a:miter lim="800000"/>
            <a:headEnd/>
            <a:tailEnd/>
          </a:ln>
        </p:spPr>
        <p:txBody>
          <a:bodyPr wrap="square" anchor="ctr">
            <a:spAutoFit/>
          </a:bodyPr>
          <a:lstStyle/>
          <a:p>
            <a:r>
              <a:rPr lang="en-GB" sz="1000" kern="1200" dirty="0">
                <a:solidFill>
                  <a:schemeClr val="tx1"/>
                </a:solidFill>
                <a:latin typeface="+mn-lt"/>
                <a:ea typeface="+mn-ea"/>
                <a:cs typeface="Times New Roman" pitchFamily="18" charset="0"/>
              </a:rPr>
              <a:t>Project implemented by Human </a:t>
            </a:r>
            <a:r>
              <a:rPr lang="en-GB" sz="1000" kern="1200" dirty="0" smtClean="0">
                <a:solidFill>
                  <a:schemeClr val="tx1"/>
                </a:solidFill>
                <a:latin typeface="+mn-lt"/>
                <a:ea typeface="+mn-ea"/>
                <a:cs typeface="Times New Roman" pitchFamily="18" charset="0"/>
              </a:rPr>
              <a:t>Dynamics Consortium</a:t>
            </a:r>
            <a:endParaRPr lang="en-GB" sz="1000" kern="1200" dirty="0">
              <a:solidFill>
                <a:schemeClr val="tx1"/>
              </a:solidFill>
              <a:latin typeface="+mn-lt"/>
              <a:ea typeface="+mn-ea"/>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mtClean="0"/>
              <a:t>Selection </a:t>
            </a:r>
            <a:r>
              <a:rPr lang="en-GB" dirty="0"/>
              <a:t>criteria for the pilot river basin </a:t>
            </a:r>
            <a:endParaRPr lang="en-US" dirty="0"/>
          </a:p>
        </p:txBody>
      </p:sp>
      <p:sp>
        <p:nvSpPr>
          <p:cNvPr id="3" name="Subtitle 2"/>
          <p:cNvSpPr>
            <a:spLocks noGrp="1"/>
          </p:cNvSpPr>
          <p:nvPr>
            <p:ph type="subTitle" idx="1"/>
          </p:nvPr>
        </p:nvSpPr>
        <p:spPr/>
        <p:txBody>
          <a:bodyPr/>
          <a:lstStyle/>
          <a:p>
            <a:r>
              <a:rPr lang="hr-HR" dirty="0" err="1" smtClean="0"/>
              <a:t>Task</a:t>
            </a:r>
            <a:r>
              <a:rPr lang="hr-HR" dirty="0" smtClean="0"/>
              <a:t> 2.3.2 - </a:t>
            </a:r>
            <a:r>
              <a:rPr lang="en-US" dirty="0" smtClean="0"/>
              <a:t>Assistance </a:t>
            </a:r>
            <a:r>
              <a:rPr lang="en-US" dirty="0"/>
              <a:t>in the development of transboundary river basin management plans (RBMPs</a:t>
            </a:r>
            <a:r>
              <a:rPr lang="hr-HR" dirty="0"/>
              <a:t>)</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t>MARITSA/EVROS/MERIÇ RIVER BASIN </a:t>
            </a:r>
            <a:endParaRPr lang="en-US" dirty="0"/>
          </a:p>
        </p:txBody>
      </p:sp>
      <p:sp>
        <p:nvSpPr>
          <p:cNvPr id="3" name="Content Placeholder 2"/>
          <p:cNvSpPr>
            <a:spLocks noGrp="1"/>
          </p:cNvSpPr>
          <p:nvPr>
            <p:ph idx="1"/>
          </p:nvPr>
        </p:nvSpPr>
        <p:spPr/>
        <p:txBody>
          <a:bodyPr>
            <a:normAutofit/>
          </a:bodyPr>
          <a:lstStyle/>
          <a:p>
            <a:r>
              <a:rPr lang="hr-HR" sz="2000" dirty="0" err="1" smtClean="0"/>
              <a:t>Shared</a:t>
            </a:r>
            <a:r>
              <a:rPr lang="hr-HR" sz="2000" dirty="0" smtClean="0"/>
              <a:t> </a:t>
            </a:r>
            <a:r>
              <a:rPr lang="hr-HR" sz="2000" dirty="0" err="1" smtClean="0"/>
              <a:t>by</a:t>
            </a:r>
            <a:r>
              <a:rPr lang="hr-HR" sz="2000" dirty="0" smtClean="0"/>
              <a:t> 3 </a:t>
            </a:r>
            <a:r>
              <a:rPr lang="hr-HR" sz="2000" dirty="0" err="1" smtClean="0"/>
              <a:t>countries</a:t>
            </a:r>
            <a:r>
              <a:rPr lang="hr-HR" sz="2000" dirty="0" smtClean="0"/>
              <a:t>:</a:t>
            </a:r>
          </a:p>
          <a:p>
            <a:pPr lvl="1"/>
            <a:r>
              <a:rPr lang="hr-HR" sz="1800" dirty="0" err="1" smtClean="0"/>
              <a:t>Turkey</a:t>
            </a:r>
            <a:r>
              <a:rPr lang="hr-HR" sz="1800" dirty="0"/>
              <a:t> </a:t>
            </a:r>
            <a:r>
              <a:rPr lang="hr-HR" sz="1800" dirty="0" smtClean="0"/>
              <a:t>(</a:t>
            </a:r>
            <a:r>
              <a:rPr lang="en-GB" sz="1800" dirty="0" smtClean="0"/>
              <a:t>14,560 km</a:t>
            </a:r>
            <a:r>
              <a:rPr lang="en-GB" sz="1800" baseline="30000" dirty="0" smtClean="0"/>
              <a:t>2</a:t>
            </a:r>
            <a:r>
              <a:rPr lang="hr-HR" sz="1800" dirty="0" smtClean="0"/>
              <a:t>)</a:t>
            </a:r>
          </a:p>
          <a:p>
            <a:pPr lvl="1"/>
            <a:r>
              <a:rPr lang="en-GB" sz="1800" dirty="0" smtClean="0"/>
              <a:t>Bulgaria</a:t>
            </a:r>
            <a:r>
              <a:rPr lang="hr-HR" sz="1800" dirty="0" smtClean="0"/>
              <a:t> (35,230 km</a:t>
            </a:r>
            <a:r>
              <a:rPr lang="hr-HR" sz="1800" baseline="30000" dirty="0" smtClean="0"/>
              <a:t>2</a:t>
            </a:r>
            <a:r>
              <a:rPr lang="hr-HR" sz="1800" dirty="0"/>
              <a:t>)</a:t>
            </a:r>
          </a:p>
          <a:p>
            <a:pPr lvl="1"/>
            <a:r>
              <a:rPr lang="en-GB" sz="1800" dirty="0" smtClean="0"/>
              <a:t>Greece</a:t>
            </a:r>
            <a:r>
              <a:rPr lang="hr-HR" sz="1800" dirty="0" smtClean="0"/>
              <a:t> (</a:t>
            </a:r>
            <a:r>
              <a:rPr lang="en-GB" sz="1800" dirty="0"/>
              <a:t>3,685 </a:t>
            </a:r>
            <a:r>
              <a:rPr lang="en-GB" sz="1800" dirty="0" smtClean="0"/>
              <a:t>km</a:t>
            </a:r>
            <a:r>
              <a:rPr lang="en-GB" sz="1800" baseline="30000" dirty="0" smtClean="0"/>
              <a:t>2</a:t>
            </a:r>
            <a:r>
              <a:rPr lang="hr-HR" sz="1800" dirty="0" smtClean="0"/>
              <a:t>)</a:t>
            </a:r>
          </a:p>
          <a:p>
            <a:r>
              <a:rPr lang="hr-HR" sz="2000" dirty="0" err="1" smtClean="0"/>
              <a:t>Area</a:t>
            </a:r>
            <a:r>
              <a:rPr lang="hr-HR" sz="2000" dirty="0" smtClean="0"/>
              <a:t> </a:t>
            </a:r>
            <a:r>
              <a:rPr lang="en-GB" sz="2000" dirty="0" smtClean="0"/>
              <a:t>54,300 </a:t>
            </a:r>
            <a:r>
              <a:rPr lang="en-GB" sz="2000" dirty="0"/>
              <a:t>km</a:t>
            </a:r>
            <a:r>
              <a:rPr lang="en-GB" sz="2000" baseline="30000" dirty="0"/>
              <a:t>2</a:t>
            </a:r>
            <a:endParaRPr lang="en-US" sz="2000" dirty="0"/>
          </a:p>
          <a:p>
            <a:endParaRPr lang="en-US" sz="2200" dirty="0"/>
          </a:p>
        </p:txBody>
      </p:sp>
      <p:pic>
        <p:nvPicPr>
          <p:cNvPr id="4" name="Picture 3"/>
          <p:cNvPicPr/>
          <p:nvPr/>
        </p:nvPicPr>
        <p:blipFill>
          <a:blip r:embed="rId2" cstate="print"/>
          <a:stretch>
            <a:fillRect/>
          </a:stretch>
        </p:blipFill>
        <p:spPr>
          <a:xfrm>
            <a:off x="5040052" y="1520788"/>
            <a:ext cx="3275965" cy="259969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xmlns="" val="2894587965"/>
              </p:ext>
            </p:extLst>
          </p:nvPr>
        </p:nvGraphicFramePr>
        <p:xfrm>
          <a:off x="215516" y="4509120"/>
          <a:ext cx="8712968" cy="1463040"/>
        </p:xfrm>
        <a:graphic>
          <a:graphicData uri="http://schemas.openxmlformats.org/drawingml/2006/table">
            <a:tbl>
              <a:tblPr firstRow="1" firstCol="1" bandRow="1">
                <a:tableStyleId>{5C22544A-7EE6-4342-B048-85BDC9FD1C3A}</a:tableStyleId>
              </a:tblPr>
              <a:tblGrid>
                <a:gridCol w="1368152"/>
                <a:gridCol w="1691845"/>
                <a:gridCol w="1361401"/>
                <a:gridCol w="1533306"/>
                <a:gridCol w="1296486"/>
                <a:gridCol w="1461778"/>
              </a:tblGrid>
              <a:tr h="354712">
                <a:tc>
                  <a:txBody>
                    <a:bodyPr/>
                    <a:lstStyle/>
                    <a:p>
                      <a:pPr algn="ctr">
                        <a:spcBef>
                          <a:spcPts val="300"/>
                        </a:spcBef>
                        <a:spcAft>
                          <a:spcPts val="300"/>
                        </a:spcAft>
                      </a:pPr>
                      <a:r>
                        <a:rPr lang="en-GB" sz="1200" b="1" dirty="0">
                          <a:effectLst/>
                        </a:rPr>
                        <a:t>Criteria</a:t>
                      </a:r>
                      <a:endParaRPr lang="en-US" sz="1200" b="1" dirty="0">
                        <a:effectLst/>
                        <a:latin typeface="Calibri"/>
                        <a:ea typeface="Times New Roma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0175" algn="l"/>
                        </a:tabLst>
                      </a:pPr>
                      <a:r>
                        <a:rPr lang="en-GB" sz="1200" b="1" cap="all" dirty="0" err="1">
                          <a:effectLst/>
                        </a:rPr>
                        <a:t>Drim</a:t>
                      </a:r>
                      <a:r>
                        <a:rPr lang="en-GB" sz="1200" b="1" cap="all" dirty="0">
                          <a:effectLst/>
                        </a:rPr>
                        <a:t>/Drin</a:t>
                      </a:r>
                      <a:endParaRPr lang="en-US" sz="1200" b="1" dirty="0">
                        <a:effectLst/>
                        <a:latin typeface="Calibri"/>
                        <a:ea typeface="SimSu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7160" algn="l"/>
                        </a:tabLst>
                      </a:pPr>
                      <a:r>
                        <a:rPr lang="en-GB" sz="1200" b="1" cap="all" dirty="0">
                          <a:effectLst/>
                        </a:rPr>
                        <a:t>Drina</a:t>
                      </a:r>
                      <a:endParaRPr lang="en-US" sz="1200" b="1" dirty="0">
                        <a:effectLst/>
                        <a:latin typeface="Calibri"/>
                        <a:ea typeface="SimSun"/>
                        <a:cs typeface="Times New Roman"/>
                      </a:endParaRPr>
                    </a:p>
                  </a:txBody>
                  <a:tcPr marL="57888" marR="57888" marT="0" marB="0" anchor="ctr"/>
                </a:tc>
                <a:tc>
                  <a:txBody>
                    <a:bodyPr/>
                    <a:lstStyle/>
                    <a:p>
                      <a:pPr marL="187325" indent="-122555" algn="ctr">
                        <a:spcBef>
                          <a:spcPts val="300"/>
                        </a:spcBef>
                        <a:spcAft>
                          <a:spcPts val="300"/>
                        </a:spcAft>
                        <a:tabLst>
                          <a:tab pos="187325" algn="l"/>
                        </a:tabLst>
                      </a:pPr>
                      <a:r>
                        <a:rPr lang="en-GB" sz="1200" b="1" dirty="0">
                          <a:effectLst/>
                        </a:rPr>
                        <a:t>3. STRUMA/ STRYMONAS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cap="all" dirty="0">
                          <a:effectLst/>
                        </a:rPr>
                        <a:t>4.Vardar/</a:t>
                      </a:r>
                      <a:r>
                        <a:rPr lang="en-GB" sz="1200" b="1" cap="all" dirty="0" err="1">
                          <a:effectLst/>
                        </a:rPr>
                        <a:t>Axios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dirty="0">
                          <a:effectLst/>
                        </a:rPr>
                        <a:t>5.MARITSA/EVROS/MERIÇ</a:t>
                      </a:r>
                      <a:endParaRPr lang="en-US" sz="1200" b="1" dirty="0">
                        <a:effectLst/>
                        <a:latin typeface="Calibri"/>
                        <a:ea typeface="Times New Roman"/>
                        <a:cs typeface="Times New Roman"/>
                      </a:endParaRPr>
                    </a:p>
                  </a:txBody>
                  <a:tcPr marL="57888" marR="57888" marT="0" marB="0" anchor="ctr"/>
                </a:tc>
              </a:tr>
              <a:tr h="1064136">
                <a:tc>
                  <a:txBody>
                    <a:bodyPr/>
                    <a:lstStyle/>
                    <a:p>
                      <a:pPr marL="342900" lvl="0" indent="-342900">
                        <a:spcBef>
                          <a:spcPts val="300"/>
                        </a:spcBef>
                        <a:spcAft>
                          <a:spcPts val="300"/>
                        </a:spcAft>
                        <a:buFont typeface="+mj-lt"/>
                        <a:buAutoNum type="alphaLcPeriod"/>
                        <a:tabLst>
                          <a:tab pos="193675" algn="l"/>
                        </a:tabLst>
                      </a:pPr>
                      <a:r>
                        <a:rPr lang="en-GB" sz="1200" dirty="0">
                          <a:effectLst/>
                        </a:rPr>
                        <a:t>RB shared by many  countries  - total / beneficiary countries</a:t>
                      </a:r>
                      <a:endParaRPr lang="en-US" sz="1200" dirty="0">
                        <a:effectLst/>
                        <a:latin typeface="Calibri"/>
                        <a:ea typeface="SimSun"/>
                        <a:cs typeface="Times New Roman"/>
                      </a:endParaRPr>
                    </a:p>
                  </a:txBody>
                  <a:tcPr marL="57888" marR="57888" marT="0" marB="0"/>
                </a:tc>
                <a:tc>
                  <a:txBody>
                    <a:bodyPr/>
                    <a:lstStyle/>
                    <a:p>
                      <a:pPr algn="ctr">
                        <a:spcBef>
                          <a:spcPts val="300"/>
                        </a:spcBef>
                        <a:spcAft>
                          <a:spcPts val="300"/>
                        </a:spcAft>
                      </a:pPr>
                      <a:r>
                        <a:rPr lang="en-GB" sz="1200" dirty="0" smtClean="0">
                          <a:effectLst/>
                        </a:rPr>
                        <a:t>5/</a:t>
                      </a:r>
                      <a:r>
                        <a:rPr lang="hr-HR" sz="1200" dirty="0" smtClean="0">
                          <a:effectLst/>
                        </a:rPr>
                        <a:t>4</a:t>
                      </a:r>
                      <a:endParaRPr lang="en-US" sz="1200" dirty="0">
                        <a:effectLst/>
                      </a:endParaRPr>
                    </a:p>
                    <a:p>
                      <a:pPr algn="ctr">
                        <a:spcBef>
                          <a:spcPts val="300"/>
                        </a:spcBef>
                        <a:spcAft>
                          <a:spcPts val="300"/>
                        </a:spcAft>
                      </a:pPr>
                      <a:r>
                        <a:rPr lang="en-GB" sz="1200" dirty="0">
                          <a:effectLst/>
                        </a:rPr>
                        <a:t>(AL, GR, ME, MK, </a:t>
                      </a:r>
                      <a:r>
                        <a:rPr lang="en-GB" sz="1200" dirty="0" err="1" smtClean="0">
                          <a:effectLst/>
                        </a:rPr>
                        <a:t>XK</a:t>
                      </a:r>
                      <a:r>
                        <a:rPr lang="en-GB" sz="1200" dirty="0" smtClean="0">
                          <a:effectLst/>
                        </a:rPr>
                        <a:t>)</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4/4</a:t>
                      </a:r>
                      <a:endParaRPr lang="en-US" sz="1200" dirty="0">
                        <a:effectLst/>
                      </a:endParaRPr>
                    </a:p>
                    <a:p>
                      <a:pPr algn="ctr">
                        <a:spcBef>
                          <a:spcPts val="300"/>
                        </a:spcBef>
                        <a:spcAft>
                          <a:spcPts val="300"/>
                        </a:spcAft>
                      </a:pPr>
                      <a:r>
                        <a:rPr lang="en-GB" sz="1200" dirty="0">
                          <a:effectLst/>
                        </a:rPr>
                        <a:t>(AL, BH, ME, RS)</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a:effectLst/>
                        </a:rPr>
                        <a:t>4/2</a:t>
                      </a:r>
                      <a:endParaRPr lang="en-US" sz="1200">
                        <a:effectLst/>
                      </a:endParaRPr>
                    </a:p>
                    <a:p>
                      <a:pPr algn="ctr">
                        <a:spcBef>
                          <a:spcPts val="300"/>
                        </a:spcBef>
                        <a:spcAft>
                          <a:spcPts val="300"/>
                        </a:spcAft>
                      </a:pPr>
                      <a:r>
                        <a:rPr lang="en-GB" sz="1200">
                          <a:effectLst/>
                        </a:rPr>
                        <a:t>(MK, RS, BG, GR)</a:t>
                      </a:r>
                      <a:endParaRPr lang="en-US" sz="120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3/2</a:t>
                      </a:r>
                      <a:endParaRPr lang="en-US" sz="1200" dirty="0">
                        <a:effectLst/>
                      </a:endParaRPr>
                    </a:p>
                    <a:p>
                      <a:pPr algn="ctr">
                        <a:spcBef>
                          <a:spcPts val="300"/>
                        </a:spcBef>
                        <a:spcAft>
                          <a:spcPts val="300"/>
                        </a:spcAft>
                      </a:pPr>
                      <a:r>
                        <a:rPr lang="en-GB" sz="1200" dirty="0">
                          <a:effectLst/>
                        </a:rPr>
                        <a:t>(MK, RS, GR)</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3/1</a:t>
                      </a:r>
                      <a:endParaRPr lang="en-US" sz="1200" dirty="0">
                        <a:effectLst/>
                      </a:endParaRPr>
                    </a:p>
                    <a:p>
                      <a:pPr algn="ctr">
                        <a:spcBef>
                          <a:spcPts val="300"/>
                        </a:spcBef>
                        <a:spcAft>
                          <a:spcPts val="300"/>
                        </a:spcAft>
                      </a:pPr>
                      <a:r>
                        <a:rPr lang="en-GB" sz="1200" dirty="0">
                          <a:effectLst/>
                        </a:rPr>
                        <a:t>(TK,BG,GR)</a:t>
                      </a:r>
                      <a:endParaRPr lang="en-US" sz="1200" dirty="0">
                        <a:effectLst/>
                        <a:latin typeface="Calibri"/>
                        <a:ea typeface="Times New Roman"/>
                        <a:cs typeface="Times New Roman"/>
                      </a:endParaRPr>
                    </a:p>
                  </a:txBody>
                  <a:tcPr marL="57888" marR="57888" marT="0" marB="0" anchor="ctr"/>
                </a:tc>
              </a:tr>
            </a:tbl>
          </a:graphicData>
        </a:graphic>
      </p:graphicFrame>
    </p:spTree>
    <p:extLst>
      <p:ext uri="{BB962C8B-B14F-4D97-AF65-F5344CB8AC3E}">
        <p14:creationId xmlns:p14="http://schemas.microsoft.com/office/powerpoint/2010/main" xmlns="" val="1941661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1337395906"/>
              </p:ext>
            </p:extLst>
          </p:nvPr>
        </p:nvGraphicFramePr>
        <p:xfrm>
          <a:off x="323528" y="656321"/>
          <a:ext cx="8496943" cy="5436975"/>
        </p:xfrm>
        <a:graphic>
          <a:graphicData uri="http://schemas.openxmlformats.org/drawingml/2006/table">
            <a:tbl>
              <a:tblPr firstRow="1" firstCol="1" bandRow="1"/>
              <a:tblGrid>
                <a:gridCol w="1571489"/>
                <a:gridCol w="1412640"/>
                <a:gridCol w="1327648"/>
                <a:gridCol w="1495289"/>
                <a:gridCol w="1264342"/>
                <a:gridCol w="1425535"/>
              </a:tblGrid>
              <a:tr h="257886">
                <a:tc>
                  <a:txBody>
                    <a:bodyPr/>
                    <a:lstStyle/>
                    <a:p>
                      <a:pPr algn="ctr">
                        <a:spcBef>
                          <a:spcPts val="300"/>
                        </a:spcBef>
                        <a:spcAft>
                          <a:spcPts val="300"/>
                        </a:spcAft>
                      </a:pPr>
                      <a:r>
                        <a:rPr lang="en-GB" sz="1000" b="1" dirty="0">
                          <a:solidFill>
                            <a:srgbClr val="FFFFFF"/>
                          </a:solidFill>
                          <a:effectLst/>
                          <a:latin typeface="Calibri"/>
                          <a:ea typeface="SimSun"/>
                          <a:cs typeface="Times New Roman"/>
                        </a:rPr>
                        <a:t>Criteria</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342900" lvl="0" indent="-342900" algn="ctr">
                        <a:spcBef>
                          <a:spcPts val="300"/>
                        </a:spcBef>
                        <a:spcAft>
                          <a:spcPts val="300"/>
                        </a:spcAft>
                        <a:buFont typeface="+mj-lt"/>
                        <a:buAutoNum type="arabicPeriod"/>
                        <a:tabLst>
                          <a:tab pos="130175" algn="l"/>
                        </a:tabLst>
                      </a:pPr>
                      <a:r>
                        <a:rPr lang="en-GB" sz="1000" b="1" cap="all">
                          <a:solidFill>
                            <a:srgbClr val="FFFFFF"/>
                          </a:solidFill>
                          <a:effectLst/>
                          <a:latin typeface="Calibri"/>
                          <a:ea typeface="SimSun"/>
                          <a:cs typeface="Times New Roman"/>
                        </a:rPr>
                        <a:t>Drim/Drin</a:t>
                      </a:r>
                      <a:endParaRPr lang="en-US" sz="1000">
                        <a:effectLst/>
                        <a:latin typeface="Calibri"/>
                        <a:ea typeface="SimSu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342900" lvl="0" indent="-342900" algn="ctr">
                        <a:spcBef>
                          <a:spcPts val="300"/>
                        </a:spcBef>
                        <a:spcAft>
                          <a:spcPts val="300"/>
                        </a:spcAft>
                        <a:buFont typeface="+mj-lt"/>
                        <a:buAutoNum type="arabicPeriod"/>
                        <a:tabLst>
                          <a:tab pos="137160" algn="l"/>
                        </a:tabLst>
                      </a:pPr>
                      <a:r>
                        <a:rPr lang="en-GB" sz="1000" b="1" cap="all">
                          <a:solidFill>
                            <a:srgbClr val="FFFFFF"/>
                          </a:solidFill>
                          <a:effectLst/>
                          <a:latin typeface="Calibri"/>
                          <a:ea typeface="SimSun"/>
                          <a:cs typeface="Times New Roman"/>
                        </a:rPr>
                        <a:t>Drina</a:t>
                      </a:r>
                      <a:endParaRPr lang="en-US" sz="1000">
                        <a:effectLst/>
                        <a:latin typeface="Calibri"/>
                        <a:ea typeface="SimSu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187325" indent="-122555" algn="ctr">
                        <a:spcBef>
                          <a:spcPts val="300"/>
                        </a:spcBef>
                        <a:spcAft>
                          <a:spcPts val="300"/>
                        </a:spcAft>
                        <a:tabLst>
                          <a:tab pos="187325" algn="l"/>
                        </a:tabLst>
                      </a:pPr>
                      <a:r>
                        <a:rPr lang="en-GB" sz="1000" b="1">
                          <a:solidFill>
                            <a:srgbClr val="FFFFFF"/>
                          </a:solidFill>
                          <a:effectLst/>
                          <a:latin typeface="Calibri"/>
                          <a:ea typeface="SimSun"/>
                          <a:cs typeface="Times New Roman"/>
                        </a:rPr>
                        <a:t>3. STRUMA/</a:t>
                      </a:r>
                      <a:r>
                        <a:rPr lang="en-GB" sz="1000" b="1">
                          <a:solidFill>
                            <a:srgbClr val="FFFFFF"/>
                          </a:solidFill>
                          <a:effectLst/>
                          <a:latin typeface="Calibri"/>
                          <a:ea typeface="Times New Roman"/>
                          <a:cs typeface="Arial"/>
                        </a:rPr>
                        <a:t> STRYMONAS</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210820" indent="-220345" algn="ctr">
                        <a:spcBef>
                          <a:spcPts val="300"/>
                        </a:spcBef>
                        <a:spcAft>
                          <a:spcPts val="300"/>
                        </a:spcAft>
                        <a:tabLst>
                          <a:tab pos="210820" algn="l"/>
                        </a:tabLst>
                      </a:pPr>
                      <a:r>
                        <a:rPr lang="en-GB" sz="1000" b="1" cap="all">
                          <a:solidFill>
                            <a:srgbClr val="FFFFFF"/>
                          </a:solidFill>
                          <a:effectLst/>
                          <a:latin typeface="Calibri"/>
                          <a:ea typeface="SimSun"/>
                          <a:cs typeface="Times New Roman"/>
                        </a:rPr>
                        <a:t>4.Vardar/Axios</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c>
                  <a:txBody>
                    <a:bodyPr/>
                    <a:lstStyle/>
                    <a:p>
                      <a:pPr marL="210820" indent="-220345" algn="ctr">
                        <a:spcBef>
                          <a:spcPts val="300"/>
                        </a:spcBef>
                        <a:spcAft>
                          <a:spcPts val="300"/>
                        </a:spcAft>
                        <a:tabLst>
                          <a:tab pos="210820" algn="l"/>
                        </a:tabLst>
                      </a:pPr>
                      <a:r>
                        <a:rPr lang="en-GB" sz="1000" b="1">
                          <a:solidFill>
                            <a:srgbClr val="FFFFFF"/>
                          </a:solidFill>
                          <a:effectLst/>
                          <a:latin typeface="Calibri"/>
                          <a:ea typeface="SimSun"/>
                          <a:cs typeface="Times New Roman"/>
                        </a:rPr>
                        <a:t>5.MARITSA/EVROS/MERIÇ</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65F91"/>
                    </a:solidFill>
                  </a:tcPr>
                </a:tc>
              </a:tr>
              <a:tr h="459598">
                <a:tc>
                  <a:txBody>
                    <a:bodyPr/>
                    <a:lstStyle/>
                    <a:p>
                      <a:pPr marL="0" lvl="0" indent="0">
                        <a:spcBef>
                          <a:spcPts val="300"/>
                        </a:spcBef>
                        <a:spcAft>
                          <a:spcPts val="300"/>
                        </a:spcAft>
                        <a:buFont typeface="+mj-lt"/>
                        <a:buNone/>
                        <a:tabLst>
                          <a:tab pos="193675" algn="l"/>
                        </a:tabLst>
                      </a:pPr>
                      <a:r>
                        <a:rPr lang="hr-HR" sz="1000" dirty="0" smtClean="0">
                          <a:effectLst/>
                          <a:latin typeface="Calibri"/>
                          <a:ea typeface="SimSun"/>
                          <a:cs typeface="Times New Roman"/>
                        </a:rPr>
                        <a:t>a)  </a:t>
                      </a:r>
                      <a:r>
                        <a:rPr lang="en-GB" sz="1000" dirty="0" smtClean="0">
                          <a:effectLst/>
                          <a:latin typeface="Calibri"/>
                          <a:ea typeface="SimSun"/>
                          <a:cs typeface="Times New Roman"/>
                        </a:rPr>
                        <a:t>RB </a:t>
                      </a:r>
                      <a:r>
                        <a:rPr lang="en-GB" sz="1000" dirty="0">
                          <a:effectLst/>
                          <a:latin typeface="Calibri"/>
                          <a:ea typeface="SimSun"/>
                          <a:cs typeface="Times New Roman"/>
                        </a:rPr>
                        <a:t>shared by many  countries  - total / beneficiary countries</a:t>
                      </a:r>
                      <a:endParaRPr lang="en-US" sz="1000" dirty="0">
                        <a:effectLst/>
                        <a:latin typeface="Calibri"/>
                        <a:ea typeface="SimSun"/>
                        <a:cs typeface="Times New Roman"/>
                      </a:endParaRPr>
                    </a:p>
                  </a:txBody>
                  <a:tcPr marL="57888" marR="578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dirty="0" smtClean="0">
                          <a:effectLst/>
                          <a:latin typeface="Calibri"/>
                          <a:ea typeface="SimSun"/>
                          <a:cs typeface="Times New Roman"/>
                        </a:rPr>
                        <a:t>5/</a:t>
                      </a:r>
                      <a:r>
                        <a:rPr lang="hr-HR" sz="1000" dirty="0" smtClean="0">
                          <a:effectLst/>
                          <a:latin typeface="Calibri"/>
                          <a:ea typeface="SimSun"/>
                          <a:cs typeface="Times New Roman"/>
                        </a:rPr>
                        <a:t>4</a:t>
                      </a:r>
                      <a:endParaRPr lang="en-US" sz="1000" dirty="0">
                        <a:effectLst/>
                        <a:latin typeface="Calibri"/>
                        <a:ea typeface="Times New Roman"/>
                        <a:cs typeface="Times New Roman"/>
                      </a:endParaRPr>
                    </a:p>
                    <a:p>
                      <a:pPr algn="ctr">
                        <a:spcBef>
                          <a:spcPts val="300"/>
                        </a:spcBef>
                        <a:spcAft>
                          <a:spcPts val="300"/>
                        </a:spcAft>
                      </a:pPr>
                      <a:r>
                        <a:rPr lang="en-GB" sz="1000" dirty="0">
                          <a:effectLst/>
                          <a:latin typeface="Calibri"/>
                          <a:ea typeface="SimSun"/>
                          <a:cs typeface="Times New Roman"/>
                        </a:rPr>
                        <a:t>(</a:t>
                      </a:r>
                      <a:r>
                        <a:rPr lang="en-GB" sz="1000" b="1" dirty="0">
                          <a:effectLst/>
                          <a:latin typeface="Calibri"/>
                          <a:ea typeface="SimSun"/>
                          <a:cs typeface="Times New Roman"/>
                        </a:rPr>
                        <a:t>AL</a:t>
                      </a:r>
                      <a:r>
                        <a:rPr lang="en-GB" sz="1000" b="0" dirty="0">
                          <a:effectLst/>
                          <a:latin typeface="Calibri"/>
                          <a:ea typeface="SimSun"/>
                          <a:cs typeface="Times New Roman"/>
                        </a:rPr>
                        <a:t>, GR</a:t>
                      </a:r>
                      <a:r>
                        <a:rPr lang="en-GB" sz="1000" b="1" dirty="0">
                          <a:effectLst/>
                          <a:latin typeface="Calibri"/>
                          <a:ea typeface="SimSun"/>
                          <a:cs typeface="Times New Roman"/>
                        </a:rPr>
                        <a:t>, ME, MK, </a:t>
                      </a:r>
                      <a:r>
                        <a:rPr lang="en-GB" sz="1000" b="1" dirty="0" err="1" smtClean="0">
                          <a:effectLst/>
                          <a:latin typeface="Calibri"/>
                          <a:ea typeface="SimSun"/>
                          <a:cs typeface="Times New Roman"/>
                        </a:rPr>
                        <a:t>XK</a:t>
                      </a:r>
                      <a:r>
                        <a:rPr lang="en-GB" sz="1000" dirty="0" smtClean="0">
                          <a:effectLst/>
                          <a:latin typeface="Calibri"/>
                          <a:ea typeface="SimSun"/>
                          <a:cs typeface="Times New Roman"/>
                        </a:rPr>
                        <a:t>)</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dirty="0">
                          <a:effectLst/>
                          <a:latin typeface="Calibri"/>
                          <a:ea typeface="SimSun"/>
                          <a:cs typeface="Times New Roman"/>
                        </a:rPr>
                        <a:t>4/4</a:t>
                      </a:r>
                      <a:endParaRPr lang="en-US" sz="1000" dirty="0">
                        <a:effectLst/>
                        <a:latin typeface="Calibri"/>
                        <a:ea typeface="Times New Roman"/>
                        <a:cs typeface="Times New Roman"/>
                      </a:endParaRPr>
                    </a:p>
                    <a:p>
                      <a:pPr algn="ctr">
                        <a:spcBef>
                          <a:spcPts val="300"/>
                        </a:spcBef>
                        <a:spcAft>
                          <a:spcPts val="300"/>
                        </a:spcAft>
                      </a:pPr>
                      <a:r>
                        <a:rPr lang="en-GB" sz="1000" dirty="0">
                          <a:effectLst/>
                          <a:latin typeface="Calibri"/>
                          <a:ea typeface="SimSun"/>
                          <a:cs typeface="Times New Roman"/>
                        </a:rPr>
                        <a:t>(</a:t>
                      </a:r>
                      <a:r>
                        <a:rPr lang="en-GB" sz="1000" b="1" dirty="0">
                          <a:effectLst/>
                          <a:latin typeface="Calibri"/>
                          <a:ea typeface="SimSun"/>
                          <a:cs typeface="Times New Roman"/>
                        </a:rPr>
                        <a:t>AL, BH, ME, RS</a:t>
                      </a:r>
                      <a:r>
                        <a:rPr lang="en-GB" sz="1000" dirty="0">
                          <a:effectLst/>
                          <a:latin typeface="Calibri"/>
                          <a:ea typeface="SimSun"/>
                          <a:cs typeface="Times New Roman"/>
                        </a:rPr>
                        <a:t>)</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a:effectLst/>
                          <a:latin typeface="Calibri"/>
                          <a:ea typeface="SimSun"/>
                          <a:cs typeface="Times New Roman"/>
                        </a:rPr>
                        <a:t>4/2</a:t>
                      </a:r>
                      <a:endParaRPr lang="en-US" sz="1000">
                        <a:effectLst/>
                        <a:latin typeface="Calibri"/>
                        <a:ea typeface="Times New Roman"/>
                        <a:cs typeface="Times New Roman"/>
                      </a:endParaRPr>
                    </a:p>
                    <a:p>
                      <a:pPr algn="ctr">
                        <a:spcBef>
                          <a:spcPts val="300"/>
                        </a:spcBef>
                        <a:spcAft>
                          <a:spcPts val="300"/>
                        </a:spcAft>
                      </a:pPr>
                      <a:r>
                        <a:rPr lang="en-GB" sz="1000">
                          <a:effectLst/>
                          <a:latin typeface="Calibri"/>
                          <a:ea typeface="SimSun"/>
                          <a:cs typeface="Times New Roman"/>
                        </a:rPr>
                        <a:t>(</a:t>
                      </a:r>
                      <a:r>
                        <a:rPr lang="en-GB" sz="1000" b="1">
                          <a:effectLst/>
                          <a:latin typeface="Calibri"/>
                          <a:ea typeface="SimSun"/>
                          <a:cs typeface="Times New Roman"/>
                        </a:rPr>
                        <a:t>MK</a:t>
                      </a:r>
                      <a:r>
                        <a:rPr lang="en-GB" sz="1000">
                          <a:effectLst/>
                          <a:latin typeface="Calibri"/>
                          <a:ea typeface="SimSun"/>
                          <a:cs typeface="Times New Roman"/>
                        </a:rPr>
                        <a:t>, </a:t>
                      </a:r>
                      <a:r>
                        <a:rPr lang="en-GB" sz="1000" b="1">
                          <a:effectLst/>
                          <a:latin typeface="Calibri"/>
                          <a:ea typeface="SimSun"/>
                          <a:cs typeface="Times New Roman"/>
                        </a:rPr>
                        <a:t>RS,</a:t>
                      </a:r>
                      <a:r>
                        <a:rPr lang="en-GB" sz="1000">
                          <a:effectLst/>
                          <a:latin typeface="Calibri"/>
                          <a:ea typeface="SimSun"/>
                          <a:cs typeface="Times New Roman"/>
                        </a:rPr>
                        <a:t> BG, GR)</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a:effectLst/>
                          <a:latin typeface="Calibri"/>
                          <a:ea typeface="SimSun"/>
                          <a:cs typeface="Times New Roman"/>
                        </a:rPr>
                        <a:t>3/2</a:t>
                      </a:r>
                      <a:endParaRPr lang="en-US" sz="1000">
                        <a:effectLst/>
                        <a:latin typeface="Calibri"/>
                        <a:ea typeface="Times New Roman"/>
                        <a:cs typeface="Times New Roman"/>
                      </a:endParaRPr>
                    </a:p>
                    <a:p>
                      <a:pPr algn="ctr">
                        <a:spcBef>
                          <a:spcPts val="300"/>
                        </a:spcBef>
                        <a:spcAft>
                          <a:spcPts val="300"/>
                        </a:spcAft>
                      </a:pPr>
                      <a:r>
                        <a:rPr lang="en-GB" sz="1000">
                          <a:effectLst/>
                          <a:latin typeface="Calibri"/>
                          <a:ea typeface="SimSun"/>
                          <a:cs typeface="Times New Roman"/>
                        </a:rPr>
                        <a:t>(</a:t>
                      </a:r>
                      <a:r>
                        <a:rPr lang="en-GB" sz="1000" b="1">
                          <a:effectLst/>
                          <a:latin typeface="Calibri"/>
                          <a:ea typeface="SimSun"/>
                          <a:cs typeface="Times New Roman"/>
                        </a:rPr>
                        <a:t>MK</a:t>
                      </a:r>
                      <a:r>
                        <a:rPr lang="en-GB" sz="1000">
                          <a:effectLst/>
                          <a:latin typeface="Calibri"/>
                          <a:ea typeface="SimSun"/>
                          <a:cs typeface="Times New Roman"/>
                        </a:rPr>
                        <a:t>, </a:t>
                      </a:r>
                      <a:r>
                        <a:rPr lang="en-GB" sz="1000" b="1">
                          <a:effectLst/>
                          <a:latin typeface="Calibri"/>
                          <a:ea typeface="SimSun"/>
                          <a:cs typeface="Times New Roman"/>
                        </a:rPr>
                        <a:t>RS</a:t>
                      </a:r>
                      <a:r>
                        <a:rPr lang="en-GB" sz="1000">
                          <a:effectLst/>
                          <a:latin typeface="Calibri"/>
                          <a:ea typeface="SimSun"/>
                          <a:cs typeface="Times New Roman"/>
                        </a:rPr>
                        <a:t>, GR)</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a:effectLst/>
                          <a:latin typeface="Calibri"/>
                          <a:ea typeface="SimSun"/>
                          <a:cs typeface="Times New Roman"/>
                        </a:rPr>
                        <a:t>3/1</a:t>
                      </a:r>
                      <a:endParaRPr lang="en-US" sz="1000">
                        <a:effectLst/>
                        <a:latin typeface="Calibri"/>
                        <a:ea typeface="Times New Roman"/>
                        <a:cs typeface="Times New Roman"/>
                      </a:endParaRPr>
                    </a:p>
                    <a:p>
                      <a:pPr algn="ctr">
                        <a:spcBef>
                          <a:spcPts val="300"/>
                        </a:spcBef>
                        <a:spcAft>
                          <a:spcPts val="300"/>
                        </a:spcAft>
                      </a:pPr>
                      <a:r>
                        <a:rPr lang="en-GB" sz="1000">
                          <a:effectLst/>
                          <a:latin typeface="Calibri"/>
                          <a:ea typeface="SimSun"/>
                          <a:cs typeface="Times New Roman"/>
                        </a:rPr>
                        <a:t>(</a:t>
                      </a:r>
                      <a:r>
                        <a:rPr lang="en-GB" sz="1000" b="1">
                          <a:effectLst/>
                          <a:latin typeface="Calibri"/>
                          <a:ea typeface="SimSun"/>
                          <a:cs typeface="Times New Roman"/>
                        </a:rPr>
                        <a:t>TK</a:t>
                      </a:r>
                      <a:r>
                        <a:rPr lang="en-GB" sz="1000">
                          <a:effectLst/>
                          <a:latin typeface="Calibri"/>
                          <a:ea typeface="SimSun"/>
                          <a:cs typeface="Times New Roman"/>
                        </a:rPr>
                        <a:t>,BG,GR)</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12797">
                <a:tc>
                  <a:txBody>
                    <a:bodyPr/>
                    <a:lstStyle/>
                    <a:p>
                      <a:pPr marL="0" lvl="0" indent="0">
                        <a:spcBef>
                          <a:spcPts val="300"/>
                        </a:spcBef>
                        <a:spcAft>
                          <a:spcPts val="300"/>
                        </a:spcAft>
                        <a:buFont typeface="+mj-lt"/>
                        <a:buNone/>
                        <a:tabLst>
                          <a:tab pos="103505" algn="l"/>
                          <a:tab pos="193675" algn="l"/>
                        </a:tabLst>
                      </a:pPr>
                      <a:r>
                        <a:rPr lang="hr-HR" sz="1000" dirty="0" smtClean="0">
                          <a:effectLst/>
                          <a:latin typeface="Calibri"/>
                          <a:ea typeface="SimSun"/>
                          <a:cs typeface="Times New Roman"/>
                        </a:rPr>
                        <a:t>b) </a:t>
                      </a:r>
                      <a:r>
                        <a:rPr lang="en-GB" sz="1000" dirty="0" smtClean="0">
                          <a:effectLst/>
                          <a:latin typeface="Calibri"/>
                          <a:ea typeface="SimSun"/>
                          <a:cs typeface="Times New Roman"/>
                        </a:rPr>
                        <a:t> </a:t>
                      </a:r>
                      <a:r>
                        <a:rPr lang="en-GB" sz="1000" dirty="0">
                          <a:effectLst/>
                          <a:latin typeface="Calibri"/>
                          <a:ea typeface="SimSun"/>
                          <a:cs typeface="Times New Roman"/>
                        </a:rPr>
                        <a:t>Percentage of countries’ share rather uniform (Yes/No) Size of the basin</a:t>
                      </a:r>
                      <a:endParaRPr lang="en-US" sz="1000" dirty="0">
                        <a:effectLst/>
                        <a:latin typeface="Calibri"/>
                        <a:ea typeface="SimSun"/>
                        <a:cs typeface="Times New Roman"/>
                      </a:endParaRPr>
                    </a:p>
                  </a:txBody>
                  <a:tcPr marL="57888" marR="578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b="1" dirty="0">
                          <a:effectLst/>
                          <a:latin typeface="Calibri"/>
                          <a:ea typeface="SimSun"/>
                          <a:cs typeface="Times New Roman"/>
                        </a:rPr>
                        <a:t>Yes</a:t>
                      </a:r>
                      <a:endParaRPr lang="en-US" sz="1000" dirty="0">
                        <a:effectLst/>
                        <a:latin typeface="Calibri"/>
                        <a:ea typeface="Times New Roman"/>
                        <a:cs typeface="Times New Roman"/>
                      </a:endParaRPr>
                    </a:p>
                    <a:p>
                      <a:pPr algn="ctr">
                        <a:spcBef>
                          <a:spcPts val="300"/>
                        </a:spcBef>
                        <a:spcAft>
                          <a:spcPts val="300"/>
                        </a:spcAft>
                      </a:pPr>
                      <a:r>
                        <a:rPr lang="en-GB" sz="1000" b="1" dirty="0">
                          <a:effectLst/>
                          <a:latin typeface="Calibri"/>
                          <a:ea typeface="SimSun"/>
                          <a:cs typeface="Times New Roman"/>
                        </a:rPr>
                        <a:t>14,173</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dirty="0">
                          <a:effectLst/>
                          <a:latin typeface="Calibri"/>
                          <a:ea typeface="SimSun"/>
                          <a:cs typeface="Times New Roman"/>
                        </a:rPr>
                        <a:t>Yes</a:t>
                      </a:r>
                      <a:endParaRPr lang="en-US" sz="1000" dirty="0">
                        <a:effectLst/>
                        <a:latin typeface="Calibri"/>
                        <a:ea typeface="Times New Roman"/>
                        <a:cs typeface="Times New Roman"/>
                      </a:endParaRPr>
                    </a:p>
                    <a:p>
                      <a:pPr algn="ctr">
                        <a:spcBef>
                          <a:spcPts val="300"/>
                        </a:spcBef>
                        <a:spcAft>
                          <a:spcPts val="300"/>
                        </a:spcAft>
                      </a:pPr>
                      <a:r>
                        <a:rPr lang="en-GB" sz="1000" b="1" dirty="0">
                          <a:effectLst/>
                          <a:latin typeface="Calibri"/>
                          <a:ea typeface="SimSun"/>
                          <a:cs typeface="Times New Roman"/>
                        </a:rPr>
                        <a:t>20,340</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dirty="0">
                          <a:effectLst/>
                          <a:latin typeface="Calibri"/>
                          <a:ea typeface="SimSun"/>
                          <a:cs typeface="Times New Roman"/>
                        </a:rPr>
                        <a:t>Yes</a:t>
                      </a:r>
                      <a:endParaRPr lang="en-US" sz="1000" dirty="0">
                        <a:effectLst/>
                        <a:latin typeface="Calibri"/>
                        <a:ea typeface="Times New Roman"/>
                        <a:cs typeface="Times New Roman"/>
                      </a:endParaRPr>
                    </a:p>
                    <a:p>
                      <a:pPr algn="ctr">
                        <a:spcBef>
                          <a:spcPts val="300"/>
                        </a:spcBef>
                        <a:spcAft>
                          <a:spcPts val="300"/>
                        </a:spcAft>
                      </a:pPr>
                      <a:r>
                        <a:rPr lang="en-GB" sz="1000" b="1" dirty="0">
                          <a:effectLst/>
                          <a:latin typeface="Calibri"/>
                          <a:ea typeface="SimSun"/>
                          <a:cs typeface="Times New Roman"/>
                        </a:rPr>
                        <a:t>11,340</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dirty="0">
                          <a:effectLst/>
                          <a:latin typeface="Calibri"/>
                          <a:ea typeface="SimSun"/>
                          <a:cs typeface="Times New Roman"/>
                        </a:rPr>
                        <a:t>No</a:t>
                      </a:r>
                      <a:endParaRPr lang="en-US" sz="1000" dirty="0">
                        <a:effectLst/>
                        <a:latin typeface="Calibri"/>
                        <a:ea typeface="Times New Roman"/>
                        <a:cs typeface="Times New Roman"/>
                      </a:endParaRPr>
                    </a:p>
                    <a:p>
                      <a:pPr algn="ctr">
                        <a:spcBef>
                          <a:spcPts val="300"/>
                        </a:spcBef>
                        <a:spcAft>
                          <a:spcPts val="300"/>
                        </a:spcAft>
                      </a:pPr>
                      <a:r>
                        <a:rPr lang="en-GB" sz="1000" b="1" dirty="0">
                          <a:effectLst/>
                          <a:latin typeface="Calibri"/>
                          <a:ea typeface="SimSun"/>
                          <a:cs typeface="Times New Roman"/>
                        </a:rPr>
                        <a:t>23,192</a:t>
                      </a:r>
                      <a:endParaRPr lang="en-US" sz="1000" b="1"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dirty="0">
                          <a:effectLst/>
                          <a:latin typeface="Calibri"/>
                          <a:ea typeface="SimSun"/>
                          <a:cs typeface="Times New Roman"/>
                        </a:rPr>
                        <a:t>No</a:t>
                      </a:r>
                      <a:endParaRPr lang="en-US" sz="1000" dirty="0">
                        <a:effectLst/>
                        <a:latin typeface="Calibri"/>
                        <a:ea typeface="Times New Roman"/>
                        <a:cs typeface="Times New Roman"/>
                      </a:endParaRPr>
                    </a:p>
                    <a:p>
                      <a:pPr algn="ctr">
                        <a:spcBef>
                          <a:spcPts val="300"/>
                        </a:spcBef>
                        <a:spcAft>
                          <a:spcPts val="300"/>
                        </a:spcAft>
                      </a:pPr>
                      <a:r>
                        <a:rPr lang="en-GB" sz="1000" b="1" dirty="0">
                          <a:effectLst/>
                          <a:latin typeface="Calibri"/>
                          <a:ea typeface="SimSun"/>
                          <a:cs typeface="Times New Roman"/>
                        </a:rPr>
                        <a:t>54,300</a:t>
                      </a:r>
                      <a:endParaRPr lang="en-US" sz="1000" b="1"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65996">
                <a:tc>
                  <a:txBody>
                    <a:bodyPr/>
                    <a:lstStyle/>
                    <a:p>
                      <a:pPr marL="0" lvl="0" indent="0">
                        <a:spcBef>
                          <a:spcPts val="300"/>
                        </a:spcBef>
                        <a:spcAft>
                          <a:spcPts val="300"/>
                        </a:spcAft>
                        <a:buFont typeface="+mj-lt"/>
                        <a:buNone/>
                        <a:tabLst>
                          <a:tab pos="193675" algn="l"/>
                        </a:tabLst>
                      </a:pPr>
                      <a:r>
                        <a:rPr lang="hr-HR" sz="1000" dirty="0" smtClean="0">
                          <a:effectLst/>
                          <a:latin typeface="Calibri"/>
                          <a:ea typeface="SimSun"/>
                          <a:cs typeface="Times New Roman"/>
                        </a:rPr>
                        <a:t>c) </a:t>
                      </a:r>
                      <a:r>
                        <a:rPr lang="en-GB" sz="1000" dirty="0" smtClean="0">
                          <a:effectLst/>
                          <a:latin typeface="Calibri"/>
                          <a:ea typeface="SimSun"/>
                          <a:cs typeface="Times New Roman"/>
                        </a:rPr>
                        <a:t>WFD </a:t>
                      </a:r>
                      <a:r>
                        <a:rPr lang="en-GB" sz="1000" dirty="0">
                          <a:effectLst/>
                          <a:latin typeface="Calibri"/>
                          <a:ea typeface="SimSun"/>
                          <a:cs typeface="Times New Roman"/>
                        </a:rPr>
                        <a:t>implementation and harmonisation in country done (country/yes) or in progress (country/IP)?</a:t>
                      </a:r>
                      <a:endParaRPr lang="en-US" sz="1000" dirty="0">
                        <a:effectLst/>
                        <a:latin typeface="Calibri"/>
                        <a:ea typeface="SimSun"/>
                        <a:cs typeface="Times New Roman"/>
                      </a:endParaRPr>
                    </a:p>
                  </a:txBody>
                  <a:tcPr marL="57888" marR="578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b="1" dirty="0">
                          <a:effectLst/>
                          <a:latin typeface="Calibri"/>
                          <a:ea typeface="SimSun"/>
                          <a:cs typeface="Times New Roman"/>
                        </a:rPr>
                        <a:t>AL/Yes</a:t>
                      </a:r>
                      <a:r>
                        <a:rPr lang="en-GB" sz="1000" b="0" dirty="0">
                          <a:effectLst/>
                          <a:latin typeface="Calibri"/>
                          <a:ea typeface="SimSun"/>
                          <a:cs typeface="Times New Roman"/>
                        </a:rPr>
                        <a:t>, GR/ Yes, </a:t>
                      </a:r>
                      <a:r>
                        <a:rPr lang="en-GB" sz="1000" b="1" dirty="0">
                          <a:effectLst/>
                          <a:latin typeface="Calibri"/>
                          <a:ea typeface="SimSun"/>
                          <a:cs typeface="Times New Roman"/>
                        </a:rPr>
                        <a:t>MK/Yes, </a:t>
                      </a:r>
                      <a:r>
                        <a:rPr lang="en-GB" sz="1000" b="1" smtClean="0">
                          <a:effectLst/>
                          <a:latin typeface="Calibri"/>
                          <a:ea typeface="SimSun"/>
                          <a:cs typeface="Times New Roman"/>
                        </a:rPr>
                        <a:t>XK/Yes</a:t>
                      </a:r>
                      <a:r>
                        <a:rPr lang="en-GB" sz="1000" smtClean="0">
                          <a:effectLst/>
                          <a:latin typeface="Calibri"/>
                          <a:ea typeface="SimSun"/>
                          <a:cs typeface="Times New Roman"/>
                        </a:rPr>
                        <a:t> </a:t>
                      </a:r>
                      <a:r>
                        <a:rPr lang="en-GB" sz="1000" dirty="0">
                          <a:effectLst/>
                          <a:latin typeface="Calibri"/>
                          <a:ea typeface="SimSun"/>
                          <a:cs typeface="Times New Roman"/>
                        </a:rPr>
                        <a:t>ME/IP</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a:effectLst/>
                          <a:latin typeface="Calibri"/>
                          <a:ea typeface="SimSun"/>
                          <a:cs typeface="Times New Roman"/>
                        </a:rPr>
                        <a:t>AL/Yes, BH/Yes, RS/Yes,</a:t>
                      </a:r>
                      <a:endParaRPr lang="en-US" sz="1000">
                        <a:effectLst/>
                        <a:latin typeface="Calibri"/>
                        <a:ea typeface="Times New Roman"/>
                        <a:cs typeface="Times New Roman"/>
                      </a:endParaRPr>
                    </a:p>
                    <a:p>
                      <a:pPr algn="ctr">
                        <a:spcBef>
                          <a:spcPts val="300"/>
                        </a:spcBef>
                        <a:spcAft>
                          <a:spcPts val="300"/>
                        </a:spcAft>
                      </a:pPr>
                      <a:r>
                        <a:rPr lang="en-GB" sz="1000">
                          <a:effectLst/>
                          <a:latin typeface="Calibri"/>
                          <a:ea typeface="SimSun"/>
                          <a:cs typeface="Times New Roman"/>
                        </a:rPr>
                        <a:t>ME/IP</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a:effectLst/>
                          <a:latin typeface="Calibri"/>
                          <a:ea typeface="SimSun"/>
                          <a:cs typeface="Times New Roman"/>
                        </a:rPr>
                        <a:t>RS/Yes,</a:t>
                      </a:r>
                      <a:r>
                        <a:rPr lang="en-GB" sz="1000">
                          <a:effectLst/>
                          <a:latin typeface="Calibri"/>
                          <a:ea typeface="SimSun"/>
                          <a:cs typeface="Times New Roman"/>
                        </a:rPr>
                        <a:t> </a:t>
                      </a:r>
                      <a:r>
                        <a:rPr lang="en-GB" sz="1000" b="1">
                          <a:effectLst/>
                          <a:latin typeface="Calibri"/>
                          <a:ea typeface="SimSun"/>
                          <a:cs typeface="Times New Roman"/>
                        </a:rPr>
                        <a:t>MK/Yes</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dirty="0">
                          <a:effectLst/>
                          <a:latin typeface="Calibri"/>
                          <a:ea typeface="SimSun"/>
                          <a:cs typeface="Times New Roman"/>
                        </a:rPr>
                        <a:t>RS/Yes,</a:t>
                      </a:r>
                      <a:r>
                        <a:rPr lang="en-GB" sz="1000" dirty="0">
                          <a:effectLst/>
                          <a:latin typeface="Calibri"/>
                          <a:ea typeface="SimSun"/>
                          <a:cs typeface="Times New Roman"/>
                        </a:rPr>
                        <a:t> </a:t>
                      </a:r>
                      <a:r>
                        <a:rPr lang="en-GB" sz="1000" b="1" dirty="0">
                          <a:effectLst/>
                          <a:latin typeface="Calibri"/>
                          <a:ea typeface="SimSun"/>
                          <a:cs typeface="Times New Roman"/>
                        </a:rPr>
                        <a:t>MK/Yes</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dirty="0">
                          <a:effectLst/>
                          <a:latin typeface="Calibri"/>
                          <a:ea typeface="SimSun"/>
                          <a:cs typeface="Times New Roman"/>
                        </a:rPr>
                        <a:t>TK/Yes</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12797">
                <a:tc>
                  <a:txBody>
                    <a:bodyPr/>
                    <a:lstStyle/>
                    <a:p>
                      <a:pPr marL="0" lvl="0" indent="0">
                        <a:spcBef>
                          <a:spcPts val="300"/>
                        </a:spcBef>
                        <a:spcAft>
                          <a:spcPts val="300"/>
                        </a:spcAft>
                        <a:buFont typeface="+mj-lt"/>
                        <a:buNone/>
                        <a:tabLst>
                          <a:tab pos="193675" algn="l"/>
                        </a:tabLst>
                      </a:pPr>
                      <a:r>
                        <a:rPr lang="hr-HR" sz="1000" dirty="0" smtClean="0">
                          <a:effectLst/>
                          <a:latin typeface="Calibri"/>
                          <a:ea typeface="SimSun"/>
                          <a:cs typeface="Times New Roman"/>
                        </a:rPr>
                        <a:t>d) </a:t>
                      </a:r>
                      <a:r>
                        <a:rPr lang="en-GB" sz="1000" dirty="0" smtClean="0">
                          <a:effectLst/>
                          <a:latin typeface="Calibri"/>
                          <a:ea typeface="SimSun"/>
                          <a:cs typeface="Times New Roman"/>
                        </a:rPr>
                        <a:t>Framework </a:t>
                      </a:r>
                      <a:r>
                        <a:rPr lang="en-GB" sz="1000" dirty="0">
                          <a:effectLst/>
                          <a:latin typeface="Calibri"/>
                          <a:ea typeface="SimSun"/>
                          <a:cs typeface="Times New Roman"/>
                        </a:rPr>
                        <a:t>for RBMP exists in National legislation (Yes/No/IP –in progress)?</a:t>
                      </a:r>
                      <a:endParaRPr lang="en-US" sz="1000" dirty="0">
                        <a:effectLst/>
                        <a:latin typeface="Calibri"/>
                        <a:ea typeface="SimSun"/>
                        <a:cs typeface="Times New Roman"/>
                      </a:endParaRPr>
                    </a:p>
                  </a:txBody>
                  <a:tcPr marL="57888" marR="578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b="1" dirty="0">
                          <a:effectLst/>
                          <a:latin typeface="Calibri"/>
                          <a:ea typeface="SimSun"/>
                          <a:cs typeface="Times New Roman"/>
                        </a:rPr>
                        <a:t>AL/Yes</a:t>
                      </a:r>
                      <a:r>
                        <a:rPr lang="en-GB" sz="1000" dirty="0">
                          <a:effectLst/>
                          <a:latin typeface="Calibri"/>
                          <a:ea typeface="SimSun"/>
                          <a:cs typeface="Times New Roman"/>
                        </a:rPr>
                        <a:t>, </a:t>
                      </a:r>
                      <a:r>
                        <a:rPr lang="en-GB" sz="1000" b="1" dirty="0">
                          <a:effectLst/>
                          <a:latin typeface="Calibri"/>
                          <a:ea typeface="SimSun"/>
                          <a:cs typeface="Times New Roman"/>
                        </a:rPr>
                        <a:t>GR/ Yes, MK/Yes, XE/Yes</a:t>
                      </a:r>
                      <a:r>
                        <a:rPr lang="en-GB" sz="1000" dirty="0">
                          <a:effectLst/>
                          <a:latin typeface="Calibri"/>
                          <a:ea typeface="SimSun"/>
                          <a:cs typeface="Times New Roman"/>
                        </a:rPr>
                        <a:t>, ME/IP</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dirty="0">
                          <a:effectLst/>
                          <a:latin typeface="Calibri"/>
                          <a:ea typeface="SimSun"/>
                          <a:cs typeface="Times New Roman"/>
                        </a:rPr>
                        <a:t>AL/Yes, BH/Yes, RS/Yes,</a:t>
                      </a:r>
                      <a:endParaRPr lang="en-US" sz="1000" dirty="0">
                        <a:effectLst/>
                        <a:latin typeface="Calibri"/>
                        <a:ea typeface="Times New Roman"/>
                        <a:cs typeface="Times New Roman"/>
                      </a:endParaRPr>
                    </a:p>
                    <a:p>
                      <a:pPr algn="ctr">
                        <a:spcBef>
                          <a:spcPts val="300"/>
                        </a:spcBef>
                        <a:spcAft>
                          <a:spcPts val="300"/>
                        </a:spcAft>
                      </a:pPr>
                      <a:r>
                        <a:rPr lang="en-GB" sz="1000" dirty="0">
                          <a:effectLst/>
                          <a:latin typeface="Calibri"/>
                          <a:ea typeface="SimSun"/>
                          <a:cs typeface="Times New Roman"/>
                        </a:rPr>
                        <a:t>ME/IP</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dirty="0">
                          <a:effectLst/>
                          <a:latin typeface="Calibri"/>
                          <a:ea typeface="SimSun"/>
                          <a:cs typeface="Times New Roman"/>
                        </a:rPr>
                        <a:t>RS/Yes,</a:t>
                      </a:r>
                      <a:r>
                        <a:rPr lang="en-GB" sz="1000" dirty="0">
                          <a:effectLst/>
                          <a:latin typeface="Calibri"/>
                          <a:ea typeface="SimSun"/>
                          <a:cs typeface="Times New Roman"/>
                        </a:rPr>
                        <a:t> </a:t>
                      </a:r>
                      <a:r>
                        <a:rPr lang="en-GB" sz="1000" b="1" dirty="0">
                          <a:effectLst/>
                          <a:latin typeface="Calibri"/>
                          <a:ea typeface="SimSun"/>
                          <a:cs typeface="Times New Roman"/>
                        </a:rPr>
                        <a:t>MK/Yes</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dirty="0">
                          <a:effectLst/>
                          <a:latin typeface="Calibri"/>
                          <a:ea typeface="SimSun"/>
                          <a:cs typeface="Times New Roman"/>
                        </a:rPr>
                        <a:t>RS/Yes, MK/Yes</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GB" sz="1000" b="1" dirty="0">
                          <a:effectLst/>
                          <a:latin typeface="Calibri"/>
                          <a:ea typeface="SimSun"/>
                          <a:cs typeface="Times New Roman"/>
                        </a:rPr>
                        <a:t>TK/Yes</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89396">
                <a:tc>
                  <a:txBody>
                    <a:bodyPr/>
                    <a:lstStyle/>
                    <a:p>
                      <a:pPr marL="0" lvl="0" indent="0">
                        <a:spcBef>
                          <a:spcPts val="300"/>
                        </a:spcBef>
                        <a:spcAft>
                          <a:spcPts val="300"/>
                        </a:spcAft>
                        <a:buFont typeface="+mj-lt"/>
                        <a:buNone/>
                        <a:tabLst>
                          <a:tab pos="193675" algn="l"/>
                        </a:tabLst>
                      </a:pPr>
                      <a:r>
                        <a:rPr lang="hr-HR" sz="1000" dirty="0" smtClean="0">
                          <a:effectLst/>
                          <a:latin typeface="Calibri"/>
                          <a:ea typeface="SimSun"/>
                          <a:cs typeface="Times New Roman"/>
                        </a:rPr>
                        <a:t>e) </a:t>
                      </a:r>
                      <a:r>
                        <a:rPr lang="en-GB" sz="1000" dirty="0" smtClean="0">
                          <a:effectLst/>
                          <a:latin typeface="Calibri"/>
                          <a:ea typeface="SimSun"/>
                          <a:cs typeface="Times New Roman"/>
                        </a:rPr>
                        <a:t>Data </a:t>
                      </a:r>
                      <a:r>
                        <a:rPr lang="en-GB" sz="1000" dirty="0">
                          <a:effectLst/>
                          <a:latin typeface="Calibri"/>
                          <a:ea typeface="SimSun"/>
                          <a:cs typeface="Times New Roman"/>
                        </a:rPr>
                        <a:t>for selected theme/topic is available (Yes/No)?</a:t>
                      </a:r>
                      <a:endParaRPr lang="en-US" sz="1000" dirty="0">
                        <a:effectLst/>
                        <a:latin typeface="Calibri"/>
                        <a:ea typeface="SimSun"/>
                        <a:cs typeface="Times New Roman"/>
                      </a:endParaRPr>
                    </a:p>
                    <a:p>
                      <a:pPr marL="193675" indent="-226695">
                        <a:spcBef>
                          <a:spcPts val="300"/>
                        </a:spcBef>
                        <a:spcAft>
                          <a:spcPts val="300"/>
                        </a:spcAft>
                        <a:tabLst>
                          <a:tab pos="193675" algn="l"/>
                        </a:tabLst>
                      </a:pPr>
                      <a:r>
                        <a:rPr lang="en-GB" sz="1000" dirty="0">
                          <a:effectLst/>
                          <a:latin typeface="Calibri"/>
                          <a:ea typeface="SimSun"/>
                          <a:cs typeface="Times New Roman"/>
                        </a:rPr>
                        <a:t> </a:t>
                      </a:r>
                      <a:endParaRPr lang="en-US" sz="1000" dirty="0">
                        <a:effectLst/>
                        <a:latin typeface="Calibri"/>
                        <a:ea typeface="SimSun"/>
                        <a:cs typeface="Times New Roman"/>
                      </a:endParaRPr>
                    </a:p>
                  </a:txBody>
                  <a:tcPr marL="57888" marR="578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a:effectLst/>
                          <a:latin typeface="Calibri"/>
                          <a:ea typeface="SimSun"/>
                          <a:cs typeface="Times New Roman"/>
                        </a:rPr>
                        <a:t>Depends on selected theme/topic; 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a:effectLst/>
                          <a:latin typeface="Calibri"/>
                          <a:ea typeface="SimSun"/>
                          <a:cs typeface="Times New Roman"/>
                        </a:rPr>
                        <a:t>Depends on selected theme/topic; should be assessed</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a:effectLst/>
                          <a:latin typeface="Calibri"/>
                          <a:ea typeface="SimSun"/>
                          <a:cs typeface="Times New Roman"/>
                        </a:rPr>
                        <a:t>Depends on selected theme/topic; 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a:effectLst/>
                          <a:latin typeface="Calibri"/>
                          <a:ea typeface="SimSun"/>
                          <a:cs typeface="Times New Roman"/>
                        </a:rPr>
                        <a:t>Depends on selected theme/topic; 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a:effectLst/>
                          <a:latin typeface="Calibri"/>
                          <a:ea typeface="SimSun"/>
                          <a:cs typeface="Times New Roman"/>
                        </a:rPr>
                        <a:t>Depends on selected theme/topic; 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797">
                <a:tc>
                  <a:txBody>
                    <a:bodyPr/>
                    <a:lstStyle/>
                    <a:p>
                      <a:pPr marL="0" lvl="0" indent="0">
                        <a:spcBef>
                          <a:spcPts val="300"/>
                        </a:spcBef>
                        <a:spcAft>
                          <a:spcPts val="300"/>
                        </a:spcAft>
                        <a:buFont typeface="+mj-lt"/>
                        <a:buNone/>
                        <a:tabLst>
                          <a:tab pos="193675" algn="l"/>
                        </a:tabLst>
                      </a:pPr>
                      <a:r>
                        <a:rPr lang="hr-HR" sz="1000" dirty="0" smtClean="0">
                          <a:effectLst/>
                          <a:latin typeface="Calibri"/>
                          <a:ea typeface="SimSun"/>
                          <a:cs typeface="Times New Roman"/>
                        </a:rPr>
                        <a:t>f) </a:t>
                      </a:r>
                      <a:r>
                        <a:rPr lang="en-GB" sz="1000" dirty="0" smtClean="0">
                          <a:effectLst/>
                          <a:latin typeface="Calibri"/>
                          <a:ea typeface="SimSun"/>
                          <a:cs typeface="Times New Roman"/>
                        </a:rPr>
                        <a:t>Countries </a:t>
                      </a:r>
                      <a:r>
                        <a:rPr lang="en-GB" sz="1000" dirty="0">
                          <a:effectLst/>
                          <a:latin typeface="Calibri"/>
                          <a:ea typeface="SimSun"/>
                          <a:cs typeface="Times New Roman"/>
                        </a:rPr>
                        <a:t>are willing to share data/information and knowledge (Yes/No)?</a:t>
                      </a:r>
                      <a:endParaRPr lang="en-US" sz="1000" dirty="0">
                        <a:effectLst/>
                        <a:latin typeface="Calibri"/>
                        <a:ea typeface="SimSun"/>
                        <a:cs typeface="Times New Roman"/>
                      </a:endParaRPr>
                    </a:p>
                  </a:txBody>
                  <a:tcPr marL="57888" marR="578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p>
                      <a:pPr algn="ctr">
                        <a:spcBef>
                          <a:spcPts val="300"/>
                        </a:spcBef>
                        <a:spcAft>
                          <a:spcPts val="300"/>
                        </a:spcAft>
                      </a:pPr>
                      <a:r>
                        <a:rPr lang="en-GB" sz="1000">
                          <a:effectLst/>
                          <a:latin typeface="Calibri"/>
                          <a:ea typeface="SimSun"/>
                          <a:cs typeface="Times New Roman"/>
                        </a:rPr>
                        <a:t> </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598">
                <a:tc>
                  <a:txBody>
                    <a:bodyPr/>
                    <a:lstStyle/>
                    <a:p>
                      <a:pPr marL="0" lvl="0" indent="0">
                        <a:spcBef>
                          <a:spcPts val="300"/>
                        </a:spcBef>
                        <a:spcAft>
                          <a:spcPts val="300"/>
                        </a:spcAft>
                        <a:buFont typeface="+mj-lt"/>
                        <a:buNone/>
                        <a:tabLst>
                          <a:tab pos="193675" algn="l"/>
                          <a:tab pos="638175" algn="ctr"/>
                        </a:tabLst>
                      </a:pPr>
                      <a:r>
                        <a:rPr lang="hr-HR" sz="1000" dirty="0" smtClean="0">
                          <a:effectLst/>
                          <a:latin typeface="Calibri"/>
                          <a:ea typeface="SimSun"/>
                          <a:cs typeface="Times New Roman"/>
                        </a:rPr>
                        <a:t>g) </a:t>
                      </a:r>
                      <a:r>
                        <a:rPr lang="en-GB" sz="1000" dirty="0" smtClean="0">
                          <a:effectLst/>
                          <a:latin typeface="Calibri"/>
                          <a:ea typeface="SimSun"/>
                          <a:cs typeface="Times New Roman"/>
                        </a:rPr>
                        <a:t>Professional </a:t>
                      </a:r>
                      <a:r>
                        <a:rPr lang="en-GB" sz="1000" dirty="0">
                          <a:effectLst/>
                          <a:latin typeface="Calibri"/>
                          <a:ea typeface="SimSun"/>
                          <a:cs typeface="Times New Roman"/>
                        </a:rPr>
                        <a:t>staff in charge for RBMP available (Yes/No)?</a:t>
                      </a:r>
                      <a:endParaRPr lang="en-US" sz="1000" dirty="0">
                        <a:effectLst/>
                        <a:latin typeface="Calibri"/>
                        <a:ea typeface="SimSun"/>
                        <a:cs typeface="Times New Roman"/>
                      </a:endParaRPr>
                    </a:p>
                  </a:txBody>
                  <a:tcPr marL="57888" marR="578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598">
                <a:tc>
                  <a:txBody>
                    <a:bodyPr/>
                    <a:lstStyle/>
                    <a:p>
                      <a:pPr marL="0" lvl="0" indent="0">
                        <a:spcBef>
                          <a:spcPts val="300"/>
                        </a:spcBef>
                        <a:spcAft>
                          <a:spcPts val="300"/>
                        </a:spcAft>
                        <a:buFont typeface="+mj-lt"/>
                        <a:buNone/>
                        <a:tabLst>
                          <a:tab pos="193675" algn="l"/>
                        </a:tabLst>
                      </a:pPr>
                      <a:r>
                        <a:rPr lang="hr-HR" sz="1000" dirty="0" smtClean="0">
                          <a:effectLst/>
                          <a:latin typeface="Calibri"/>
                          <a:ea typeface="SimSun"/>
                          <a:cs typeface="Times New Roman"/>
                        </a:rPr>
                        <a:t>h) </a:t>
                      </a:r>
                      <a:r>
                        <a:rPr lang="en-GB" sz="1000" dirty="0" smtClean="0">
                          <a:effectLst/>
                          <a:latin typeface="Calibri"/>
                          <a:ea typeface="SimSun"/>
                          <a:cs typeface="Times New Roman"/>
                        </a:rPr>
                        <a:t>Countries </a:t>
                      </a:r>
                      <a:r>
                        <a:rPr lang="en-GB" sz="1000" dirty="0">
                          <a:effectLst/>
                          <a:latin typeface="Calibri"/>
                          <a:ea typeface="SimSun"/>
                          <a:cs typeface="Times New Roman"/>
                        </a:rPr>
                        <a:t>are willing to learn more about RBMP (Yes/No)?</a:t>
                      </a:r>
                      <a:endParaRPr lang="en-US" sz="1000" dirty="0">
                        <a:effectLst/>
                        <a:latin typeface="Calibri"/>
                        <a:ea typeface="SimSun"/>
                        <a:cs typeface="Times New Roman"/>
                      </a:endParaRPr>
                    </a:p>
                  </a:txBody>
                  <a:tcPr marL="57888" marR="578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598">
                <a:tc>
                  <a:txBody>
                    <a:bodyPr/>
                    <a:lstStyle/>
                    <a:p>
                      <a:pPr marL="0" lvl="0" indent="0">
                        <a:spcBef>
                          <a:spcPts val="300"/>
                        </a:spcBef>
                        <a:spcAft>
                          <a:spcPts val="300"/>
                        </a:spcAft>
                        <a:buFont typeface="+mj-lt"/>
                        <a:buNone/>
                        <a:tabLst>
                          <a:tab pos="193675" algn="l"/>
                        </a:tabLst>
                      </a:pPr>
                      <a:r>
                        <a:rPr lang="hr-HR" sz="1000" dirty="0" smtClean="0">
                          <a:effectLst/>
                          <a:latin typeface="Calibri"/>
                          <a:ea typeface="SimSun"/>
                          <a:cs typeface="Times New Roman"/>
                        </a:rPr>
                        <a:t>i) </a:t>
                      </a:r>
                      <a:r>
                        <a:rPr lang="en-GB" sz="1000" dirty="0" smtClean="0">
                          <a:effectLst/>
                          <a:latin typeface="Calibri"/>
                          <a:ea typeface="SimSun"/>
                          <a:cs typeface="Times New Roman"/>
                        </a:rPr>
                        <a:t>National/institutional </a:t>
                      </a:r>
                      <a:r>
                        <a:rPr lang="en-GB" sz="1000" dirty="0">
                          <a:effectLst/>
                          <a:latin typeface="Calibri"/>
                          <a:ea typeface="SimSun"/>
                          <a:cs typeface="Times New Roman"/>
                        </a:rPr>
                        <a:t>funding for the RBMPs secured (Yes/No)?</a:t>
                      </a:r>
                      <a:endParaRPr lang="en-US" sz="1000" dirty="0">
                        <a:effectLst/>
                        <a:latin typeface="Calibri"/>
                        <a:ea typeface="SimSun"/>
                        <a:cs typeface="Times New Roman"/>
                      </a:endParaRPr>
                    </a:p>
                  </a:txBody>
                  <a:tcPr marL="57888" marR="578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dirty="0">
                          <a:effectLst/>
                          <a:latin typeface="Calibri"/>
                          <a:ea typeface="SimSun"/>
                          <a:cs typeface="Times New Roman"/>
                        </a:rPr>
                        <a:t>Should be assessed</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a:effectLst/>
                          <a:latin typeface="Calibri"/>
                          <a:ea typeface="SimSun"/>
                          <a:cs typeface="Times New Roman"/>
                        </a:rPr>
                        <a:t>Should be assessed</a:t>
                      </a:r>
                      <a:endParaRPr lang="en-US" sz="100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dirty="0">
                          <a:effectLst/>
                          <a:latin typeface="Calibri"/>
                          <a:ea typeface="SimSun"/>
                          <a:cs typeface="Times New Roman"/>
                        </a:rPr>
                        <a:t>Should be assessed</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en-GB" sz="1000" dirty="0">
                          <a:effectLst/>
                          <a:latin typeface="Calibri"/>
                          <a:ea typeface="SimSun"/>
                          <a:cs typeface="Times New Roman"/>
                        </a:rPr>
                        <a:t>Should be assessed</a:t>
                      </a:r>
                      <a:endParaRPr lang="en-US" sz="1000" dirty="0">
                        <a:effectLst/>
                        <a:latin typeface="Calibri"/>
                        <a:ea typeface="Times New Roman"/>
                        <a:cs typeface="Times New Roman"/>
                      </a:endParaRPr>
                    </a:p>
                  </a:txBody>
                  <a:tcPr marL="57888" marR="578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471961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To provide opportunity for ECRAN Beneficiaries to select a real “pilot” exercise and learn from preparation process of the RBMP.</a:t>
            </a:r>
          </a:p>
        </p:txBody>
      </p:sp>
    </p:spTree>
    <p:extLst>
      <p:ext uri="{BB962C8B-B14F-4D97-AF65-F5344CB8AC3E}">
        <p14:creationId xmlns:p14="http://schemas.microsoft.com/office/powerpoint/2010/main" xmlns="" val="866052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criteria</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A pilot river basin has trans-boundary characteristic and is shared by two or more Beneficiary countries. The advantage will be given to the pilot river basin shared by more beneficiary countries.</a:t>
            </a:r>
          </a:p>
          <a:p>
            <a:r>
              <a:rPr lang="en-US" dirty="0" smtClean="0"/>
              <a:t>Percentage of country’s share is evenly distributed. The advantage will be given to smaller-scale river basin.</a:t>
            </a:r>
          </a:p>
          <a:p>
            <a:r>
              <a:rPr lang="en-US" dirty="0" smtClean="0"/>
              <a:t>The implementation of the EU Water Framework Directive (WFD) is in progress and/or national legislation is fully </a:t>
            </a:r>
            <a:r>
              <a:rPr lang="en-US" dirty="0" err="1" smtClean="0"/>
              <a:t>harmonised</a:t>
            </a:r>
            <a:r>
              <a:rPr lang="en-US" dirty="0" smtClean="0"/>
              <a:t> with WFD. The advantage will be given to the pilot river basin where WFD </a:t>
            </a:r>
            <a:r>
              <a:rPr lang="en-US" dirty="0" err="1" smtClean="0"/>
              <a:t>harmonisation</a:t>
            </a:r>
            <a:r>
              <a:rPr lang="en-US" dirty="0" smtClean="0"/>
              <a:t> process is completed.</a:t>
            </a:r>
          </a:p>
          <a:p>
            <a:r>
              <a:rPr lang="en-US" dirty="0" smtClean="0"/>
              <a:t>National legislation is established, procedure for preparation of the river basin management plans in place.</a:t>
            </a:r>
          </a:p>
          <a:p>
            <a:r>
              <a:rPr lang="en-US" dirty="0" smtClean="0"/>
              <a:t>Data/information for selected specific topic is available. The advantage will be given if data/information can be used without restriction. </a:t>
            </a:r>
          </a:p>
          <a:p>
            <a:r>
              <a:rPr lang="en-US" dirty="0" smtClean="0"/>
              <a:t>Countries which share pilot river basin are willing to share and exchange data/information and knowledge. The advantage will be given to pilot river basin where common projects/initiatives proved willingness for cooperation at the international level and provided good results.</a:t>
            </a:r>
            <a:endParaRPr lang="en-US" dirty="0"/>
          </a:p>
        </p:txBody>
      </p:sp>
    </p:spTree>
    <p:extLst>
      <p:ext uri="{BB962C8B-B14F-4D97-AF65-F5344CB8AC3E}">
        <p14:creationId xmlns:p14="http://schemas.microsoft.com/office/powerpoint/2010/main" xmlns="" val="354690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criteria</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Given transboundary river basin has its professional staff who can independently draft the RBMP (i.e., at least one particular person exclusively in charge of RBMP preparation – but a small unit would be better) and capable to communicate in English;</a:t>
            </a:r>
          </a:p>
          <a:p>
            <a:pPr lvl="0"/>
            <a:r>
              <a:rPr lang="en-US" dirty="0" smtClean="0"/>
              <a:t>The staff in charge of preparation of RBMPs is willing to learn something new, to gather experience from the others as well as from abroad, and willing to share the process with other ECRAN beneficiaries;</a:t>
            </a:r>
          </a:p>
          <a:p>
            <a:pPr lvl="0"/>
            <a:r>
              <a:rPr lang="en-US" dirty="0" smtClean="0"/>
              <a:t>National/institutional funding for the RBMPs preparation will be fully secured for coming 3 years (i.e., ECRAN + TAIEX would only fund the extra costs brought about by the participatory process) </a:t>
            </a:r>
          </a:p>
          <a:p>
            <a:endParaRPr lang="en-US" dirty="0"/>
          </a:p>
        </p:txBody>
      </p:sp>
    </p:spTree>
    <p:extLst>
      <p:ext uri="{BB962C8B-B14F-4D97-AF65-F5344CB8AC3E}">
        <p14:creationId xmlns:p14="http://schemas.microsoft.com/office/powerpoint/2010/main" xmlns="" val="2966045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Candidates for a pilot river basin</a:t>
            </a:r>
            <a:endParaRPr lang="en-US" dirty="0"/>
          </a:p>
        </p:txBody>
      </p:sp>
      <p:sp>
        <p:nvSpPr>
          <p:cNvPr id="3" name="Content Placeholder 2"/>
          <p:cNvSpPr>
            <a:spLocks noGrp="1"/>
          </p:cNvSpPr>
          <p:nvPr>
            <p:ph idx="1"/>
          </p:nvPr>
        </p:nvSpPr>
        <p:spPr/>
        <p:txBody>
          <a:bodyPr/>
          <a:lstStyle/>
          <a:p>
            <a:r>
              <a:rPr lang="en-US" dirty="0" smtClean="0"/>
              <a:t>Drin River </a:t>
            </a:r>
          </a:p>
          <a:p>
            <a:r>
              <a:rPr lang="en-US" dirty="0" smtClean="0"/>
              <a:t>Drina River </a:t>
            </a:r>
          </a:p>
          <a:p>
            <a:r>
              <a:rPr lang="en-US" dirty="0" smtClean="0"/>
              <a:t>Struma</a:t>
            </a:r>
          </a:p>
          <a:p>
            <a:r>
              <a:rPr lang="en-US" dirty="0" smtClean="0"/>
              <a:t>Vardar </a:t>
            </a:r>
          </a:p>
          <a:p>
            <a:r>
              <a:rPr lang="en-US" dirty="0" smtClean="0"/>
              <a:t>Maritsa</a:t>
            </a:r>
            <a:endParaRPr lang="en-US" dirty="0"/>
          </a:p>
        </p:txBody>
      </p:sp>
    </p:spTree>
    <p:extLst>
      <p:ext uri="{BB962C8B-B14F-4D97-AF65-F5344CB8AC3E}">
        <p14:creationId xmlns:p14="http://schemas.microsoft.com/office/powerpoint/2010/main" xmlns="" val="808852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795"/>
            <a:ext cx="8229600" cy="882973"/>
          </a:xfrm>
        </p:spPr>
        <p:txBody>
          <a:bodyPr>
            <a:normAutofit/>
          </a:bodyPr>
          <a:lstStyle/>
          <a:p>
            <a:pPr lvl="0"/>
            <a:r>
              <a:rPr lang="en-GB" dirty="0"/>
              <a:t>DRIM/DRIN RIVER BASIN</a:t>
            </a:r>
            <a:endParaRPr lang="en-US" dirty="0"/>
          </a:p>
        </p:txBody>
      </p:sp>
      <p:sp>
        <p:nvSpPr>
          <p:cNvPr id="3" name="Content Placeholder 2"/>
          <p:cNvSpPr>
            <a:spLocks noGrp="1"/>
          </p:cNvSpPr>
          <p:nvPr>
            <p:ph idx="1"/>
          </p:nvPr>
        </p:nvSpPr>
        <p:spPr/>
        <p:txBody>
          <a:bodyPr>
            <a:normAutofit/>
          </a:bodyPr>
          <a:lstStyle/>
          <a:p>
            <a:r>
              <a:rPr lang="hr-HR" sz="2000" dirty="0" err="1" smtClean="0"/>
              <a:t>Shared</a:t>
            </a:r>
            <a:r>
              <a:rPr lang="hr-HR" sz="2000" dirty="0" smtClean="0"/>
              <a:t> </a:t>
            </a:r>
            <a:r>
              <a:rPr lang="hr-HR" sz="2000" dirty="0" err="1" smtClean="0"/>
              <a:t>by</a:t>
            </a:r>
            <a:r>
              <a:rPr lang="hr-HR" sz="2000" dirty="0" smtClean="0"/>
              <a:t> 5 </a:t>
            </a:r>
            <a:r>
              <a:rPr lang="hr-HR" sz="2000" dirty="0" err="1" smtClean="0"/>
              <a:t>countries</a:t>
            </a:r>
            <a:r>
              <a:rPr lang="hr-HR" sz="2000" dirty="0" smtClean="0"/>
              <a:t>  </a:t>
            </a:r>
            <a:r>
              <a:rPr lang="en-GB" sz="2000" dirty="0" smtClean="0"/>
              <a:t>AL</a:t>
            </a:r>
            <a:r>
              <a:rPr lang="en-GB" sz="2000" dirty="0"/>
              <a:t>, </a:t>
            </a:r>
            <a:r>
              <a:rPr lang="hr-HR" sz="2000" dirty="0" smtClean="0"/>
              <a:t>GE, </a:t>
            </a:r>
            <a:r>
              <a:rPr lang="en-GB" sz="2000" dirty="0" smtClean="0"/>
              <a:t>ME</a:t>
            </a:r>
            <a:r>
              <a:rPr lang="en-GB" sz="2000" dirty="0"/>
              <a:t>, MK, </a:t>
            </a:r>
            <a:r>
              <a:rPr lang="en-GB" sz="2000" dirty="0" err="1" smtClean="0"/>
              <a:t>XK</a:t>
            </a:r>
            <a:endParaRPr lang="hr-HR" sz="2000" dirty="0"/>
          </a:p>
          <a:p>
            <a:r>
              <a:rPr lang="hr-HR" sz="2000" dirty="0" smtClean="0"/>
              <a:t>Sub-</a:t>
            </a:r>
            <a:r>
              <a:rPr lang="hr-HR" sz="2000" dirty="0" err="1" smtClean="0"/>
              <a:t>basins</a:t>
            </a:r>
            <a:r>
              <a:rPr lang="hr-HR" sz="2000" dirty="0" smtClean="0"/>
              <a:t>: </a:t>
            </a:r>
          </a:p>
          <a:p>
            <a:pPr lvl="1"/>
            <a:r>
              <a:rPr lang="en-GB" sz="1600" dirty="0" err="1" smtClean="0"/>
              <a:t>Dri</a:t>
            </a:r>
            <a:r>
              <a:rPr lang="hr-HR" sz="1600" dirty="0" smtClean="0"/>
              <a:t>n River (AL, MK, </a:t>
            </a:r>
            <a:r>
              <a:rPr lang="hr-HR" sz="1600" dirty="0" smtClean="0"/>
              <a:t>X</a:t>
            </a:r>
            <a:r>
              <a:rPr lang="en-US" sz="1600" dirty="0" smtClean="0"/>
              <a:t>K</a:t>
            </a:r>
            <a:r>
              <a:rPr lang="hr-HR" sz="1600" dirty="0" smtClean="0"/>
              <a:t>); </a:t>
            </a:r>
            <a:r>
              <a:rPr lang="hr-HR" sz="1600" dirty="0" smtClean="0"/>
              <a:t>14,173 km</a:t>
            </a:r>
            <a:r>
              <a:rPr lang="hr-HR" sz="1600" baseline="30000" dirty="0" smtClean="0"/>
              <a:t>2</a:t>
            </a:r>
            <a:endParaRPr lang="hr-HR" sz="1200" baseline="30000" dirty="0" smtClean="0"/>
          </a:p>
          <a:p>
            <a:pPr lvl="1"/>
            <a:r>
              <a:rPr lang="en-GB" sz="1600" dirty="0" smtClean="0"/>
              <a:t>Buna/</a:t>
            </a:r>
            <a:r>
              <a:rPr lang="en-GB" sz="1600" dirty="0" err="1" smtClean="0"/>
              <a:t>Bojana</a:t>
            </a:r>
            <a:r>
              <a:rPr lang="en-GB" sz="1600" dirty="0" smtClean="0"/>
              <a:t> River</a:t>
            </a:r>
            <a:r>
              <a:rPr lang="hr-HR" sz="1600" dirty="0" smtClean="0"/>
              <a:t> (AL, ME</a:t>
            </a:r>
            <a:r>
              <a:rPr lang="hr-HR" sz="1600" dirty="0"/>
              <a:t>); </a:t>
            </a:r>
            <a:r>
              <a:rPr lang="hr-HR" sz="1600" dirty="0" smtClean="0"/>
              <a:t>19,582 km</a:t>
            </a:r>
            <a:r>
              <a:rPr lang="hr-HR" sz="1600" baseline="30000" dirty="0" smtClean="0"/>
              <a:t>2</a:t>
            </a:r>
            <a:endParaRPr lang="hr-HR" sz="1600" dirty="0" smtClean="0"/>
          </a:p>
          <a:p>
            <a:pPr lvl="1"/>
            <a:r>
              <a:rPr lang="en-GB" sz="1600" dirty="0" err="1" smtClean="0"/>
              <a:t>Prespa</a:t>
            </a:r>
            <a:r>
              <a:rPr lang="hr-HR" sz="1600" dirty="0" smtClean="0"/>
              <a:t> Lake</a:t>
            </a:r>
            <a:r>
              <a:rPr lang="en-GB" sz="1600" dirty="0" smtClean="0"/>
              <a:t>, </a:t>
            </a:r>
            <a:r>
              <a:rPr lang="hr-HR" sz="1600" dirty="0" smtClean="0"/>
              <a:t> (</a:t>
            </a:r>
            <a:r>
              <a:rPr lang="en-GB" sz="1600" dirty="0"/>
              <a:t>AL, </a:t>
            </a:r>
            <a:r>
              <a:rPr lang="hr-HR" sz="1600" dirty="0"/>
              <a:t>GE, </a:t>
            </a:r>
            <a:r>
              <a:rPr lang="en-GB" sz="1600" dirty="0" smtClean="0"/>
              <a:t>MK</a:t>
            </a:r>
            <a:r>
              <a:rPr lang="hr-HR" sz="1600" dirty="0"/>
              <a:t>); </a:t>
            </a:r>
            <a:r>
              <a:rPr lang="hr-HR" sz="1600" dirty="0" smtClean="0"/>
              <a:t>2,519 km</a:t>
            </a:r>
            <a:r>
              <a:rPr lang="hr-HR" sz="1600" baseline="30000" dirty="0" smtClean="0"/>
              <a:t>2</a:t>
            </a:r>
            <a:endParaRPr lang="hr-HR" sz="1600" dirty="0" smtClean="0"/>
          </a:p>
          <a:p>
            <a:pPr lvl="1"/>
            <a:r>
              <a:rPr lang="en-GB" sz="1600" dirty="0" err="1" smtClean="0"/>
              <a:t>Ohrid</a:t>
            </a:r>
            <a:r>
              <a:rPr lang="en-GB" sz="1600" dirty="0" smtClean="0"/>
              <a:t> </a:t>
            </a:r>
            <a:r>
              <a:rPr lang="hr-HR" sz="1600" dirty="0" smtClean="0"/>
              <a:t>Lake (AL, MK</a:t>
            </a:r>
            <a:r>
              <a:rPr lang="hr-HR" sz="1600" dirty="0"/>
              <a:t>); </a:t>
            </a:r>
            <a:r>
              <a:rPr lang="hr-HR" sz="1600" dirty="0" smtClean="0"/>
              <a:t>1,432 km</a:t>
            </a:r>
            <a:r>
              <a:rPr lang="hr-HR" sz="1600" baseline="30000" dirty="0" smtClean="0"/>
              <a:t>2</a:t>
            </a:r>
            <a:endParaRPr lang="hr-HR" sz="1600" dirty="0" smtClean="0"/>
          </a:p>
          <a:p>
            <a:pPr lvl="1"/>
            <a:r>
              <a:rPr lang="en-GB" sz="1600" dirty="0" err="1" smtClean="0"/>
              <a:t>Skadar</a:t>
            </a:r>
            <a:r>
              <a:rPr lang="en-GB" sz="1600" dirty="0" smtClean="0"/>
              <a:t>/Shkoder Lake</a:t>
            </a:r>
            <a:r>
              <a:rPr lang="hr-HR" sz="1600" dirty="0" smtClean="0"/>
              <a:t> (AL, ME</a:t>
            </a:r>
            <a:r>
              <a:rPr lang="hr-HR" sz="1600" dirty="0"/>
              <a:t>); </a:t>
            </a:r>
            <a:r>
              <a:rPr lang="hr-HR" sz="1600" dirty="0" smtClean="0"/>
              <a:t>5,409 km</a:t>
            </a:r>
            <a:r>
              <a:rPr lang="hr-HR" sz="1600" baseline="30000" dirty="0" smtClean="0"/>
              <a:t>2</a:t>
            </a:r>
            <a:endParaRPr lang="hr-HR" sz="1600" dirty="0" smtClean="0"/>
          </a:p>
          <a:p>
            <a:endParaRPr lang="en-US" sz="2000" dirty="0"/>
          </a:p>
          <a:p>
            <a:pPr lvl="1"/>
            <a:endParaRPr lang="hr-HR" sz="1600" dirty="0" smtClean="0"/>
          </a:p>
          <a:p>
            <a:endParaRPr lang="hr-HR" sz="2000" dirty="0" smtClean="0"/>
          </a:p>
          <a:p>
            <a:endParaRPr lang="en-US" sz="2000" dirty="0"/>
          </a:p>
        </p:txBody>
      </p:sp>
      <p:graphicFrame>
        <p:nvGraphicFramePr>
          <p:cNvPr id="5" name="Table 4"/>
          <p:cNvGraphicFramePr>
            <a:graphicFrameLocks noGrp="1"/>
          </p:cNvGraphicFramePr>
          <p:nvPr>
            <p:extLst>
              <p:ext uri="{D42A27DB-BD31-4B8C-83A1-F6EECF244321}">
                <p14:modId xmlns:p14="http://schemas.microsoft.com/office/powerpoint/2010/main" xmlns="" val="82260303"/>
              </p:ext>
            </p:extLst>
          </p:nvPr>
        </p:nvGraphicFramePr>
        <p:xfrm>
          <a:off x="215516" y="4509120"/>
          <a:ext cx="8712968" cy="1463040"/>
        </p:xfrm>
        <a:graphic>
          <a:graphicData uri="http://schemas.openxmlformats.org/drawingml/2006/table">
            <a:tbl>
              <a:tblPr firstRow="1" firstCol="1" bandRow="1">
                <a:tableStyleId>{5C22544A-7EE6-4342-B048-85BDC9FD1C3A}</a:tableStyleId>
              </a:tblPr>
              <a:tblGrid>
                <a:gridCol w="1368152"/>
                <a:gridCol w="1691845"/>
                <a:gridCol w="1361401"/>
                <a:gridCol w="1533306"/>
                <a:gridCol w="1296486"/>
                <a:gridCol w="1461778"/>
              </a:tblGrid>
              <a:tr h="354712">
                <a:tc>
                  <a:txBody>
                    <a:bodyPr/>
                    <a:lstStyle/>
                    <a:p>
                      <a:pPr algn="ctr">
                        <a:spcBef>
                          <a:spcPts val="300"/>
                        </a:spcBef>
                        <a:spcAft>
                          <a:spcPts val="300"/>
                        </a:spcAft>
                      </a:pPr>
                      <a:r>
                        <a:rPr lang="en-GB" sz="1200" b="1" dirty="0">
                          <a:effectLst/>
                        </a:rPr>
                        <a:t>Criteria</a:t>
                      </a:r>
                      <a:endParaRPr lang="en-US" sz="1200" b="1" dirty="0">
                        <a:effectLst/>
                        <a:latin typeface="Calibri"/>
                        <a:ea typeface="Times New Roma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0175" algn="l"/>
                        </a:tabLst>
                      </a:pPr>
                      <a:r>
                        <a:rPr lang="en-GB" sz="1200" b="1" cap="all" dirty="0" err="1">
                          <a:effectLst/>
                        </a:rPr>
                        <a:t>Drim</a:t>
                      </a:r>
                      <a:r>
                        <a:rPr lang="en-GB" sz="1200" b="1" cap="all" dirty="0">
                          <a:effectLst/>
                        </a:rPr>
                        <a:t>/Drin</a:t>
                      </a:r>
                      <a:endParaRPr lang="en-US" sz="1200" b="1" dirty="0">
                        <a:effectLst/>
                        <a:latin typeface="Calibri"/>
                        <a:ea typeface="SimSu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7160" algn="l"/>
                        </a:tabLst>
                      </a:pPr>
                      <a:r>
                        <a:rPr lang="en-GB" sz="1200" b="1" cap="all" dirty="0">
                          <a:effectLst/>
                        </a:rPr>
                        <a:t>Drina</a:t>
                      </a:r>
                      <a:endParaRPr lang="en-US" sz="1200" b="1" dirty="0">
                        <a:effectLst/>
                        <a:latin typeface="Calibri"/>
                        <a:ea typeface="SimSun"/>
                        <a:cs typeface="Times New Roman"/>
                      </a:endParaRPr>
                    </a:p>
                  </a:txBody>
                  <a:tcPr marL="57888" marR="57888" marT="0" marB="0" anchor="ctr"/>
                </a:tc>
                <a:tc>
                  <a:txBody>
                    <a:bodyPr/>
                    <a:lstStyle/>
                    <a:p>
                      <a:pPr marL="187325" indent="-122555" algn="ctr">
                        <a:spcBef>
                          <a:spcPts val="300"/>
                        </a:spcBef>
                        <a:spcAft>
                          <a:spcPts val="300"/>
                        </a:spcAft>
                        <a:tabLst>
                          <a:tab pos="187325" algn="l"/>
                        </a:tabLst>
                      </a:pPr>
                      <a:r>
                        <a:rPr lang="en-GB" sz="1200" b="1" dirty="0">
                          <a:effectLst/>
                        </a:rPr>
                        <a:t>3. STRUMA/ STRYMONAS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cap="all" dirty="0">
                          <a:effectLst/>
                        </a:rPr>
                        <a:t>4.Vardar/</a:t>
                      </a:r>
                      <a:r>
                        <a:rPr lang="en-GB" sz="1200" b="1" cap="all" dirty="0" err="1">
                          <a:effectLst/>
                        </a:rPr>
                        <a:t>Axios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dirty="0">
                          <a:effectLst/>
                        </a:rPr>
                        <a:t>5.MARITSA/EVROS/MERIÇ</a:t>
                      </a:r>
                      <a:endParaRPr lang="en-US" sz="1200" b="1" dirty="0">
                        <a:effectLst/>
                        <a:latin typeface="Calibri"/>
                        <a:ea typeface="Times New Roman"/>
                        <a:cs typeface="Times New Roman"/>
                      </a:endParaRPr>
                    </a:p>
                  </a:txBody>
                  <a:tcPr marL="57888" marR="57888" marT="0" marB="0" anchor="ctr"/>
                </a:tc>
              </a:tr>
              <a:tr h="1064136">
                <a:tc>
                  <a:txBody>
                    <a:bodyPr/>
                    <a:lstStyle/>
                    <a:p>
                      <a:pPr marL="342900" lvl="0" indent="-342900">
                        <a:spcBef>
                          <a:spcPts val="300"/>
                        </a:spcBef>
                        <a:spcAft>
                          <a:spcPts val="300"/>
                        </a:spcAft>
                        <a:buFont typeface="+mj-lt"/>
                        <a:buAutoNum type="alphaLcPeriod"/>
                        <a:tabLst>
                          <a:tab pos="193675" algn="l"/>
                        </a:tabLst>
                      </a:pPr>
                      <a:r>
                        <a:rPr lang="en-GB" sz="1200" dirty="0">
                          <a:effectLst/>
                        </a:rPr>
                        <a:t>RB shared by many  countries  - total / beneficiary countries</a:t>
                      </a:r>
                      <a:endParaRPr lang="en-US" sz="1200" dirty="0">
                        <a:effectLst/>
                        <a:latin typeface="Calibri"/>
                        <a:ea typeface="SimSun"/>
                        <a:cs typeface="Times New Roman"/>
                      </a:endParaRPr>
                    </a:p>
                  </a:txBody>
                  <a:tcPr marL="57888" marR="57888" marT="0" marB="0"/>
                </a:tc>
                <a:tc>
                  <a:txBody>
                    <a:bodyPr/>
                    <a:lstStyle/>
                    <a:p>
                      <a:pPr algn="ctr">
                        <a:spcBef>
                          <a:spcPts val="300"/>
                        </a:spcBef>
                        <a:spcAft>
                          <a:spcPts val="300"/>
                        </a:spcAft>
                      </a:pPr>
                      <a:r>
                        <a:rPr lang="en-GB" sz="1200" dirty="0" smtClean="0">
                          <a:effectLst/>
                        </a:rPr>
                        <a:t>5/</a:t>
                      </a:r>
                      <a:r>
                        <a:rPr lang="hr-HR" sz="1200" dirty="0" smtClean="0">
                          <a:effectLst/>
                        </a:rPr>
                        <a:t>4</a:t>
                      </a:r>
                      <a:endParaRPr lang="en-US" sz="1200" dirty="0">
                        <a:effectLst/>
                      </a:endParaRPr>
                    </a:p>
                    <a:p>
                      <a:pPr algn="ctr">
                        <a:spcBef>
                          <a:spcPts val="300"/>
                        </a:spcBef>
                        <a:spcAft>
                          <a:spcPts val="300"/>
                        </a:spcAft>
                      </a:pPr>
                      <a:r>
                        <a:rPr lang="en-GB" sz="1200" dirty="0">
                          <a:effectLst/>
                        </a:rPr>
                        <a:t>(AL, GR, ME, MK, </a:t>
                      </a:r>
                      <a:r>
                        <a:rPr lang="en-GB" sz="1200" dirty="0" err="1" smtClean="0">
                          <a:effectLst/>
                        </a:rPr>
                        <a:t>XK</a:t>
                      </a:r>
                      <a:r>
                        <a:rPr lang="en-GB" sz="1200" dirty="0" smtClean="0">
                          <a:effectLst/>
                        </a:rPr>
                        <a:t>)</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4/4</a:t>
                      </a:r>
                      <a:endParaRPr lang="en-US" sz="1200" dirty="0">
                        <a:effectLst/>
                      </a:endParaRPr>
                    </a:p>
                    <a:p>
                      <a:pPr algn="ctr">
                        <a:spcBef>
                          <a:spcPts val="300"/>
                        </a:spcBef>
                        <a:spcAft>
                          <a:spcPts val="300"/>
                        </a:spcAft>
                      </a:pPr>
                      <a:r>
                        <a:rPr lang="en-GB" sz="1200" dirty="0">
                          <a:effectLst/>
                        </a:rPr>
                        <a:t>(AL, BH, ME, RS)</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a:effectLst/>
                        </a:rPr>
                        <a:t>4/2</a:t>
                      </a:r>
                      <a:endParaRPr lang="en-US" sz="1200">
                        <a:effectLst/>
                      </a:endParaRPr>
                    </a:p>
                    <a:p>
                      <a:pPr algn="ctr">
                        <a:spcBef>
                          <a:spcPts val="300"/>
                        </a:spcBef>
                        <a:spcAft>
                          <a:spcPts val="300"/>
                        </a:spcAft>
                      </a:pPr>
                      <a:r>
                        <a:rPr lang="en-GB" sz="1200">
                          <a:effectLst/>
                        </a:rPr>
                        <a:t>(MK, RS, BG, GR)</a:t>
                      </a:r>
                      <a:endParaRPr lang="en-US" sz="120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3/2</a:t>
                      </a:r>
                      <a:endParaRPr lang="en-US" sz="1200" dirty="0">
                        <a:effectLst/>
                      </a:endParaRPr>
                    </a:p>
                    <a:p>
                      <a:pPr algn="ctr">
                        <a:spcBef>
                          <a:spcPts val="300"/>
                        </a:spcBef>
                        <a:spcAft>
                          <a:spcPts val="300"/>
                        </a:spcAft>
                      </a:pPr>
                      <a:r>
                        <a:rPr lang="en-GB" sz="1200" dirty="0">
                          <a:effectLst/>
                        </a:rPr>
                        <a:t>(MK, RS, GR)</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3/1</a:t>
                      </a:r>
                      <a:endParaRPr lang="en-US" sz="1200" dirty="0">
                        <a:effectLst/>
                      </a:endParaRPr>
                    </a:p>
                    <a:p>
                      <a:pPr algn="ctr">
                        <a:spcBef>
                          <a:spcPts val="300"/>
                        </a:spcBef>
                        <a:spcAft>
                          <a:spcPts val="300"/>
                        </a:spcAft>
                      </a:pPr>
                      <a:r>
                        <a:rPr lang="en-GB" sz="1200" dirty="0">
                          <a:effectLst/>
                        </a:rPr>
                        <a:t>(TK,BG,GR)</a:t>
                      </a:r>
                      <a:endParaRPr lang="en-US" sz="1200" dirty="0">
                        <a:effectLst/>
                        <a:latin typeface="Calibri"/>
                        <a:ea typeface="Times New Roman"/>
                        <a:cs typeface="Times New Roman"/>
                      </a:endParaRPr>
                    </a:p>
                  </a:txBody>
                  <a:tcPr marL="57888" marR="57888" marT="0" marB="0" anchor="ctr"/>
                </a:tc>
              </a:tr>
            </a:tbl>
          </a:graphicData>
        </a:graphic>
      </p:graphicFrame>
      <p:sp>
        <p:nvSpPr>
          <p:cNvPr id="6" name="Rectangle 3"/>
          <p:cNvSpPr>
            <a:spLocks noChangeArrowheads="1"/>
          </p:cNvSpPr>
          <p:nvPr/>
        </p:nvSpPr>
        <p:spPr bwMode="auto">
          <a:xfrm>
            <a:off x="684213" y="16002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cs typeface="Arial" pitchFamily="34" charset="0"/>
              </a:rPr>
              <a:t/>
            </a:r>
            <a:br>
              <a:rPr kumimoji="0" lang="en-US" altLang="en-US" sz="1800" b="0" i="0" u="none" strike="noStrike" cap="none" normalizeH="0" baseline="0" smtClean="0">
                <a:ln>
                  <a:noFill/>
                </a:ln>
                <a:solidFill>
                  <a:schemeClr val="tx1"/>
                </a:solidFill>
                <a:effectLst/>
                <a:latin typeface="Arial" pitchFamily="34" charset="0"/>
                <a:cs typeface="Arial" pitchFamily="34" charset="0"/>
              </a:rPr>
            </a:b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Picture 9"/>
          <p:cNvPicPr/>
          <p:nvPr/>
        </p:nvPicPr>
        <p:blipFill>
          <a:blip r:embed="rId2" cstate="print"/>
          <a:stretch>
            <a:fillRect/>
          </a:stretch>
        </p:blipFill>
        <p:spPr>
          <a:xfrm>
            <a:off x="5724127" y="1629653"/>
            <a:ext cx="3283585" cy="2591435"/>
          </a:xfrm>
          <a:prstGeom prst="rect">
            <a:avLst/>
          </a:prstGeom>
          <a:ln>
            <a:solidFill>
              <a:srgbClr val="365F91"/>
            </a:solidFill>
          </a:ln>
        </p:spPr>
      </p:pic>
    </p:spTree>
    <p:extLst>
      <p:ext uri="{BB962C8B-B14F-4D97-AF65-F5344CB8AC3E}">
        <p14:creationId xmlns:p14="http://schemas.microsoft.com/office/powerpoint/2010/main" xmlns="" val="2077608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dirty="0"/>
              <a:t>DRINA RIVER </a:t>
            </a:r>
            <a:r>
              <a:rPr lang="en-GB" dirty="0" smtClean="0"/>
              <a:t>BASIN</a:t>
            </a:r>
            <a:endParaRPr lang="en-US" dirty="0"/>
          </a:p>
        </p:txBody>
      </p:sp>
      <p:sp>
        <p:nvSpPr>
          <p:cNvPr id="3" name="Content Placeholder 2"/>
          <p:cNvSpPr>
            <a:spLocks noGrp="1"/>
          </p:cNvSpPr>
          <p:nvPr>
            <p:ph idx="1"/>
          </p:nvPr>
        </p:nvSpPr>
        <p:spPr/>
        <p:txBody>
          <a:bodyPr/>
          <a:lstStyle/>
          <a:p>
            <a:r>
              <a:rPr lang="en-US" sz="2000" dirty="0" smtClean="0"/>
              <a:t>Shared by 4 countries:</a:t>
            </a:r>
          </a:p>
          <a:p>
            <a:pPr lvl="1"/>
            <a:r>
              <a:rPr lang="en-US" sz="1800" dirty="0" smtClean="0"/>
              <a:t>Bosnia and Herzegovina (</a:t>
            </a:r>
            <a:r>
              <a:rPr lang="en-GB" sz="1800" dirty="0"/>
              <a:t>7,240 </a:t>
            </a:r>
            <a:r>
              <a:rPr lang="en-GB" sz="1800" dirty="0" smtClean="0"/>
              <a:t>km</a:t>
            </a:r>
            <a:r>
              <a:rPr lang="en-GB" sz="1800" baseline="30000" dirty="0" smtClean="0"/>
              <a:t>2</a:t>
            </a:r>
            <a:r>
              <a:rPr lang="en-US" sz="1800" dirty="0" smtClean="0"/>
              <a:t>), </a:t>
            </a:r>
          </a:p>
          <a:p>
            <a:pPr lvl="1"/>
            <a:r>
              <a:rPr lang="en-US" sz="1800" dirty="0" smtClean="0"/>
              <a:t>Montenegro (</a:t>
            </a:r>
            <a:r>
              <a:rPr lang="en-GB" sz="1800" dirty="0"/>
              <a:t>6,500 km</a:t>
            </a:r>
            <a:r>
              <a:rPr lang="en-GB" sz="1800" baseline="30000" dirty="0"/>
              <a:t>2</a:t>
            </a:r>
            <a:r>
              <a:rPr lang="en-US" sz="1800" dirty="0" smtClean="0"/>
              <a:t>)</a:t>
            </a:r>
          </a:p>
          <a:p>
            <a:pPr lvl="1"/>
            <a:r>
              <a:rPr lang="en-US" sz="1800" dirty="0" smtClean="0"/>
              <a:t>Serbia (</a:t>
            </a:r>
            <a:r>
              <a:rPr lang="en-GB" sz="1800" dirty="0"/>
              <a:t>6,400 </a:t>
            </a:r>
            <a:r>
              <a:rPr lang="en-GB" sz="1800" dirty="0" smtClean="0"/>
              <a:t>km</a:t>
            </a:r>
            <a:r>
              <a:rPr lang="en-GB" sz="1800" baseline="30000" dirty="0" smtClean="0"/>
              <a:t>2</a:t>
            </a:r>
            <a:r>
              <a:rPr lang="en-US" sz="1800" dirty="0" smtClean="0"/>
              <a:t>)</a:t>
            </a:r>
          </a:p>
          <a:p>
            <a:pPr lvl="1"/>
            <a:r>
              <a:rPr lang="en-US" sz="1800" dirty="0" smtClean="0"/>
              <a:t>Albania (</a:t>
            </a:r>
            <a:r>
              <a:rPr lang="en-GB" sz="1800" dirty="0"/>
              <a:t>200 </a:t>
            </a:r>
            <a:r>
              <a:rPr lang="en-GB" sz="1800" dirty="0" smtClean="0"/>
              <a:t>km</a:t>
            </a:r>
            <a:r>
              <a:rPr lang="en-GB" sz="1800" baseline="30000" dirty="0" smtClean="0"/>
              <a:t>2</a:t>
            </a:r>
            <a:r>
              <a:rPr lang="hr-HR" sz="1800" baseline="30000" dirty="0" smtClean="0"/>
              <a:t> - </a:t>
            </a:r>
            <a:r>
              <a:rPr lang="en-US" sz="1800" dirty="0" smtClean="0"/>
              <a:t>1%).</a:t>
            </a:r>
          </a:p>
          <a:p>
            <a:r>
              <a:rPr lang="en-US" sz="2000" dirty="0" smtClean="0"/>
              <a:t>Area 20,340 km</a:t>
            </a:r>
            <a:r>
              <a:rPr lang="en-US" sz="2000" baseline="30000" dirty="0" smtClean="0"/>
              <a:t>2</a:t>
            </a:r>
            <a:endParaRPr lang="en-US" sz="2000" baseline="30000" dirty="0"/>
          </a:p>
        </p:txBody>
      </p:sp>
      <p:pic>
        <p:nvPicPr>
          <p:cNvPr id="4" name="Picture 3"/>
          <p:cNvPicPr>
            <a:picLocks noChangeAspect="1"/>
          </p:cNvPicPr>
          <p:nvPr/>
        </p:nvPicPr>
        <p:blipFill>
          <a:blip r:embed="rId2" cstate="print"/>
          <a:stretch>
            <a:fillRect/>
          </a:stretch>
        </p:blipFill>
        <p:spPr>
          <a:xfrm>
            <a:off x="5724130" y="1484788"/>
            <a:ext cx="2632043" cy="2655284"/>
          </a:xfrm>
          <a:prstGeom prst="rect">
            <a:avLst/>
          </a:prstGeom>
          <a:ln>
            <a:solidFill>
              <a:srgbClr val="1F497D">
                <a:lumMod val="60000"/>
                <a:lumOff val="40000"/>
              </a:srgbClr>
            </a:solidFill>
          </a:ln>
        </p:spPr>
      </p:pic>
      <p:graphicFrame>
        <p:nvGraphicFramePr>
          <p:cNvPr id="5" name="Table 4"/>
          <p:cNvGraphicFramePr>
            <a:graphicFrameLocks noGrp="1"/>
          </p:cNvGraphicFramePr>
          <p:nvPr>
            <p:extLst>
              <p:ext uri="{D42A27DB-BD31-4B8C-83A1-F6EECF244321}">
                <p14:modId xmlns:p14="http://schemas.microsoft.com/office/powerpoint/2010/main" xmlns="" val="2992219553"/>
              </p:ext>
            </p:extLst>
          </p:nvPr>
        </p:nvGraphicFramePr>
        <p:xfrm>
          <a:off x="215516" y="4509120"/>
          <a:ext cx="8712968" cy="1463040"/>
        </p:xfrm>
        <a:graphic>
          <a:graphicData uri="http://schemas.openxmlformats.org/drawingml/2006/table">
            <a:tbl>
              <a:tblPr firstRow="1" firstCol="1" bandRow="1">
                <a:tableStyleId>{5C22544A-7EE6-4342-B048-85BDC9FD1C3A}</a:tableStyleId>
              </a:tblPr>
              <a:tblGrid>
                <a:gridCol w="1368152"/>
                <a:gridCol w="1691845"/>
                <a:gridCol w="1361401"/>
                <a:gridCol w="1533306"/>
                <a:gridCol w="1296486"/>
                <a:gridCol w="1461778"/>
              </a:tblGrid>
              <a:tr h="354712">
                <a:tc>
                  <a:txBody>
                    <a:bodyPr/>
                    <a:lstStyle/>
                    <a:p>
                      <a:pPr algn="ctr">
                        <a:spcBef>
                          <a:spcPts val="300"/>
                        </a:spcBef>
                        <a:spcAft>
                          <a:spcPts val="300"/>
                        </a:spcAft>
                      </a:pPr>
                      <a:r>
                        <a:rPr lang="en-GB" sz="1200" b="1" dirty="0">
                          <a:effectLst/>
                        </a:rPr>
                        <a:t>Criteria</a:t>
                      </a:r>
                      <a:endParaRPr lang="en-US" sz="1200" b="1" dirty="0">
                        <a:effectLst/>
                        <a:latin typeface="Calibri"/>
                        <a:ea typeface="Times New Roma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0175" algn="l"/>
                        </a:tabLst>
                      </a:pPr>
                      <a:r>
                        <a:rPr lang="en-GB" sz="1200" b="1" cap="all" dirty="0" err="1">
                          <a:effectLst/>
                        </a:rPr>
                        <a:t>Drim</a:t>
                      </a:r>
                      <a:r>
                        <a:rPr lang="en-GB" sz="1200" b="1" cap="all" dirty="0">
                          <a:effectLst/>
                        </a:rPr>
                        <a:t>/Drin</a:t>
                      </a:r>
                      <a:endParaRPr lang="en-US" sz="1200" b="1" dirty="0">
                        <a:effectLst/>
                        <a:latin typeface="Calibri"/>
                        <a:ea typeface="SimSu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7160" algn="l"/>
                        </a:tabLst>
                      </a:pPr>
                      <a:r>
                        <a:rPr lang="en-GB" sz="1200" b="1" cap="all" dirty="0">
                          <a:effectLst/>
                        </a:rPr>
                        <a:t>Drina</a:t>
                      </a:r>
                      <a:endParaRPr lang="en-US" sz="1200" b="1" dirty="0">
                        <a:effectLst/>
                        <a:latin typeface="Calibri"/>
                        <a:ea typeface="SimSun"/>
                        <a:cs typeface="Times New Roman"/>
                      </a:endParaRPr>
                    </a:p>
                  </a:txBody>
                  <a:tcPr marL="57888" marR="57888" marT="0" marB="0" anchor="ctr"/>
                </a:tc>
                <a:tc>
                  <a:txBody>
                    <a:bodyPr/>
                    <a:lstStyle/>
                    <a:p>
                      <a:pPr marL="187325" indent="-122555" algn="ctr">
                        <a:spcBef>
                          <a:spcPts val="300"/>
                        </a:spcBef>
                        <a:spcAft>
                          <a:spcPts val="300"/>
                        </a:spcAft>
                        <a:tabLst>
                          <a:tab pos="187325" algn="l"/>
                        </a:tabLst>
                      </a:pPr>
                      <a:r>
                        <a:rPr lang="en-GB" sz="1200" b="1" dirty="0">
                          <a:effectLst/>
                        </a:rPr>
                        <a:t>3. STRUMA/ STRYMONAS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cap="all" dirty="0">
                          <a:effectLst/>
                        </a:rPr>
                        <a:t>4.Vardar/</a:t>
                      </a:r>
                      <a:r>
                        <a:rPr lang="en-GB" sz="1200" b="1" cap="all" dirty="0" err="1">
                          <a:effectLst/>
                        </a:rPr>
                        <a:t>Axios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dirty="0">
                          <a:effectLst/>
                        </a:rPr>
                        <a:t>5.MARITSA/EVROS/MERIÇ</a:t>
                      </a:r>
                      <a:endParaRPr lang="en-US" sz="1200" b="1" dirty="0">
                        <a:effectLst/>
                        <a:latin typeface="Calibri"/>
                        <a:ea typeface="Times New Roman"/>
                        <a:cs typeface="Times New Roman"/>
                      </a:endParaRPr>
                    </a:p>
                  </a:txBody>
                  <a:tcPr marL="57888" marR="57888" marT="0" marB="0" anchor="ctr"/>
                </a:tc>
              </a:tr>
              <a:tr h="1064136">
                <a:tc>
                  <a:txBody>
                    <a:bodyPr/>
                    <a:lstStyle/>
                    <a:p>
                      <a:pPr marL="342900" lvl="0" indent="-342900">
                        <a:spcBef>
                          <a:spcPts val="300"/>
                        </a:spcBef>
                        <a:spcAft>
                          <a:spcPts val="300"/>
                        </a:spcAft>
                        <a:buFont typeface="+mj-lt"/>
                        <a:buAutoNum type="alphaLcPeriod"/>
                        <a:tabLst>
                          <a:tab pos="193675" algn="l"/>
                        </a:tabLst>
                      </a:pPr>
                      <a:r>
                        <a:rPr lang="en-GB" sz="1200" dirty="0">
                          <a:effectLst/>
                        </a:rPr>
                        <a:t>RB shared by many  countries  - total / beneficiary countries</a:t>
                      </a:r>
                      <a:endParaRPr lang="en-US" sz="1200" dirty="0">
                        <a:effectLst/>
                        <a:latin typeface="Calibri"/>
                        <a:ea typeface="SimSun"/>
                        <a:cs typeface="Times New Roman"/>
                      </a:endParaRPr>
                    </a:p>
                  </a:txBody>
                  <a:tcPr marL="57888" marR="57888" marT="0" marB="0"/>
                </a:tc>
                <a:tc>
                  <a:txBody>
                    <a:bodyPr/>
                    <a:lstStyle/>
                    <a:p>
                      <a:pPr algn="ctr">
                        <a:spcBef>
                          <a:spcPts val="300"/>
                        </a:spcBef>
                        <a:spcAft>
                          <a:spcPts val="300"/>
                        </a:spcAft>
                      </a:pPr>
                      <a:r>
                        <a:rPr lang="en-GB" sz="1200" dirty="0" smtClean="0">
                          <a:effectLst/>
                        </a:rPr>
                        <a:t>5/</a:t>
                      </a:r>
                      <a:r>
                        <a:rPr lang="hr-HR" sz="1200" dirty="0" smtClean="0">
                          <a:effectLst/>
                        </a:rPr>
                        <a:t>4</a:t>
                      </a:r>
                      <a:endParaRPr lang="en-US" sz="1200" dirty="0">
                        <a:effectLst/>
                      </a:endParaRPr>
                    </a:p>
                    <a:p>
                      <a:pPr algn="ctr">
                        <a:spcBef>
                          <a:spcPts val="300"/>
                        </a:spcBef>
                        <a:spcAft>
                          <a:spcPts val="300"/>
                        </a:spcAft>
                      </a:pPr>
                      <a:r>
                        <a:rPr lang="en-GB" sz="1200" dirty="0">
                          <a:effectLst/>
                        </a:rPr>
                        <a:t>(AL, GR, ME, MK, </a:t>
                      </a:r>
                      <a:r>
                        <a:rPr lang="en-GB" sz="1200" dirty="0" err="1" smtClean="0">
                          <a:effectLst/>
                        </a:rPr>
                        <a:t>XK</a:t>
                      </a:r>
                      <a:r>
                        <a:rPr lang="en-GB" sz="1200" dirty="0" smtClean="0">
                          <a:effectLst/>
                        </a:rPr>
                        <a:t>)</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4/4</a:t>
                      </a:r>
                      <a:endParaRPr lang="en-US" sz="1200" dirty="0">
                        <a:effectLst/>
                      </a:endParaRPr>
                    </a:p>
                    <a:p>
                      <a:pPr algn="ctr">
                        <a:spcBef>
                          <a:spcPts val="300"/>
                        </a:spcBef>
                        <a:spcAft>
                          <a:spcPts val="300"/>
                        </a:spcAft>
                      </a:pPr>
                      <a:r>
                        <a:rPr lang="en-GB" sz="1200" dirty="0">
                          <a:effectLst/>
                        </a:rPr>
                        <a:t>(AL, BH, ME, RS)</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a:effectLst/>
                        </a:rPr>
                        <a:t>4/2</a:t>
                      </a:r>
                      <a:endParaRPr lang="en-US" sz="1200">
                        <a:effectLst/>
                      </a:endParaRPr>
                    </a:p>
                    <a:p>
                      <a:pPr algn="ctr">
                        <a:spcBef>
                          <a:spcPts val="300"/>
                        </a:spcBef>
                        <a:spcAft>
                          <a:spcPts val="300"/>
                        </a:spcAft>
                      </a:pPr>
                      <a:r>
                        <a:rPr lang="en-GB" sz="1200">
                          <a:effectLst/>
                        </a:rPr>
                        <a:t>(MK, RS, BG, GR)</a:t>
                      </a:r>
                      <a:endParaRPr lang="en-US" sz="120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3/2</a:t>
                      </a:r>
                      <a:endParaRPr lang="en-US" sz="1200" dirty="0">
                        <a:effectLst/>
                      </a:endParaRPr>
                    </a:p>
                    <a:p>
                      <a:pPr algn="ctr">
                        <a:spcBef>
                          <a:spcPts val="300"/>
                        </a:spcBef>
                        <a:spcAft>
                          <a:spcPts val="300"/>
                        </a:spcAft>
                      </a:pPr>
                      <a:r>
                        <a:rPr lang="en-GB" sz="1200" dirty="0">
                          <a:effectLst/>
                        </a:rPr>
                        <a:t>(MK, RS, GR)</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3/1</a:t>
                      </a:r>
                      <a:endParaRPr lang="en-US" sz="1200" dirty="0">
                        <a:effectLst/>
                      </a:endParaRPr>
                    </a:p>
                    <a:p>
                      <a:pPr algn="ctr">
                        <a:spcBef>
                          <a:spcPts val="300"/>
                        </a:spcBef>
                        <a:spcAft>
                          <a:spcPts val="300"/>
                        </a:spcAft>
                      </a:pPr>
                      <a:r>
                        <a:rPr lang="en-GB" sz="1200" dirty="0">
                          <a:effectLst/>
                        </a:rPr>
                        <a:t>(TK,BG,GR)</a:t>
                      </a:r>
                      <a:endParaRPr lang="en-US" sz="1200" dirty="0">
                        <a:effectLst/>
                        <a:latin typeface="Calibri"/>
                        <a:ea typeface="Times New Roman"/>
                        <a:cs typeface="Times New Roman"/>
                      </a:endParaRPr>
                    </a:p>
                  </a:txBody>
                  <a:tcPr marL="57888" marR="57888" marT="0" marB="0" anchor="ctr"/>
                </a:tc>
              </a:tr>
            </a:tbl>
          </a:graphicData>
        </a:graphic>
      </p:graphicFrame>
    </p:spTree>
    <p:extLst>
      <p:ext uri="{BB962C8B-B14F-4D97-AF65-F5344CB8AC3E}">
        <p14:creationId xmlns:p14="http://schemas.microsoft.com/office/powerpoint/2010/main" xmlns="" val="3775881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GB" dirty="0"/>
              <a:t>STRUMA/STRYMONAS RIVER </a:t>
            </a:r>
            <a:r>
              <a:rPr lang="en-GB" dirty="0" smtClean="0"/>
              <a:t>BASIN</a:t>
            </a:r>
            <a:endParaRPr lang="en-US" dirty="0"/>
          </a:p>
        </p:txBody>
      </p:sp>
      <p:sp>
        <p:nvSpPr>
          <p:cNvPr id="3" name="Content Placeholder 2"/>
          <p:cNvSpPr>
            <a:spLocks noGrp="1"/>
          </p:cNvSpPr>
          <p:nvPr>
            <p:ph idx="1"/>
          </p:nvPr>
        </p:nvSpPr>
        <p:spPr>
          <a:xfrm>
            <a:off x="457200" y="1783357"/>
            <a:ext cx="8229600" cy="2689759"/>
          </a:xfrm>
        </p:spPr>
        <p:txBody>
          <a:bodyPr>
            <a:normAutofit/>
          </a:bodyPr>
          <a:lstStyle/>
          <a:p>
            <a:r>
              <a:rPr lang="hr-HR" sz="2600" dirty="0" err="1" smtClean="0"/>
              <a:t>Shared</a:t>
            </a:r>
            <a:r>
              <a:rPr lang="hr-HR" sz="2600" dirty="0" smtClean="0"/>
              <a:t> </a:t>
            </a:r>
            <a:r>
              <a:rPr lang="hr-HR" sz="2600" dirty="0" err="1" smtClean="0"/>
              <a:t>by</a:t>
            </a:r>
            <a:r>
              <a:rPr lang="hr-HR" sz="2600" dirty="0" smtClean="0"/>
              <a:t> 3 </a:t>
            </a:r>
            <a:r>
              <a:rPr lang="hr-HR" sz="2600" dirty="0" err="1" smtClean="0"/>
              <a:t>countries</a:t>
            </a:r>
            <a:r>
              <a:rPr lang="hr-HR" sz="2600" dirty="0" smtClean="0"/>
              <a:t>: </a:t>
            </a:r>
          </a:p>
          <a:p>
            <a:pPr lvl="1"/>
            <a:r>
              <a:rPr lang="en-GB" sz="1800" dirty="0" smtClean="0"/>
              <a:t>Bulgaria</a:t>
            </a:r>
            <a:r>
              <a:rPr lang="hr-HR" sz="1800" dirty="0"/>
              <a:t> </a:t>
            </a:r>
            <a:r>
              <a:rPr lang="en-GB" sz="1800" dirty="0"/>
              <a:t>8,545 </a:t>
            </a:r>
            <a:r>
              <a:rPr lang="en-GB" sz="1800" dirty="0" smtClean="0"/>
              <a:t>km</a:t>
            </a:r>
            <a:r>
              <a:rPr lang="en-GB" sz="1800" baseline="30000" dirty="0" smtClean="0"/>
              <a:t>2</a:t>
            </a:r>
            <a:r>
              <a:rPr lang="hr-HR" sz="1800" dirty="0" smtClean="0"/>
              <a:t>)</a:t>
            </a:r>
          </a:p>
          <a:p>
            <a:pPr lvl="1"/>
            <a:r>
              <a:rPr lang="en-GB" sz="1800" dirty="0" smtClean="0"/>
              <a:t>Greece</a:t>
            </a:r>
            <a:r>
              <a:rPr lang="hr-HR" sz="1800" dirty="0" smtClean="0"/>
              <a:t> (</a:t>
            </a:r>
            <a:r>
              <a:rPr lang="en-GB" sz="1800" dirty="0"/>
              <a:t>7,282 </a:t>
            </a:r>
            <a:r>
              <a:rPr lang="en-GB" sz="1800" dirty="0" smtClean="0"/>
              <a:t>km</a:t>
            </a:r>
            <a:r>
              <a:rPr lang="en-GB" sz="1800" baseline="30000" dirty="0" smtClean="0"/>
              <a:t>2</a:t>
            </a:r>
            <a:r>
              <a:rPr lang="hr-HR" sz="1800" dirty="0" smtClean="0"/>
              <a:t>)</a:t>
            </a:r>
          </a:p>
          <a:p>
            <a:pPr lvl="1"/>
            <a:r>
              <a:rPr lang="en-GB" sz="1800" dirty="0" smtClean="0"/>
              <a:t>Serbia </a:t>
            </a:r>
            <a:r>
              <a:rPr lang="hr-HR" sz="1800" dirty="0" smtClean="0"/>
              <a:t>(</a:t>
            </a:r>
            <a:r>
              <a:rPr lang="en-GB" sz="1800" dirty="0" smtClean="0"/>
              <a:t>865 km</a:t>
            </a:r>
            <a:r>
              <a:rPr lang="en-GB" sz="1800" baseline="30000" dirty="0" smtClean="0"/>
              <a:t>2</a:t>
            </a:r>
            <a:r>
              <a:rPr lang="hr-HR" sz="1800" dirty="0" smtClean="0"/>
              <a:t>)</a:t>
            </a:r>
          </a:p>
          <a:p>
            <a:pPr lvl="1"/>
            <a:r>
              <a:rPr lang="en-GB" sz="1800" dirty="0" smtClean="0"/>
              <a:t>FYR </a:t>
            </a:r>
            <a:r>
              <a:rPr lang="en-GB" sz="1800" dirty="0"/>
              <a:t>of Macedonia </a:t>
            </a:r>
            <a:r>
              <a:rPr lang="hr-HR" sz="1800" dirty="0"/>
              <a:t>(</a:t>
            </a:r>
            <a:r>
              <a:rPr lang="en-GB" sz="1800" dirty="0"/>
              <a:t>1,648 </a:t>
            </a:r>
            <a:r>
              <a:rPr lang="en-GB" sz="1800" dirty="0" smtClean="0"/>
              <a:t>km</a:t>
            </a:r>
            <a:r>
              <a:rPr lang="en-GB" sz="1800" baseline="30000" dirty="0" smtClean="0"/>
              <a:t>2</a:t>
            </a:r>
            <a:r>
              <a:rPr lang="hr-HR" sz="1800" baseline="30000" dirty="0" smtClean="0"/>
              <a:t> </a:t>
            </a:r>
            <a:r>
              <a:rPr lang="hr-HR" sz="1800" dirty="0" smtClean="0"/>
              <a:t>)</a:t>
            </a:r>
          </a:p>
          <a:p>
            <a:r>
              <a:rPr lang="hr-HR" sz="2400" dirty="0" err="1" smtClean="0"/>
              <a:t>Area</a:t>
            </a:r>
            <a:r>
              <a:rPr lang="hr-HR" sz="2400" dirty="0" smtClean="0"/>
              <a:t> </a:t>
            </a:r>
            <a:r>
              <a:rPr lang="en-GB" sz="2400" dirty="0"/>
              <a:t>11,340 </a:t>
            </a:r>
            <a:r>
              <a:rPr lang="en-GB" sz="2400" dirty="0" smtClean="0"/>
              <a:t>km</a:t>
            </a:r>
            <a:r>
              <a:rPr lang="en-GB" sz="2400" baseline="30000" dirty="0" smtClean="0"/>
              <a:t>2</a:t>
            </a:r>
            <a:endParaRPr lang="en-US" sz="2400" dirty="0"/>
          </a:p>
        </p:txBody>
      </p:sp>
      <p:pic>
        <p:nvPicPr>
          <p:cNvPr id="4" name="Picture 3"/>
          <p:cNvPicPr/>
          <p:nvPr/>
        </p:nvPicPr>
        <p:blipFill>
          <a:blip r:embed="rId2" cstate="print"/>
          <a:stretch>
            <a:fillRect/>
          </a:stretch>
        </p:blipFill>
        <p:spPr>
          <a:xfrm>
            <a:off x="5148064" y="1520788"/>
            <a:ext cx="3467100" cy="2733675"/>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xmlns="" val="1702655005"/>
              </p:ext>
            </p:extLst>
          </p:nvPr>
        </p:nvGraphicFramePr>
        <p:xfrm>
          <a:off x="215516" y="4509120"/>
          <a:ext cx="8712968" cy="1463040"/>
        </p:xfrm>
        <a:graphic>
          <a:graphicData uri="http://schemas.openxmlformats.org/drawingml/2006/table">
            <a:tbl>
              <a:tblPr firstRow="1" firstCol="1" bandRow="1">
                <a:tableStyleId>{5C22544A-7EE6-4342-B048-85BDC9FD1C3A}</a:tableStyleId>
              </a:tblPr>
              <a:tblGrid>
                <a:gridCol w="1368152"/>
                <a:gridCol w="1691845"/>
                <a:gridCol w="1361401"/>
                <a:gridCol w="1533306"/>
                <a:gridCol w="1296486"/>
                <a:gridCol w="1461778"/>
              </a:tblGrid>
              <a:tr h="354712">
                <a:tc>
                  <a:txBody>
                    <a:bodyPr/>
                    <a:lstStyle/>
                    <a:p>
                      <a:pPr algn="ctr">
                        <a:spcBef>
                          <a:spcPts val="300"/>
                        </a:spcBef>
                        <a:spcAft>
                          <a:spcPts val="300"/>
                        </a:spcAft>
                      </a:pPr>
                      <a:r>
                        <a:rPr lang="en-GB" sz="1200" b="1" dirty="0">
                          <a:effectLst/>
                        </a:rPr>
                        <a:t>Criteria</a:t>
                      </a:r>
                      <a:endParaRPr lang="en-US" sz="1200" b="1" dirty="0">
                        <a:effectLst/>
                        <a:latin typeface="Calibri"/>
                        <a:ea typeface="Times New Roma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0175" algn="l"/>
                        </a:tabLst>
                      </a:pPr>
                      <a:r>
                        <a:rPr lang="en-GB" sz="1200" b="1" cap="all" dirty="0" err="1">
                          <a:effectLst/>
                        </a:rPr>
                        <a:t>Drim</a:t>
                      </a:r>
                      <a:r>
                        <a:rPr lang="en-GB" sz="1200" b="1" cap="all" dirty="0">
                          <a:effectLst/>
                        </a:rPr>
                        <a:t>/Drin</a:t>
                      </a:r>
                      <a:endParaRPr lang="en-US" sz="1200" b="1" dirty="0">
                        <a:effectLst/>
                        <a:latin typeface="Calibri"/>
                        <a:ea typeface="SimSu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7160" algn="l"/>
                        </a:tabLst>
                      </a:pPr>
                      <a:r>
                        <a:rPr lang="en-GB" sz="1200" b="1" cap="all" dirty="0">
                          <a:effectLst/>
                        </a:rPr>
                        <a:t>Drina</a:t>
                      </a:r>
                      <a:endParaRPr lang="en-US" sz="1200" b="1" dirty="0">
                        <a:effectLst/>
                        <a:latin typeface="Calibri"/>
                        <a:ea typeface="SimSun"/>
                        <a:cs typeface="Times New Roman"/>
                      </a:endParaRPr>
                    </a:p>
                  </a:txBody>
                  <a:tcPr marL="57888" marR="57888" marT="0" marB="0" anchor="ctr"/>
                </a:tc>
                <a:tc>
                  <a:txBody>
                    <a:bodyPr/>
                    <a:lstStyle/>
                    <a:p>
                      <a:pPr marL="187325" indent="-122555" algn="ctr">
                        <a:spcBef>
                          <a:spcPts val="300"/>
                        </a:spcBef>
                        <a:spcAft>
                          <a:spcPts val="300"/>
                        </a:spcAft>
                        <a:tabLst>
                          <a:tab pos="187325" algn="l"/>
                        </a:tabLst>
                      </a:pPr>
                      <a:r>
                        <a:rPr lang="en-GB" sz="1200" b="1" dirty="0">
                          <a:effectLst/>
                        </a:rPr>
                        <a:t>3. STRUMA/ STRYMONAS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cap="all" dirty="0">
                          <a:effectLst/>
                        </a:rPr>
                        <a:t>4.Vardar/</a:t>
                      </a:r>
                      <a:r>
                        <a:rPr lang="en-GB" sz="1200" b="1" cap="all" dirty="0" err="1">
                          <a:effectLst/>
                        </a:rPr>
                        <a:t>Axios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dirty="0">
                          <a:effectLst/>
                        </a:rPr>
                        <a:t>5.MARITSA/EVROS/MERIÇ</a:t>
                      </a:r>
                      <a:endParaRPr lang="en-US" sz="1200" b="1" dirty="0">
                        <a:effectLst/>
                        <a:latin typeface="Calibri"/>
                        <a:ea typeface="Times New Roman"/>
                        <a:cs typeface="Times New Roman"/>
                      </a:endParaRPr>
                    </a:p>
                  </a:txBody>
                  <a:tcPr marL="57888" marR="57888" marT="0" marB="0" anchor="ctr"/>
                </a:tc>
              </a:tr>
              <a:tr h="1064136">
                <a:tc>
                  <a:txBody>
                    <a:bodyPr/>
                    <a:lstStyle/>
                    <a:p>
                      <a:pPr marL="342900" lvl="0" indent="-342900">
                        <a:spcBef>
                          <a:spcPts val="300"/>
                        </a:spcBef>
                        <a:spcAft>
                          <a:spcPts val="300"/>
                        </a:spcAft>
                        <a:buFont typeface="+mj-lt"/>
                        <a:buAutoNum type="alphaLcPeriod"/>
                        <a:tabLst>
                          <a:tab pos="193675" algn="l"/>
                        </a:tabLst>
                      </a:pPr>
                      <a:r>
                        <a:rPr lang="en-GB" sz="1200" dirty="0">
                          <a:effectLst/>
                        </a:rPr>
                        <a:t>RB shared by many  countries  - total / beneficiary countries</a:t>
                      </a:r>
                      <a:endParaRPr lang="en-US" sz="1200" dirty="0">
                        <a:effectLst/>
                        <a:latin typeface="Calibri"/>
                        <a:ea typeface="SimSun"/>
                        <a:cs typeface="Times New Roman"/>
                      </a:endParaRPr>
                    </a:p>
                  </a:txBody>
                  <a:tcPr marL="57888" marR="57888" marT="0" marB="0"/>
                </a:tc>
                <a:tc>
                  <a:txBody>
                    <a:bodyPr/>
                    <a:lstStyle/>
                    <a:p>
                      <a:pPr algn="ctr">
                        <a:spcBef>
                          <a:spcPts val="300"/>
                        </a:spcBef>
                        <a:spcAft>
                          <a:spcPts val="300"/>
                        </a:spcAft>
                      </a:pPr>
                      <a:r>
                        <a:rPr lang="en-GB" sz="1200" dirty="0" smtClean="0">
                          <a:effectLst/>
                        </a:rPr>
                        <a:t>5/</a:t>
                      </a:r>
                      <a:r>
                        <a:rPr lang="hr-HR" sz="1200" dirty="0" smtClean="0">
                          <a:effectLst/>
                        </a:rPr>
                        <a:t>4</a:t>
                      </a:r>
                      <a:endParaRPr lang="en-US" sz="1200" dirty="0">
                        <a:effectLst/>
                      </a:endParaRPr>
                    </a:p>
                    <a:p>
                      <a:pPr algn="ctr">
                        <a:spcBef>
                          <a:spcPts val="300"/>
                        </a:spcBef>
                        <a:spcAft>
                          <a:spcPts val="300"/>
                        </a:spcAft>
                      </a:pPr>
                      <a:r>
                        <a:rPr lang="en-GB" sz="1200" dirty="0">
                          <a:effectLst/>
                        </a:rPr>
                        <a:t>(AL, GR, ME, MK, </a:t>
                      </a:r>
                      <a:r>
                        <a:rPr lang="en-GB" sz="1200" dirty="0" err="1" smtClean="0">
                          <a:effectLst/>
                        </a:rPr>
                        <a:t>XK</a:t>
                      </a:r>
                      <a:r>
                        <a:rPr lang="en-GB" sz="1200" dirty="0" smtClean="0">
                          <a:effectLst/>
                        </a:rPr>
                        <a:t>)</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4/4</a:t>
                      </a:r>
                      <a:endParaRPr lang="en-US" sz="1200" dirty="0">
                        <a:effectLst/>
                      </a:endParaRPr>
                    </a:p>
                    <a:p>
                      <a:pPr algn="ctr">
                        <a:spcBef>
                          <a:spcPts val="300"/>
                        </a:spcBef>
                        <a:spcAft>
                          <a:spcPts val="300"/>
                        </a:spcAft>
                      </a:pPr>
                      <a:r>
                        <a:rPr lang="en-GB" sz="1200" dirty="0">
                          <a:effectLst/>
                        </a:rPr>
                        <a:t>(AL, BH, ME, RS)</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a:effectLst/>
                        </a:rPr>
                        <a:t>4/2</a:t>
                      </a:r>
                      <a:endParaRPr lang="en-US" sz="1200">
                        <a:effectLst/>
                      </a:endParaRPr>
                    </a:p>
                    <a:p>
                      <a:pPr algn="ctr">
                        <a:spcBef>
                          <a:spcPts val="300"/>
                        </a:spcBef>
                        <a:spcAft>
                          <a:spcPts val="300"/>
                        </a:spcAft>
                      </a:pPr>
                      <a:r>
                        <a:rPr lang="en-GB" sz="1200">
                          <a:effectLst/>
                        </a:rPr>
                        <a:t>(MK, RS, BG, GR)</a:t>
                      </a:r>
                      <a:endParaRPr lang="en-US" sz="120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3/2</a:t>
                      </a:r>
                      <a:endParaRPr lang="en-US" sz="1200" dirty="0">
                        <a:effectLst/>
                      </a:endParaRPr>
                    </a:p>
                    <a:p>
                      <a:pPr algn="ctr">
                        <a:spcBef>
                          <a:spcPts val="300"/>
                        </a:spcBef>
                        <a:spcAft>
                          <a:spcPts val="300"/>
                        </a:spcAft>
                      </a:pPr>
                      <a:r>
                        <a:rPr lang="en-GB" sz="1200" dirty="0">
                          <a:effectLst/>
                        </a:rPr>
                        <a:t>(MK, RS, GR)</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3/1</a:t>
                      </a:r>
                      <a:endParaRPr lang="en-US" sz="1200" dirty="0">
                        <a:effectLst/>
                      </a:endParaRPr>
                    </a:p>
                    <a:p>
                      <a:pPr algn="ctr">
                        <a:spcBef>
                          <a:spcPts val="300"/>
                        </a:spcBef>
                        <a:spcAft>
                          <a:spcPts val="300"/>
                        </a:spcAft>
                      </a:pPr>
                      <a:r>
                        <a:rPr lang="en-GB" sz="1200" dirty="0">
                          <a:effectLst/>
                        </a:rPr>
                        <a:t>(TK,BG,GR)</a:t>
                      </a:r>
                      <a:endParaRPr lang="en-US" sz="1200" dirty="0">
                        <a:effectLst/>
                        <a:latin typeface="Calibri"/>
                        <a:ea typeface="Times New Roman"/>
                        <a:cs typeface="Times New Roman"/>
                      </a:endParaRPr>
                    </a:p>
                  </a:txBody>
                  <a:tcPr marL="57888" marR="57888" marT="0" marB="0" anchor="ctr"/>
                </a:tc>
              </a:tr>
            </a:tbl>
          </a:graphicData>
        </a:graphic>
      </p:graphicFrame>
    </p:spTree>
    <p:extLst>
      <p:ext uri="{BB962C8B-B14F-4D97-AF65-F5344CB8AC3E}">
        <p14:creationId xmlns:p14="http://schemas.microsoft.com/office/powerpoint/2010/main" xmlns="" val="912486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dirty="0"/>
              <a:t>VARDAR/AXIOS RIVER </a:t>
            </a:r>
            <a:r>
              <a:rPr lang="en-GB" dirty="0" smtClean="0"/>
              <a:t>BASIN</a:t>
            </a:r>
            <a:endParaRPr lang="en-US" dirty="0"/>
          </a:p>
        </p:txBody>
      </p:sp>
      <p:sp>
        <p:nvSpPr>
          <p:cNvPr id="3" name="Content Placeholder 2"/>
          <p:cNvSpPr>
            <a:spLocks noGrp="1"/>
          </p:cNvSpPr>
          <p:nvPr>
            <p:ph idx="1"/>
          </p:nvPr>
        </p:nvSpPr>
        <p:spPr/>
        <p:txBody>
          <a:bodyPr/>
          <a:lstStyle/>
          <a:p>
            <a:r>
              <a:rPr lang="hr-HR" sz="2000" dirty="0" err="1" smtClean="0"/>
              <a:t>Shared</a:t>
            </a:r>
            <a:r>
              <a:rPr lang="hr-HR" sz="2000" dirty="0" smtClean="0"/>
              <a:t> </a:t>
            </a:r>
            <a:r>
              <a:rPr lang="hr-HR" sz="2000" dirty="0" err="1" smtClean="0"/>
              <a:t>by</a:t>
            </a:r>
            <a:r>
              <a:rPr lang="hr-HR" sz="2000" dirty="0" smtClean="0"/>
              <a:t> 3 </a:t>
            </a:r>
            <a:r>
              <a:rPr lang="hr-HR" sz="2000" dirty="0" err="1" smtClean="0"/>
              <a:t>countries</a:t>
            </a:r>
            <a:r>
              <a:rPr lang="hr-HR" sz="2000" dirty="0" smtClean="0"/>
              <a:t> :</a:t>
            </a:r>
          </a:p>
          <a:p>
            <a:pPr lvl="1"/>
            <a:r>
              <a:rPr lang="en-GB" sz="1800" dirty="0"/>
              <a:t>FYR of </a:t>
            </a:r>
            <a:r>
              <a:rPr lang="en-GB" sz="1800" dirty="0" smtClean="0"/>
              <a:t>Macedonia</a:t>
            </a:r>
            <a:r>
              <a:rPr lang="hr-HR" sz="1800" dirty="0" smtClean="0"/>
              <a:t> (</a:t>
            </a:r>
            <a:r>
              <a:rPr lang="en-GB" sz="1800" dirty="0" smtClean="0"/>
              <a:t>19,737 km</a:t>
            </a:r>
            <a:r>
              <a:rPr lang="en-GB" sz="1800" baseline="30000" dirty="0" smtClean="0"/>
              <a:t>2</a:t>
            </a:r>
            <a:r>
              <a:rPr lang="hr-HR" sz="1800" dirty="0" smtClean="0"/>
              <a:t>)</a:t>
            </a:r>
          </a:p>
          <a:p>
            <a:pPr lvl="1"/>
            <a:r>
              <a:rPr lang="en-GB" sz="1800" dirty="0" smtClean="0"/>
              <a:t>Greece </a:t>
            </a:r>
            <a:r>
              <a:rPr lang="hr-HR" sz="1800" dirty="0" smtClean="0"/>
              <a:t>(</a:t>
            </a:r>
            <a:r>
              <a:rPr lang="en-GB" sz="1800" dirty="0"/>
              <a:t>2,513 </a:t>
            </a:r>
            <a:r>
              <a:rPr lang="en-GB" sz="1800" dirty="0" smtClean="0"/>
              <a:t>km</a:t>
            </a:r>
            <a:r>
              <a:rPr lang="en-GB" sz="1800" baseline="30000" dirty="0" smtClean="0"/>
              <a:t>2</a:t>
            </a:r>
            <a:r>
              <a:rPr lang="hr-HR" sz="1800" dirty="0" smtClean="0"/>
              <a:t>)</a:t>
            </a:r>
          </a:p>
          <a:p>
            <a:pPr lvl="1"/>
            <a:r>
              <a:rPr lang="en-GB" sz="1800" dirty="0" smtClean="0"/>
              <a:t>Serbia </a:t>
            </a:r>
            <a:r>
              <a:rPr lang="hr-HR" sz="1800" dirty="0" smtClean="0"/>
              <a:t>(</a:t>
            </a:r>
            <a:r>
              <a:rPr lang="en-GB" sz="1800" dirty="0"/>
              <a:t>1,942 </a:t>
            </a:r>
            <a:r>
              <a:rPr lang="en-GB" sz="1800" dirty="0" smtClean="0"/>
              <a:t>km</a:t>
            </a:r>
            <a:r>
              <a:rPr lang="en-GB" sz="1800" baseline="30000" dirty="0" smtClean="0"/>
              <a:t>2</a:t>
            </a:r>
            <a:r>
              <a:rPr lang="hr-HR" sz="1800" dirty="0" smtClean="0"/>
              <a:t>)</a:t>
            </a:r>
            <a:endParaRPr lang="hr-HR" sz="1800" dirty="0"/>
          </a:p>
          <a:p>
            <a:r>
              <a:rPr lang="hr-HR" sz="2000" dirty="0" err="1" smtClean="0"/>
              <a:t>Area</a:t>
            </a:r>
            <a:r>
              <a:rPr lang="hr-HR" sz="2000" dirty="0" smtClean="0"/>
              <a:t> </a:t>
            </a:r>
            <a:r>
              <a:rPr lang="en-GB" sz="2000" dirty="0" smtClean="0"/>
              <a:t>23,192 </a:t>
            </a:r>
            <a:r>
              <a:rPr lang="en-GB" sz="2000" dirty="0"/>
              <a:t>km</a:t>
            </a:r>
            <a:r>
              <a:rPr lang="en-GB" sz="2000" baseline="30000" dirty="0"/>
              <a:t>2</a:t>
            </a:r>
            <a:endParaRPr lang="en-US" sz="2000" dirty="0"/>
          </a:p>
          <a:p>
            <a:endParaRPr lang="hr-HR" sz="1800" dirty="0" smtClean="0"/>
          </a:p>
        </p:txBody>
      </p:sp>
      <p:pic>
        <p:nvPicPr>
          <p:cNvPr id="4" name="Picture 3"/>
          <p:cNvPicPr/>
          <p:nvPr/>
        </p:nvPicPr>
        <p:blipFill>
          <a:blip r:embed="rId2" cstate="print"/>
          <a:stretch>
            <a:fillRect/>
          </a:stretch>
        </p:blipFill>
        <p:spPr>
          <a:xfrm>
            <a:off x="5148064" y="1628800"/>
            <a:ext cx="3286760" cy="2591435"/>
          </a:xfrm>
          <a:prstGeom prst="rect">
            <a:avLst/>
          </a:prstGeom>
          <a:ln>
            <a:solidFill>
              <a:srgbClr val="365F91"/>
            </a:solidFill>
          </a:ln>
        </p:spPr>
      </p:pic>
      <p:graphicFrame>
        <p:nvGraphicFramePr>
          <p:cNvPr id="6" name="Table 5"/>
          <p:cNvGraphicFramePr>
            <a:graphicFrameLocks noGrp="1"/>
          </p:cNvGraphicFramePr>
          <p:nvPr>
            <p:extLst>
              <p:ext uri="{D42A27DB-BD31-4B8C-83A1-F6EECF244321}">
                <p14:modId xmlns:p14="http://schemas.microsoft.com/office/powerpoint/2010/main" xmlns="" val="2407045400"/>
              </p:ext>
            </p:extLst>
          </p:nvPr>
        </p:nvGraphicFramePr>
        <p:xfrm>
          <a:off x="215516" y="4509120"/>
          <a:ext cx="8712968" cy="1463040"/>
        </p:xfrm>
        <a:graphic>
          <a:graphicData uri="http://schemas.openxmlformats.org/drawingml/2006/table">
            <a:tbl>
              <a:tblPr firstRow="1" firstCol="1" bandRow="1">
                <a:tableStyleId>{5C22544A-7EE6-4342-B048-85BDC9FD1C3A}</a:tableStyleId>
              </a:tblPr>
              <a:tblGrid>
                <a:gridCol w="1368152"/>
                <a:gridCol w="1691845"/>
                <a:gridCol w="1361401"/>
                <a:gridCol w="1533306"/>
                <a:gridCol w="1296486"/>
                <a:gridCol w="1461778"/>
              </a:tblGrid>
              <a:tr h="354712">
                <a:tc>
                  <a:txBody>
                    <a:bodyPr/>
                    <a:lstStyle/>
                    <a:p>
                      <a:pPr algn="ctr">
                        <a:spcBef>
                          <a:spcPts val="300"/>
                        </a:spcBef>
                        <a:spcAft>
                          <a:spcPts val="300"/>
                        </a:spcAft>
                      </a:pPr>
                      <a:r>
                        <a:rPr lang="en-GB" sz="1200" b="1" dirty="0">
                          <a:effectLst/>
                        </a:rPr>
                        <a:t>Criteria</a:t>
                      </a:r>
                      <a:endParaRPr lang="en-US" sz="1200" b="1" dirty="0">
                        <a:effectLst/>
                        <a:latin typeface="Calibri"/>
                        <a:ea typeface="Times New Roma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0175" algn="l"/>
                        </a:tabLst>
                      </a:pPr>
                      <a:r>
                        <a:rPr lang="en-GB" sz="1200" b="1" cap="all" dirty="0" err="1">
                          <a:effectLst/>
                        </a:rPr>
                        <a:t>Drim</a:t>
                      </a:r>
                      <a:r>
                        <a:rPr lang="en-GB" sz="1200" b="1" cap="all" dirty="0">
                          <a:effectLst/>
                        </a:rPr>
                        <a:t>/Drin</a:t>
                      </a:r>
                      <a:endParaRPr lang="en-US" sz="1200" b="1" dirty="0">
                        <a:effectLst/>
                        <a:latin typeface="Calibri"/>
                        <a:ea typeface="SimSun"/>
                        <a:cs typeface="Times New Roman"/>
                      </a:endParaRPr>
                    </a:p>
                  </a:txBody>
                  <a:tcPr marL="57888" marR="57888" marT="0" marB="0" anchor="ctr"/>
                </a:tc>
                <a:tc>
                  <a:txBody>
                    <a:bodyPr/>
                    <a:lstStyle/>
                    <a:p>
                      <a:pPr marL="342900" lvl="0" indent="-342900" algn="ctr">
                        <a:spcBef>
                          <a:spcPts val="300"/>
                        </a:spcBef>
                        <a:spcAft>
                          <a:spcPts val="300"/>
                        </a:spcAft>
                        <a:buFont typeface="+mj-lt"/>
                        <a:buAutoNum type="arabicPeriod"/>
                        <a:tabLst>
                          <a:tab pos="137160" algn="l"/>
                        </a:tabLst>
                      </a:pPr>
                      <a:r>
                        <a:rPr lang="en-GB" sz="1200" b="1" cap="all" dirty="0">
                          <a:effectLst/>
                        </a:rPr>
                        <a:t>Drina</a:t>
                      </a:r>
                      <a:endParaRPr lang="en-US" sz="1200" b="1" dirty="0">
                        <a:effectLst/>
                        <a:latin typeface="Calibri"/>
                        <a:ea typeface="SimSun"/>
                        <a:cs typeface="Times New Roman"/>
                      </a:endParaRPr>
                    </a:p>
                  </a:txBody>
                  <a:tcPr marL="57888" marR="57888" marT="0" marB="0" anchor="ctr"/>
                </a:tc>
                <a:tc>
                  <a:txBody>
                    <a:bodyPr/>
                    <a:lstStyle/>
                    <a:p>
                      <a:pPr marL="187325" indent="-122555" algn="ctr">
                        <a:spcBef>
                          <a:spcPts val="300"/>
                        </a:spcBef>
                        <a:spcAft>
                          <a:spcPts val="300"/>
                        </a:spcAft>
                        <a:tabLst>
                          <a:tab pos="187325" algn="l"/>
                        </a:tabLst>
                      </a:pPr>
                      <a:r>
                        <a:rPr lang="en-GB" sz="1200" b="1" dirty="0">
                          <a:effectLst/>
                        </a:rPr>
                        <a:t>3. STRUMA/ STRYMONAS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cap="all" dirty="0">
                          <a:effectLst/>
                        </a:rPr>
                        <a:t>4.Vardar/</a:t>
                      </a:r>
                      <a:r>
                        <a:rPr lang="en-GB" sz="1200" b="1" cap="all" dirty="0" err="1">
                          <a:effectLst/>
                        </a:rPr>
                        <a:t>Axios</a:t>
                      </a:r>
                      <a:endParaRPr lang="en-US" sz="1200" b="1" dirty="0">
                        <a:effectLst/>
                        <a:latin typeface="Calibri"/>
                        <a:ea typeface="Times New Roman"/>
                        <a:cs typeface="Times New Roman"/>
                      </a:endParaRPr>
                    </a:p>
                  </a:txBody>
                  <a:tcPr marL="57888" marR="57888" marT="0" marB="0" anchor="ctr"/>
                </a:tc>
                <a:tc>
                  <a:txBody>
                    <a:bodyPr/>
                    <a:lstStyle/>
                    <a:p>
                      <a:pPr marL="210820" indent="-220345" algn="ctr">
                        <a:spcBef>
                          <a:spcPts val="300"/>
                        </a:spcBef>
                        <a:spcAft>
                          <a:spcPts val="300"/>
                        </a:spcAft>
                        <a:tabLst>
                          <a:tab pos="210820" algn="l"/>
                        </a:tabLst>
                      </a:pPr>
                      <a:r>
                        <a:rPr lang="en-GB" sz="1200" b="1" dirty="0">
                          <a:effectLst/>
                        </a:rPr>
                        <a:t>5.MARITSA/EVROS/MERIÇ</a:t>
                      </a:r>
                      <a:endParaRPr lang="en-US" sz="1200" b="1" dirty="0">
                        <a:effectLst/>
                        <a:latin typeface="Calibri"/>
                        <a:ea typeface="Times New Roman"/>
                        <a:cs typeface="Times New Roman"/>
                      </a:endParaRPr>
                    </a:p>
                  </a:txBody>
                  <a:tcPr marL="57888" marR="57888" marT="0" marB="0" anchor="ctr"/>
                </a:tc>
              </a:tr>
              <a:tr h="1064136">
                <a:tc>
                  <a:txBody>
                    <a:bodyPr/>
                    <a:lstStyle/>
                    <a:p>
                      <a:pPr marL="342900" lvl="0" indent="-342900">
                        <a:spcBef>
                          <a:spcPts val="300"/>
                        </a:spcBef>
                        <a:spcAft>
                          <a:spcPts val="300"/>
                        </a:spcAft>
                        <a:buFont typeface="+mj-lt"/>
                        <a:buAutoNum type="alphaLcPeriod"/>
                        <a:tabLst>
                          <a:tab pos="193675" algn="l"/>
                        </a:tabLst>
                      </a:pPr>
                      <a:r>
                        <a:rPr lang="en-GB" sz="1200" dirty="0">
                          <a:effectLst/>
                        </a:rPr>
                        <a:t>RB shared by many  countries  - total / beneficiary countries</a:t>
                      </a:r>
                      <a:endParaRPr lang="en-US" sz="1200" dirty="0">
                        <a:effectLst/>
                        <a:latin typeface="Calibri"/>
                        <a:ea typeface="SimSun"/>
                        <a:cs typeface="Times New Roman"/>
                      </a:endParaRPr>
                    </a:p>
                  </a:txBody>
                  <a:tcPr marL="57888" marR="57888" marT="0" marB="0"/>
                </a:tc>
                <a:tc>
                  <a:txBody>
                    <a:bodyPr/>
                    <a:lstStyle/>
                    <a:p>
                      <a:pPr algn="ctr">
                        <a:spcBef>
                          <a:spcPts val="300"/>
                        </a:spcBef>
                        <a:spcAft>
                          <a:spcPts val="300"/>
                        </a:spcAft>
                      </a:pPr>
                      <a:r>
                        <a:rPr lang="en-GB" sz="1200" dirty="0" smtClean="0">
                          <a:effectLst/>
                        </a:rPr>
                        <a:t>5/</a:t>
                      </a:r>
                      <a:r>
                        <a:rPr lang="hr-HR" sz="1200" dirty="0" smtClean="0">
                          <a:effectLst/>
                        </a:rPr>
                        <a:t>4</a:t>
                      </a:r>
                      <a:endParaRPr lang="en-US" sz="1200" dirty="0">
                        <a:effectLst/>
                      </a:endParaRPr>
                    </a:p>
                    <a:p>
                      <a:pPr algn="ctr">
                        <a:spcBef>
                          <a:spcPts val="300"/>
                        </a:spcBef>
                        <a:spcAft>
                          <a:spcPts val="300"/>
                        </a:spcAft>
                      </a:pPr>
                      <a:r>
                        <a:rPr lang="en-GB" sz="1200" dirty="0">
                          <a:effectLst/>
                        </a:rPr>
                        <a:t>(AL, GR, ME, MK, </a:t>
                      </a:r>
                      <a:r>
                        <a:rPr lang="en-GB" sz="1200" dirty="0" err="1" smtClean="0">
                          <a:effectLst/>
                        </a:rPr>
                        <a:t>XK</a:t>
                      </a:r>
                      <a:r>
                        <a:rPr lang="en-GB" sz="1200" dirty="0" smtClean="0">
                          <a:effectLst/>
                        </a:rPr>
                        <a:t>)</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4/4</a:t>
                      </a:r>
                      <a:endParaRPr lang="en-US" sz="1200" dirty="0">
                        <a:effectLst/>
                      </a:endParaRPr>
                    </a:p>
                    <a:p>
                      <a:pPr algn="ctr">
                        <a:spcBef>
                          <a:spcPts val="300"/>
                        </a:spcBef>
                        <a:spcAft>
                          <a:spcPts val="300"/>
                        </a:spcAft>
                      </a:pPr>
                      <a:r>
                        <a:rPr lang="en-GB" sz="1200" dirty="0">
                          <a:effectLst/>
                        </a:rPr>
                        <a:t>(AL, BH, ME, RS)</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a:effectLst/>
                        </a:rPr>
                        <a:t>4/2</a:t>
                      </a:r>
                      <a:endParaRPr lang="en-US" sz="1200">
                        <a:effectLst/>
                      </a:endParaRPr>
                    </a:p>
                    <a:p>
                      <a:pPr algn="ctr">
                        <a:spcBef>
                          <a:spcPts val="300"/>
                        </a:spcBef>
                        <a:spcAft>
                          <a:spcPts val="300"/>
                        </a:spcAft>
                      </a:pPr>
                      <a:r>
                        <a:rPr lang="en-GB" sz="1200">
                          <a:effectLst/>
                        </a:rPr>
                        <a:t>(MK, RS, BG, GR)</a:t>
                      </a:r>
                      <a:endParaRPr lang="en-US" sz="120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3/2</a:t>
                      </a:r>
                      <a:endParaRPr lang="en-US" sz="1200" dirty="0">
                        <a:effectLst/>
                      </a:endParaRPr>
                    </a:p>
                    <a:p>
                      <a:pPr algn="ctr">
                        <a:spcBef>
                          <a:spcPts val="300"/>
                        </a:spcBef>
                        <a:spcAft>
                          <a:spcPts val="300"/>
                        </a:spcAft>
                      </a:pPr>
                      <a:r>
                        <a:rPr lang="en-GB" sz="1200" dirty="0">
                          <a:effectLst/>
                        </a:rPr>
                        <a:t>(MK, RS, GR)</a:t>
                      </a:r>
                      <a:endParaRPr lang="en-US" sz="1200" dirty="0">
                        <a:effectLst/>
                        <a:latin typeface="Calibri"/>
                        <a:ea typeface="Times New Roman"/>
                        <a:cs typeface="Times New Roman"/>
                      </a:endParaRPr>
                    </a:p>
                  </a:txBody>
                  <a:tcPr marL="57888" marR="57888" marT="0" marB="0" anchor="ctr"/>
                </a:tc>
                <a:tc>
                  <a:txBody>
                    <a:bodyPr/>
                    <a:lstStyle/>
                    <a:p>
                      <a:pPr algn="ctr">
                        <a:spcBef>
                          <a:spcPts val="300"/>
                        </a:spcBef>
                        <a:spcAft>
                          <a:spcPts val="300"/>
                        </a:spcAft>
                      </a:pPr>
                      <a:r>
                        <a:rPr lang="en-GB" sz="1200" dirty="0">
                          <a:effectLst/>
                        </a:rPr>
                        <a:t>3/1</a:t>
                      </a:r>
                      <a:endParaRPr lang="en-US" sz="1200" dirty="0">
                        <a:effectLst/>
                      </a:endParaRPr>
                    </a:p>
                    <a:p>
                      <a:pPr algn="ctr">
                        <a:spcBef>
                          <a:spcPts val="300"/>
                        </a:spcBef>
                        <a:spcAft>
                          <a:spcPts val="300"/>
                        </a:spcAft>
                      </a:pPr>
                      <a:r>
                        <a:rPr lang="en-GB" sz="1200" dirty="0">
                          <a:effectLst/>
                        </a:rPr>
                        <a:t>(TK,BG,GR)</a:t>
                      </a:r>
                      <a:endParaRPr lang="en-US" sz="1200" dirty="0">
                        <a:effectLst/>
                        <a:latin typeface="Calibri"/>
                        <a:ea typeface="Times New Roman"/>
                        <a:cs typeface="Times New Roman"/>
                      </a:endParaRPr>
                    </a:p>
                  </a:txBody>
                  <a:tcPr marL="57888" marR="57888" marT="0" marB="0" anchor="ctr"/>
                </a:tc>
              </a:tr>
            </a:tbl>
          </a:graphicData>
        </a:graphic>
      </p:graphicFrame>
    </p:spTree>
    <p:extLst>
      <p:ext uri="{BB962C8B-B14F-4D97-AF65-F5344CB8AC3E}">
        <p14:creationId xmlns:p14="http://schemas.microsoft.com/office/powerpoint/2010/main" xmlns="" val="40630778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517</TotalTime>
  <Words>1200</Words>
  <Application>Microsoft Office PowerPoint</Application>
  <PresentationFormat>On-screen Show (4:3)</PresentationFormat>
  <Paragraphs>217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Selection criteria for the pilot river basin </vt:lpstr>
      <vt:lpstr>Objective</vt:lpstr>
      <vt:lpstr>Proposed criteria</vt:lpstr>
      <vt:lpstr>Additional criteria</vt:lpstr>
      <vt:lpstr>Candidates for a pilot river basin</vt:lpstr>
      <vt:lpstr>DRIM/DRIN RIVER BASIN</vt:lpstr>
      <vt:lpstr>DRINA RIVER BASIN</vt:lpstr>
      <vt:lpstr>STRUMA/STRYMONAS RIVER BASIN</vt:lpstr>
      <vt:lpstr>VARDAR/AXIOS RIVER BASIN</vt:lpstr>
      <vt:lpstr>MARITSA/EVROS/MERIÇ RIVER BASIN </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ruza</dc:creator>
  <cp:lastModifiedBy>ruza</cp:lastModifiedBy>
  <cp:revision>44</cp:revision>
  <dcterms:created xsi:type="dcterms:W3CDTF">2013-10-30T11:37:35Z</dcterms:created>
  <dcterms:modified xsi:type="dcterms:W3CDTF">2014-02-27T09:27:20Z</dcterms:modified>
</cp:coreProperties>
</file>