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3" r:id="rId4"/>
    <p:sldId id="266" r:id="rId5"/>
    <p:sldId id="265" r:id="rId6"/>
    <p:sldId id="276" r:id="rId7"/>
    <p:sldId id="269" r:id="rId8"/>
    <p:sldId id="270" r:id="rId9"/>
    <p:sldId id="272" r:id="rId10"/>
    <p:sldId id="273" r:id="rId11"/>
    <p:sldId id="274" r:id="rId12"/>
    <p:sldId id="27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908" autoAdjust="0"/>
    <p:restoredTop sz="94660"/>
  </p:normalViewPr>
  <p:slideViewPr>
    <p:cSldViewPr>
      <p:cViewPr>
        <p:scale>
          <a:sx n="80" d="100"/>
          <a:sy n="80" d="100"/>
        </p:scale>
        <p:origin x="-1914" y="-1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t>2/13/2014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t>2/13/2014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795"/>
            <a:ext cx="8229600" cy="1143000"/>
          </a:xfrm>
        </p:spPr>
        <p:txBody>
          <a:bodyPr/>
          <a:lstStyle/>
          <a:p>
            <a:r>
              <a:rPr lang="en-US" noProof="0" dirty="0" smtClean="0"/>
              <a:t>Click to edit Master title style</a:t>
            </a:r>
            <a:endParaRPr lang="en-US" noProof="0" dirty="0"/>
          </a:p>
        </p:txBody>
      </p:sp>
      <p:sp>
        <p:nvSpPr>
          <p:cNvPr id="3" name="Content Placeholder 2"/>
          <p:cNvSpPr>
            <a:spLocks noGrp="1"/>
          </p:cNvSpPr>
          <p:nvPr>
            <p:ph idx="1"/>
          </p:nvPr>
        </p:nvSpPr>
        <p:spPr>
          <a:xfrm>
            <a:off x="457200" y="1783357"/>
            <a:ext cx="8229600" cy="4381947"/>
          </a:xfrm>
        </p:spPr>
        <p:txBody>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t>2/13/2014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t>2/13/2014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t>2/13/2014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t>2/13/2014</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t>2/13/2014</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t>2/13/2014</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t>2/13/2014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t>2/13/2014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026" name="Picture 2" descr="Z:\hd\countries\ZZ Multi-country\IMPLEMENTATION\ECRAN 2013 - 2016\Implementation\Visibility\Final\tmn zelena.png"/>
          <p:cNvPicPr>
            <a:picLocks noChangeAspect="1" noChangeArrowheads="1"/>
          </p:cNvPicPr>
          <p:nvPr userDrawn="1"/>
        </p:nvPicPr>
        <p:blipFill>
          <a:blip r:embed="rId13" cstate="print"/>
          <a:srcRect/>
          <a:stretch>
            <a:fillRect/>
          </a:stretch>
        </p:blipFill>
        <p:spPr bwMode="auto">
          <a:xfrm>
            <a:off x="6444208" y="188640"/>
            <a:ext cx="2252663" cy="252413"/>
          </a:xfrm>
          <a:prstGeom prst="rect">
            <a:avLst/>
          </a:prstGeom>
          <a:noFill/>
        </p:spPr>
      </p:pic>
      <p:pic>
        <p:nvPicPr>
          <p:cNvPr id="8" name="Picture 15"/>
          <p:cNvPicPr>
            <a:picLocks noChangeAspect="1" noChangeArrowheads="1"/>
          </p:cNvPicPr>
          <p:nvPr userDrawn="1"/>
        </p:nvPicPr>
        <p:blipFill>
          <a:blip r:embed="rId14" cstate="print">
            <a:lum bright="-12000"/>
          </a:blip>
          <a:srcRect/>
          <a:stretch>
            <a:fillRect/>
          </a:stretch>
        </p:blipFill>
        <p:spPr bwMode="auto">
          <a:xfrm>
            <a:off x="250825" y="6165850"/>
            <a:ext cx="840000" cy="504000"/>
          </a:xfrm>
          <a:prstGeom prst="rect">
            <a:avLst/>
          </a:prstGeom>
          <a:solidFill>
            <a:srgbClr val="FFFFFF">
              <a:alpha val="0"/>
            </a:srgbClr>
          </a:solidFill>
          <a:ln w="9525">
            <a:noFill/>
            <a:miter lim="800000"/>
            <a:headEnd/>
            <a:tailEnd/>
          </a:ln>
        </p:spPr>
      </p:pic>
      <p:sp>
        <p:nvSpPr>
          <p:cNvPr id="9" name="Rectangle 8"/>
          <p:cNvSpPr>
            <a:spLocks noChangeArrowheads="1"/>
          </p:cNvSpPr>
          <p:nvPr userDrawn="1"/>
        </p:nvSpPr>
        <p:spPr bwMode="auto">
          <a:xfrm>
            <a:off x="1094433" y="6424885"/>
            <a:ext cx="2757487" cy="244475"/>
          </a:xfrm>
          <a:prstGeom prst="rect">
            <a:avLst/>
          </a:prstGeom>
          <a:noFill/>
          <a:ln w="9525">
            <a:noFill/>
            <a:miter lim="800000"/>
            <a:headEnd/>
            <a:tailEnd/>
          </a:ln>
        </p:spPr>
        <p:txBody>
          <a:bodyPr wrap="none" anchor="ctr">
            <a:spAutoFit/>
          </a:bodyPr>
          <a:lstStyle/>
          <a:p>
            <a:r>
              <a:rPr lang="en-GB" sz="1000" dirty="0">
                <a:cs typeface="Times New Roman" pitchFamily="18" charset="0"/>
              </a:rPr>
              <a:t> This Project is funded by the European Union</a:t>
            </a:r>
            <a:endParaRPr lang="en-GB" sz="1000" dirty="0"/>
          </a:p>
        </p:txBody>
      </p:sp>
      <p:pic>
        <p:nvPicPr>
          <p:cNvPr id="10" name="Picture 10"/>
          <p:cNvPicPr>
            <a:picLocks noChangeAspect="1" noChangeArrowheads="1"/>
          </p:cNvPicPr>
          <p:nvPr userDrawn="1"/>
        </p:nvPicPr>
        <p:blipFill>
          <a:blip r:embed="rId15" cstate="print"/>
          <a:srcRect/>
          <a:stretch>
            <a:fillRect/>
          </a:stretch>
        </p:blipFill>
        <p:spPr bwMode="auto">
          <a:xfrm>
            <a:off x="4788024" y="6256340"/>
            <a:ext cx="903892" cy="468000"/>
          </a:xfrm>
          <a:prstGeom prst="rect">
            <a:avLst/>
          </a:prstGeom>
          <a:solidFill>
            <a:srgbClr val="FFFFFF"/>
          </a:solidFill>
          <a:ln w="9525">
            <a:noFill/>
            <a:miter lim="800000"/>
            <a:headEnd/>
            <a:tailEnd/>
          </a:ln>
        </p:spPr>
      </p:pic>
      <p:sp>
        <p:nvSpPr>
          <p:cNvPr id="11" name="Rectangle 7"/>
          <p:cNvSpPr>
            <a:spLocks noChangeArrowheads="1"/>
          </p:cNvSpPr>
          <p:nvPr userDrawn="1"/>
        </p:nvSpPr>
        <p:spPr bwMode="auto">
          <a:xfrm>
            <a:off x="5652121" y="6423139"/>
            <a:ext cx="3384375" cy="246221"/>
          </a:xfrm>
          <a:prstGeom prst="rect">
            <a:avLst/>
          </a:prstGeom>
          <a:noFill/>
          <a:ln w="9525">
            <a:noFill/>
            <a:miter lim="800000"/>
            <a:headEnd/>
            <a:tailEnd/>
          </a:ln>
        </p:spPr>
        <p:txBody>
          <a:bodyPr wrap="square" anchor="ctr">
            <a:spAutoFit/>
          </a:bodyPr>
          <a:lstStyle/>
          <a:p>
            <a:r>
              <a:rPr lang="en-GB" sz="1000" kern="1200" dirty="0">
                <a:solidFill>
                  <a:schemeClr val="tx1"/>
                </a:solidFill>
                <a:latin typeface="+mn-lt"/>
                <a:ea typeface="+mn-ea"/>
                <a:cs typeface="Times New Roman" pitchFamily="18" charset="0"/>
              </a:rPr>
              <a:t>Project implemented by Human </a:t>
            </a:r>
            <a:r>
              <a:rPr lang="en-GB" sz="1000" kern="1200" dirty="0" smtClean="0">
                <a:solidFill>
                  <a:schemeClr val="tx1"/>
                </a:solidFill>
                <a:latin typeface="+mn-lt"/>
                <a:ea typeface="+mn-ea"/>
                <a:cs typeface="Times New Roman" pitchFamily="18" charset="0"/>
              </a:rPr>
              <a:t>Dynamics Consortium</a:t>
            </a:r>
            <a:endParaRPr lang="en-GB" sz="1000" kern="1200" dirty="0">
              <a:solidFill>
                <a:schemeClr val="tx1"/>
              </a:solidFill>
              <a:latin typeface="+mn-lt"/>
              <a:ea typeface="+mn-ea"/>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dirty="0" smtClean="0"/>
              <a:t>Selection </a:t>
            </a:r>
            <a:r>
              <a:rPr lang="en-GB" dirty="0"/>
              <a:t>of the specific RBMP development topic</a:t>
            </a:r>
            <a:endParaRPr lang="en-US" dirty="0"/>
          </a:p>
        </p:txBody>
      </p:sp>
      <p:sp>
        <p:nvSpPr>
          <p:cNvPr id="3" name="Subtitle 2"/>
          <p:cNvSpPr>
            <a:spLocks noGrp="1"/>
          </p:cNvSpPr>
          <p:nvPr>
            <p:ph type="subTitle" idx="1"/>
          </p:nvPr>
        </p:nvSpPr>
        <p:spPr>
          <a:xfrm>
            <a:off x="827584" y="3886200"/>
            <a:ext cx="7632848" cy="1752600"/>
          </a:xfrm>
        </p:spPr>
        <p:txBody>
          <a:bodyPr>
            <a:normAutofit/>
          </a:bodyPr>
          <a:lstStyle/>
          <a:p>
            <a:r>
              <a:rPr lang="hr-HR" dirty="0" err="1" smtClean="0"/>
              <a:t>Task</a:t>
            </a:r>
            <a:r>
              <a:rPr lang="hr-HR" dirty="0" smtClean="0"/>
              <a:t> </a:t>
            </a:r>
            <a:r>
              <a:rPr lang="en-US" dirty="0" smtClean="0"/>
              <a:t>2.3.2 </a:t>
            </a:r>
            <a:r>
              <a:rPr lang="hr-HR" dirty="0" smtClean="0"/>
              <a:t>- </a:t>
            </a:r>
            <a:r>
              <a:rPr lang="en-US" dirty="0" smtClean="0"/>
              <a:t>Assistance </a:t>
            </a:r>
            <a:r>
              <a:rPr lang="en-US" dirty="0"/>
              <a:t>in the development of transboundary river basin management plans (RBMPs</a:t>
            </a:r>
            <a:r>
              <a:rPr lang="hr-HR" dirty="0"/>
              <a: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a:t>
            </a:r>
            <a:endParaRPr lang="en-US" dirty="0"/>
          </a:p>
        </p:txBody>
      </p:sp>
      <p:sp>
        <p:nvSpPr>
          <p:cNvPr id="3" name="Content Placeholder 2"/>
          <p:cNvSpPr>
            <a:spLocks noGrp="1"/>
          </p:cNvSpPr>
          <p:nvPr>
            <p:ph idx="1"/>
          </p:nvPr>
        </p:nvSpPr>
        <p:spPr/>
        <p:txBody>
          <a:bodyPr>
            <a:normAutofit fontScale="92500" lnSpcReduction="20000"/>
          </a:bodyPr>
          <a:lstStyle/>
          <a:p>
            <a:pPr lvl="0"/>
            <a:r>
              <a:rPr lang="en-US" sz="2000" dirty="0" smtClean="0"/>
              <a:t>Introduction to topic - overview of the requirements of the WFD in context of </a:t>
            </a:r>
            <a:r>
              <a:rPr lang="en-US" sz="2000" dirty="0" err="1" smtClean="0"/>
              <a:t>Programme</a:t>
            </a:r>
            <a:r>
              <a:rPr lang="en-US" sz="2000" dirty="0" smtClean="0"/>
              <a:t> of Measures;</a:t>
            </a:r>
          </a:p>
          <a:p>
            <a:pPr lvl="0"/>
            <a:endParaRPr lang="en-US" sz="2000" dirty="0" smtClean="0"/>
          </a:p>
          <a:p>
            <a:pPr lvl="0"/>
            <a:r>
              <a:rPr lang="en-US" sz="2000" dirty="0" smtClean="0"/>
              <a:t>Framework for the assessment and establishment of the link between water status, pressures and impact of the pressures on water status;</a:t>
            </a:r>
          </a:p>
          <a:p>
            <a:pPr lvl="0"/>
            <a:endParaRPr lang="en-US" sz="2000" dirty="0" smtClean="0"/>
          </a:p>
          <a:p>
            <a:pPr lvl="0"/>
            <a:r>
              <a:rPr lang="en-US" sz="2000" dirty="0" smtClean="0"/>
              <a:t>Extension of the status-pressure-impact link to the simulation of the expected effects of </a:t>
            </a:r>
            <a:r>
              <a:rPr lang="en-US" sz="2000" dirty="0" err="1" smtClean="0"/>
              <a:t>PoM</a:t>
            </a:r>
            <a:r>
              <a:rPr lang="en-US" sz="2000" dirty="0" smtClean="0"/>
              <a:t> implementation;</a:t>
            </a:r>
          </a:p>
          <a:p>
            <a:pPr lvl="0"/>
            <a:endParaRPr lang="en-US" sz="2000" dirty="0" smtClean="0"/>
          </a:p>
          <a:p>
            <a:pPr lvl="0"/>
            <a:r>
              <a:rPr lang="en-US" sz="2000" dirty="0" smtClean="0"/>
              <a:t>Expected effects of the implementation of the </a:t>
            </a:r>
            <a:r>
              <a:rPr lang="en-US" sz="2000" dirty="0" err="1" smtClean="0"/>
              <a:t>PoM</a:t>
            </a:r>
            <a:r>
              <a:rPr lang="en-US" sz="2000" dirty="0" smtClean="0"/>
              <a:t> on pressures for basic and supplementary measures;</a:t>
            </a:r>
          </a:p>
          <a:p>
            <a:pPr lvl="0"/>
            <a:endParaRPr lang="en-US" sz="2000" dirty="0" smtClean="0"/>
          </a:p>
          <a:p>
            <a:pPr lvl="0"/>
            <a:r>
              <a:rPr lang="en-US" sz="2000" dirty="0" smtClean="0"/>
              <a:t>Role of monitoring;</a:t>
            </a:r>
          </a:p>
          <a:p>
            <a:pPr lvl="0"/>
            <a:endParaRPr lang="en-US" sz="2000" dirty="0" smtClean="0"/>
          </a:p>
          <a:p>
            <a:pPr lvl="0"/>
            <a:r>
              <a:rPr lang="en-US" sz="2000" dirty="0" smtClean="0"/>
              <a:t>Wrap up discussion.</a:t>
            </a:r>
            <a:endParaRPr lang="en-US" sz="2000" dirty="0"/>
          </a:p>
        </p:txBody>
      </p:sp>
    </p:spTree>
    <p:extLst>
      <p:ext uri="{BB962C8B-B14F-4D97-AF65-F5344CB8AC3E}">
        <p14:creationId xmlns:p14="http://schemas.microsoft.com/office/powerpoint/2010/main" val="12268786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a:t>
            </a:r>
            <a:endParaRPr lang="en-US" dirty="0"/>
          </a:p>
        </p:txBody>
      </p:sp>
      <p:sp>
        <p:nvSpPr>
          <p:cNvPr id="3" name="Content Placeholder 2"/>
          <p:cNvSpPr>
            <a:spLocks noGrp="1"/>
          </p:cNvSpPr>
          <p:nvPr>
            <p:ph idx="1"/>
          </p:nvPr>
        </p:nvSpPr>
        <p:spPr>
          <a:xfrm>
            <a:off x="457200" y="1783357"/>
            <a:ext cx="8229600" cy="4381947"/>
          </a:xfrm>
        </p:spPr>
        <p:txBody>
          <a:bodyPr>
            <a:normAutofit fontScale="62500" lnSpcReduction="20000"/>
          </a:bodyPr>
          <a:lstStyle/>
          <a:p>
            <a:pPr marL="514350" indent="-514350">
              <a:buFont typeface="+mj-lt"/>
              <a:buAutoNum type="arabicPeriod"/>
            </a:pPr>
            <a:r>
              <a:rPr lang="en-US" dirty="0" smtClean="0"/>
              <a:t>Collect comments from the Beneficiary countries on proposed topic, further reconsider their requirements and refine proposal - end of April2014.</a:t>
            </a:r>
          </a:p>
          <a:p>
            <a:pPr marL="514350" indent="-514350">
              <a:buFont typeface="+mj-lt"/>
              <a:buAutoNum type="arabicPeriod"/>
            </a:pPr>
            <a:endParaRPr lang="en-US" dirty="0" smtClean="0"/>
          </a:p>
          <a:p>
            <a:pPr marL="514350" indent="-514350">
              <a:buFont typeface="+mj-lt"/>
              <a:buAutoNum type="arabicPeriod"/>
            </a:pPr>
            <a:r>
              <a:rPr lang="en-US" dirty="0" smtClean="0"/>
              <a:t>A screening workshop at the pilot river basin to exchange information on data availability with respect to proposed topic, the results of previous projects and discuss methodology which will be used to accomplish task Mid-May 2014.</a:t>
            </a:r>
          </a:p>
          <a:p>
            <a:pPr marL="514350" indent="-514350">
              <a:buFont typeface="+mj-lt"/>
              <a:buAutoNum type="arabicPeriod"/>
            </a:pPr>
            <a:endParaRPr lang="en-US" dirty="0" smtClean="0"/>
          </a:p>
          <a:p>
            <a:pPr marL="514350" indent="-514350">
              <a:buFont typeface="+mj-lt"/>
              <a:buAutoNum type="arabicPeriod"/>
            </a:pPr>
            <a:r>
              <a:rPr lang="en-US" dirty="0" smtClean="0"/>
              <a:t>Preparation of the detailed methodology from June to August 2014 and preparation of the questionnaire for the assessment of training needs.</a:t>
            </a:r>
          </a:p>
          <a:p>
            <a:pPr marL="514350" indent="-514350">
              <a:buFont typeface="+mj-lt"/>
              <a:buAutoNum type="arabicPeriod"/>
            </a:pPr>
            <a:endParaRPr lang="en-US" dirty="0" smtClean="0"/>
          </a:p>
          <a:p>
            <a:pPr marL="514350" indent="-514350">
              <a:buFont typeface="+mj-lt"/>
              <a:buAutoNum type="arabicPeriod"/>
            </a:pPr>
            <a:r>
              <a:rPr lang="en-US" dirty="0" smtClean="0"/>
              <a:t>A detailed training plan will be prepared by the end of November 2014 and first regional training on proposed topic will be conducted in December 2014. </a:t>
            </a:r>
            <a:endParaRPr lang="en-US" dirty="0"/>
          </a:p>
        </p:txBody>
      </p:sp>
    </p:spTree>
    <p:extLst>
      <p:ext uri="{BB962C8B-B14F-4D97-AF65-F5344CB8AC3E}">
        <p14:creationId xmlns:p14="http://schemas.microsoft.com/office/powerpoint/2010/main" val="38198701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Participants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Senior officials - ministries and their agencies responsible for WM and RBMPs;</a:t>
            </a:r>
          </a:p>
          <a:p>
            <a:endParaRPr lang="en-US" dirty="0" smtClean="0"/>
          </a:p>
          <a:p>
            <a:r>
              <a:rPr lang="en-US" dirty="0" smtClean="0"/>
              <a:t>Representatives of  IRBC (i.e. ICPDR, DG-ENV, and/or other relevant for selected pilot transboundary river basin and development of specific RBMP topic);</a:t>
            </a:r>
          </a:p>
          <a:p>
            <a:endParaRPr lang="en-US" dirty="0" smtClean="0"/>
          </a:p>
          <a:p>
            <a:r>
              <a:rPr lang="en-US" dirty="0" smtClean="0"/>
              <a:t>Representatives of regional authorities dealing with RBM issues (i.e. bilateral cooperation);</a:t>
            </a:r>
          </a:p>
          <a:p>
            <a:endParaRPr lang="en-US" dirty="0" smtClean="0"/>
          </a:p>
          <a:p>
            <a:r>
              <a:rPr lang="en-US" dirty="0" smtClean="0"/>
              <a:t>Representatives of relevant NGOs dealing with water/environmental issues (if capacity allows; not eligible for funding by TAIEX);</a:t>
            </a:r>
          </a:p>
          <a:p>
            <a:endParaRPr lang="en-US" dirty="0" smtClean="0"/>
          </a:p>
          <a:p>
            <a:r>
              <a:rPr lang="en-US" dirty="0" smtClean="0"/>
              <a:t>Other stakeholders and general public.</a:t>
            </a:r>
          </a:p>
          <a:p>
            <a:endParaRPr lang="en-US" dirty="0"/>
          </a:p>
        </p:txBody>
      </p:sp>
    </p:spTree>
    <p:extLst>
      <p:ext uri="{BB962C8B-B14F-4D97-AF65-F5344CB8AC3E}">
        <p14:creationId xmlns:p14="http://schemas.microsoft.com/office/powerpoint/2010/main" val="2767937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a:t>
            </a:r>
            <a:endParaRPr lang="en-US" dirty="0"/>
          </a:p>
        </p:txBody>
      </p:sp>
      <p:sp>
        <p:nvSpPr>
          <p:cNvPr id="3" name="Content Placeholder 2"/>
          <p:cNvSpPr>
            <a:spLocks noGrp="1"/>
          </p:cNvSpPr>
          <p:nvPr>
            <p:ph idx="1"/>
          </p:nvPr>
        </p:nvSpPr>
        <p:spPr>
          <a:xfrm>
            <a:off x="457200" y="1783357"/>
            <a:ext cx="8229600" cy="1789659"/>
          </a:xfrm>
        </p:spPr>
        <p:txBody>
          <a:bodyPr>
            <a:noAutofit/>
          </a:bodyPr>
          <a:lstStyle/>
          <a:p>
            <a:r>
              <a:rPr lang="hr-HR" sz="2000" dirty="0"/>
              <a:t>T</a:t>
            </a:r>
            <a:r>
              <a:rPr lang="en-GB" sz="2000" dirty="0" smtClean="0"/>
              <a:t>o </a:t>
            </a:r>
            <a:r>
              <a:rPr lang="en-GB" sz="2000" dirty="0"/>
              <a:t>design an efficient set of measures </a:t>
            </a:r>
            <a:r>
              <a:rPr lang="hr-HR" sz="2000" dirty="0" smtClean="0"/>
              <a:t>to </a:t>
            </a:r>
            <a:r>
              <a:rPr lang="en-GB" sz="2000" dirty="0" smtClean="0"/>
              <a:t>achieve </a:t>
            </a:r>
            <a:r>
              <a:rPr lang="en-GB" sz="2000" dirty="0"/>
              <a:t>environmental objectives (at least good water </a:t>
            </a:r>
            <a:r>
              <a:rPr lang="en-GB" sz="2000" dirty="0" smtClean="0"/>
              <a:t>status)</a:t>
            </a:r>
            <a:r>
              <a:rPr lang="hr-HR" sz="2000" dirty="0" smtClean="0"/>
              <a:t>.</a:t>
            </a:r>
          </a:p>
          <a:p>
            <a:endParaRPr lang="hr-HR" sz="2000" dirty="0" smtClean="0"/>
          </a:p>
          <a:p>
            <a:r>
              <a:rPr lang="hr-HR" sz="2000" dirty="0" smtClean="0"/>
              <a:t>Li</a:t>
            </a:r>
            <a:r>
              <a:rPr lang="en-GB" sz="2000" dirty="0" err="1" smtClean="0"/>
              <a:t>nk</a:t>
            </a:r>
            <a:r>
              <a:rPr lang="hr-HR" sz="2000" dirty="0" smtClean="0"/>
              <a:t>ing</a:t>
            </a:r>
            <a:r>
              <a:rPr lang="en-GB" sz="2000" dirty="0" smtClean="0"/>
              <a:t> </a:t>
            </a:r>
            <a:r>
              <a:rPr lang="en-GB" sz="2000" dirty="0"/>
              <a:t>water status and pressures with the impact of pressures on water status. </a:t>
            </a:r>
            <a:endParaRPr lang="hr-HR" sz="2000" dirty="0" smtClean="0"/>
          </a:p>
        </p:txBody>
      </p:sp>
    </p:spTree>
    <p:extLst>
      <p:ext uri="{BB962C8B-B14F-4D97-AF65-F5344CB8AC3E}">
        <p14:creationId xmlns:p14="http://schemas.microsoft.com/office/powerpoint/2010/main" val="13790707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a:t>
            </a:r>
            <a:endParaRPr lang="en-US" dirty="0"/>
          </a:p>
        </p:txBody>
      </p:sp>
      <p:sp>
        <p:nvSpPr>
          <p:cNvPr id="5" name="Content Placeholder 4"/>
          <p:cNvSpPr>
            <a:spLocks noGrp="1"/>
          </p:cNvSpPr>
          <p:nvPr>
            <p:ph idx="1"/>
          </p:nvPr>
        </p:nvSpPr>
        <p:spPr>
          <a:xfrm>
            <a:off x="457200" y="1783357"/>
            <a:ext cx="8229600" cy="3373835"/>
          </a:xfrm>
        </p:spPr>
        <p:txBody>
          <a:bodyPr>
            <a:normAutofit fontScale="62500" lnSpcReduction="20000"/>
          </a:bodyPr>
          <a:lstStyle/>
          <a:p>
            <a:r>
              <a:rPr lang="en-US" dirty="0" smtClean="0"/>
              <a:t>Increase understanding on driving issues.</a:t>
            </a:r>
          </a:p>
          <a:p>
            <a:endParaRPr lang="en-US" dirty="0" smtClean="0"/>
          </a:p>
          <a:p>
            <a:r>
              <a:rPr lang="en-US" dirty="0" smtClean="0"/>
              <a:t>Design efficient set of measures for achieving environmental objectives (at least good water status).</a:t>
            </a:r>
          </a:p>
          <a:p>
            <a:endParaRPr lang="en-US" dirty="0" smtClean="0"/>
          </a:p>
          <a:p>
            <a:r>
              <a:rPr lang="en-US" dirty="0" smtClean="0"/>
              <a:t>Define a framework for the preparation of an acceptable and efficient </a:t>
            </a:r>
            <a:r>
              <a:rPr lang="en-US" dirty="0" err="1" smtClean="0"/>
              <a:t>PoM</a:t>
            </a:r>
            <a:endParaRPr lang="en-US" dirty="0" smtClean="0"/>
          </a:p>
          <a:p>
            <a:endParaRPr lang="en-US" dirty="0" smtClean="0"/>
          </a:p>
          <a:p>
            <a:r>
              <a:rPr lang="en-US" dirty="0" smtClean="0"/>
              <a:t>Easily control implementation</a:t>
            </a:r>
          </a:p>
          <a:p>
            <a:endParaRPr lang="en-US" dirty="0" smtClean="0"/>
          </a:p>
          <a:p>
            <a:r>
              <a:rPr lang="en-US" dirty="0" smtClean="0"/>
              <a:t>Evaluate expected/simulated and results/feedback</a:t>
            </a:r>
            <a:endParaRPr lang="en-US" dirty="0"/>
          </a:p>
        </p:txBody>
      </p:sp>
    </p:spTree>
    <p:extLst>
      <p:ext uri="{BB962C8B-B14F-4D97-AF65-F5344CB8AC3E}">
        <p14:creationId xmlns:p14="http://schemas.microsoft.com/office/powerpoint/2010/main" val="3301404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WFD</a:t>
            </a:r>
            <a:endParaRPr lang="en-US" dirty="0"/>
          </a:p>
        </p:txBody>
      </p:sp>
      <p:sp>
        <p:nvSpPr>
          <p:cNvPr id="3" name="Content Placeholder 2"/>
          <p:cNvSpPr>
            <a:spLocks noGrp="1"/>
          </p:cNvSpPr>
          <p:nvPr>
            <p:ph idx="1"/>
          </p:nvPr>
        </p:nvSpPr>
        <p:spPr>
          <a:xfrm>
            <a:off x="457200" y="1783357"/>
            <a:ext cx="8229600" cy="1861667"/>
          </a:xfrm>
        </p:spPr>
        <p:txBody>
          <a:bodyPr>
            <a:normAutofit fontScale="70000" lnSpcReduction="20000"/>
          </a:bodyPr>
          <a:lstStyle/>
          <a:p>
            <a:pPr marL="0" indent="0">
              <a:buNone/>
            </a:pPr>
            <a:r>
              <a:rPr lang="en-US" sz="2900" dirty="0" smtClean="0"/>
              <a:t>The overall </a:t>
            </a:r>
            <a:r>
              <a:rPr lang="hr-HR" sz="2900" dirty="0" smtClean="0"/>
              <a:t> </a:t>
            </a:r>
            <a:r>
              <a:rPr lang="hr-HR" sz="2900" dirty="0" err="1" smtClean="0"/>
              <a:t>environmental</a:t>
            </a:r>
            <a:r>
              <a:rPr lang="hr-HR" sz="2900" dirty="0" smtClean="0"/>
              <a:t> </a:t>
            </a:r>
            <a:r>
              <a:rPr lang="en-US" sz="2900" dirty="0" smtClean="0"/>
              <a:t>objective</a:t>
            </a:r>
            <a:r>
              <a:rPr lang="hr-HR" sz="2900" dirty="0" smtClean="0"/>
              <a:t> (</a:t>
            </a:r>
            <a:r>
              <a:rPr lang="hr-HR" sz="2900" dirty="0" err="1"/>
              <a:t>A</a:t>
            </a:r>
            <a:r>
              <a:rPr lang="hr-HR" sz="2900" dirty="0" err="1" smtClean="0"/>
              <a:t>rticle</a:t>
            </a:r>
            <a:r>
              <a:rPr lang="hr-HR" sz="2900" dirty="0" smtClean="0"/>
              <a:t> 4):</a:t>
            </a:r>
          </a:p>
          <a:p>
            <a:pPr marL="0" indent="0">
              <a:buNone/>
            </a:pPr>
            <a:endParaRPr lang="hr-HR" dirty="0" smtClean="0"/>
          </a:p>
          <a:p>
            <a:pPr marL="349250" lvl="1" indent="6350">
              <a:buNone/>
              <a:tabLst>
                <a:tab pos="355600" algn="l"/>
              </a:tabLst>
            </a:pPr>
            <a:r>
              <a:rPr lang="hr-HR" b="1" dirty="0" smtClean="0">
                <a:solidFill>
                  <a:srgbClr val="008000"/>
                </a:solidFill>
              </a:rPr>
              <a:t>A</a:t>
            </a:r>
            <a:r>
              <a:rPr lang="en-US" b="1" dirty="0" err="1" smtClean="0">
                <a:solidFill>
                  <a:srgbClr val="008000"/>
                </a:solidFill>
              </a:rPr>
              <a:t>chieving</a:t>
            </a:r>
            <a:r>
              <a:rPr lang="en-US" b="1" dirty="0" smtClean="0">
                <a:solidFill>
                  <a:srgbClr val="008000"/>
                </a:solidFill>
              </a:rPr>
              <a:t> of a good ecological status for all water bodies and integration of water resources management - link</a:t>
            </a:r>
            <a:r>
              <a:rPr lang="hr-HR" b="1" dirty="0" smtClean="0">
                <a:solidFill>
                  <a:srgbClr val="008000"/>
                </a:solidFill>
              </a:rPr>
              <a:t>ing</a:t>
            </a:r>
            <a:r>
              <a:rPr lang="en-US" b="1" dirty="0" smtClean="0">
                <a:solidFill>
                  <a:srgbClr val="008000"/>
                </a:solidFill>
              </a:rPr>
              <a:t> water protection with resources allocation, ecological flows, drought and flood management, water accounting and controlling of water withdrawals. </a:t>
            </a:r>
            <a:endParaRPr lang="hr-HR" b="1" dirty="0">
              <a:solidFill>
                <a:srgbClr val="008000"/>
              </a:solidFill>
            </a:endParaRPr>
          </a:p>
          <a:p>
            <a:endParaRPr lang="en-US" dirty="0"/>
          </a:p>
        </p:txBody>
      </p:sp>
    </p:spTree>
    <p:extLst>
      <p:ext uri="{BB962C8B-B14F-4D97-AF65-F5344CB8AC3E}">
        <p14:creationId xmlns:p14="http://schemas.microsoft.com/office/powerpoint/2010/main" val="24167949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River Basin Management Plans </a:t>
            </a:r>
            <a:endParaRPr lang="en-US" dirty="0"/>
          </a:p>
        </p:txBody>
      </p:sp>
      <p:sp>
        <p:nvSpPr>
          <p:cNvPr id="3" name="Content Placeholder 2"/>
          <p:cNvSpPr>
            <a:spLocks noGrp="1"/>
          </p:cNvSpPr>
          <p:nvPr>
            <p:ph idx="1"/>
          </p:nvPr>
        </p:nvSpPr>
        <p:spPr/>
        <p:txBody>
          <a:bodyPr>
            <a:normAutofit/>
          </a:bodyPr>
          <a:lstStyle/>
          <a:p>
            <a:r>
              <a:rPr lang="hr-HR" sz="2000" dirty="0" smtClean="0"/>
              <a:t>A</a:t>
            </a:r>
            <a:r>
              <a:rPr lang="en-GB" sz="2000" dirty="0" smtClean="0"/>
              <a:t> </a:t>
            </a:r>
            <a:r>
              <a:rPr lang="en-GB" sz="2000" dirty="0"/>
              <a:t>central - key planning document for reaching the environmental objectives. RBMP reflects the national water policy in 6 year periods (2009 - 2015, 2016 - 2021, 2022 - 2027). </a:t>
            </a:r>
            <a:endParaRPr lang="hr-HR" sz="2000" dirty="0" smtClean="0"/>
          </a:p>
          <a:p>
            <a:r>
              <a:rPr lang="en-GB" sz="2000" dirty="0" smtClean="0"/>
              <a:t>The </a:t>
            </a:r>
            <a:r>
              <a:rPr lang="en-GB" sz="2000" dirty="0"/>
              <a:t>RBMP should provide information as defined in Annex VII of WFD</a:t>
            </a:r>
            <a:r>
              <a:rPr lang="en-GB" sz="2000" dirty="0" smtClean="0"/>
              <a:t>.</a:t>
            </a:r>
            <a:endParaRPr lang="hr-HR" sz="2000" dirty="0" smtClean="0"/>
          </a:p>
          <a:p>
            <a:pPr marL="0" indent="0">
              <a:buNone/>
            </a:pPr>
            <a:endParaRPr lang="hr-HR" sz="1800" dirty="0" smtClean="0"/>
          </a:p>
          <a:p>
            <a:endParaRPr lang="en-US" sz="2000" dirty="0"/>
          </a:p>
        </p:txBody>
      </p:sp>
    </p:spTree>
    <p:extLst>
      <p:ext uri="{BB962C8B-B14F-4D97-AF65-F5344CB8AC3E}">
        <p14:creationId xmlns:p14="http://schemas.microsoft.com/office/powerpoint/2010/main" val="2341212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Programme</a:t>
            </a:r>
            <a:r>
              <a:rPr lang="en-US" dirty="0" smtClean="0"/>
              <a:t> of Measures</a:t>
            </a:r>
            <a:endParaRPr lang="en-US" dirty="0"/>
          </a:p>
        </p:txBody>
      </p:sp>
      <p:sp>
        <p:nvSpPr>
          <p:cNvPr id="3" name="Content Placeholder 2"/>
          <p:cNvSpPr>
            <a:spLocks noGrp="1"/>
          </p:cNvSpPr>
          <p:nvPr>
            <p:ph idx="1"/>
          </p:nvPr>
        </p:nvSpPr>
        <p:spPr>
          <a:xfrm>
            <a:off x="457200" y="1783357"/>
            <a:ext cx="8229600" cy="2365723"/>
          </a:xfrm>
        </p:spPr>
        <p:txBody>
          <a:bodyPr>
            <a:normAutofit fontScale="77500" lnSpcReduction="20000"/>
          </a:bodyPr>
          <a:lstStyle/>
          <a:p>
            <a:r>
              <a:rPr lang="en-US" sz="2600" dirty="0" smtClean="0"/>
              <a:t>A </a:t>
            </a:r>
            <a:r>
              <a:rPr lang="en-US" sz="2600" dirty="0" err="1" smtClean="0"/>
              <a:t>programme</a:t>
            </a:r>
            <a:r>
              <a:rPr lang="en-US" sz="2600" dirty="0" smtClean="0"/>
              <a:t> of measures describes the actions that must be taken to bring water bodies into “good status”, for which the key measures are as follows: </a:t>
            </a:r>
          </a:p>
          <a:p>
            <a:pPr lvl="1"/>
            <a:r>
              <a:rPr lang="en-US" sz="2300" dirty="0" smtClean="0"/>
              <a:t>improving </a:t>
            </a:r>
            <a:r>
              <a:rPr lang="en-US" sz="2300" dirty="0" err="1" smtClean="0"/>
              <a:t>hydromorphology</a:t>
            </a:r>
            <a:r>
              <a:rPr lang="en-US" sz="2300" dirty="0" smtClean="0"/>
              <a:t> via restoration; </a:t>
            </a:r>
          </a:p>
          <a:p>
            <a:pPr lvl="1"/>
            <a:r>
              <a:rPr lang="en-US" sz="2300" dirty="0" smtClean="0"/>
              <a:t>removing or scaling back migratory obstacles and transverse structures such as weirs to restore river continuity; </a:t>
            </a:r>
          </a:p>
          <a:p>
            <a:pPr lvl="1"/>
            <a:r>
              <a:rPr lang="en-US" sz="2300" dirty="0" smtClean="0"/>
              <a:t>sewage treatment plant </a:t>
            </a:r>
            <a:r>
              <a:rPr lang="en-US" sz="2300" dirty="0" err="1" smtClean="0"/>
              <a:t>optimisation</a:t>
            </a:r>
            <a:r>
              <a:rPr lang="en-US" sz="2300" dirty="0" smtClean="0"/>
              <a:t>; </a:t>
            </a:r>
          </a:p>
          <a:p>
            <a:pPr lvl="1"/>
            <a:r>
              <a:rPr lang="en-US" sz="2300" dirty="0" smtClean="0"/>
              <a:t>implementation of good agricultural practice to reduce chemical inputs into water.</a:t>
            </a:r>
            <a:endParaRPr lang="en-US" sz="2300" dirty="0"/>
          </a:p>
        </p:txBody>
      </p:sp>
    </p:spTree>
    <p:extLst>
      <p:ext uri="{BB962C8B-B14F-4D97-AF65-F5344CB8AC3E}">
        <p14:creationId xmlns:p14="http://schemas.microsoft.com/office/powerpoint/2010/main" val="162654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RBMP – </a:t>
            </a:r>
            <a:r>
              <a:rPr lang="hr-HR" dirty="0" err="1" smtClean="0"/>
              <a:t>Content</a:t>
            </a:r>
            <a:r>
              <a:rPr lang="hr-HR" dirty="0" smtClean="0"/>
              <a:t> </a:t>
            </a:r>
            <a:r>
              <a:rPr lang="hr-HR" dirty="0" err="1" smtClean="0"/>
              <a:t>related</a:t>
            </a:r>
            <a:r>
              <a:rPr lang="hr-HR" dirty="0" smtClean="0"/>
              <a:t> to </a:t>
            </a:r>
            <a:r>
              <a:rPr lang="hr-HR" dirty="0" err="1" smtClean="0"/>
              <a:t>PoM</a:t>
            </a:r>
            <a:endParaRPr lang="en-US" dirty="0"/>
          </a:p>
        </p:txBody>
      </p:sp>
      <p:sp>
        <p:nvSpPr>
          <p:cNvPr id="3" name="Content Placeholder 2"/>
          <p:cNvSpPr>
            <a:spLocks noGrp="1"/>
          </p:cNvSpPr>
          <p:nvPr>
            <p:ph idx="1"/>
          </p:nvPr>
        </p:nvSpPr>
        <p:spPr>
          <a:xfrm>
            <a:off x="457200" y="1484784"/>
            <a:ext cx="8229600" cy="4608512"/>
          </a:xfrm>
        </p:spPr>
        <p:txBody>
          <a:bodyPr>
            <a:normAutofit fontScale="70000" lnSpcReduction="20000"/>
          </a:bodyPr>
          <a:lstStyle/>
          <a:p>
            <a:pPr marL="514350" indent="-514350">
              <a:buAutoNum type="arabicPeriod" startAt="7"/>
              <a:tabLst>
                <a:tab pos="355600" algn="l"/>
              </a:tabLst>
            </a:pPr>
            <a:r>
              <a:rPr lang="en-US" sz="2900" dirty="0" smtClean="0"/>
              <a:t>Summary of the </a:t>
            </a:r>
            <a:r>
              <a:rPr lang="en-US" sz="2900" dirty="0" err="1" smtClean="0"/>
              <a:t>programme</a:t>
            </a:r>
            <a:r>
              <a:rPr lang="en-US" sz="2900" dirty="0" smtClean="0"/>
              <a:t> or </a:t>
            </a:r>
            <a:r>
              <a:rPr lang="en-US" sz="2900" dirty="0" err="1" smtClean="0"/>
              <a:t>programmes</a:t>
            </a:r>
            <a:r>
              <a:rPr lang="en-US" sz="2900" dirty="0" smtClean="0"/>
              <a:t> of measures (Article 11), including the ways in which the objectives established under Article 4 are to be achieved: </a:t>
            </a:r>
            <a:endParaRPr lang="hr-HR" sz="2900" dirty="0" smtClean="0"/>
          </a:p>
          <a:p>
            <a:pPr marL="514350" indent="-514350">
              <a:buAutoNum type="arabicPeriod" startAt="7"/>
              <a:tabLst>
                <a:tab pos="355600" algn="l"/>
              </a:tabLst>
            </a:pPr>
            <a:endParaRPr lang="en-US" sz="2900" dirty="0" smtClean="0"/>
          </a:p>
          <a:p>
            <a:pPr marL="985838" lvl="1" indent="-585788">
              <a:buNone/>
              <a:tabLst>
                <a:tab pos="985838" algn="l"/>
              </a:tabLst>
            </a:pPr>
            <a:r>
              <a:rPr lang="en-US" sz="2300" dirty="0" smtClean="0"/>
              <a:t>7.1 </a:t>
            </a:r>
            <a:r>
              <a:rPr lang="hr-HR" sz="2300" dirty="0" smtClean="0"/>
              <a:t>	</a:t>
            </a:r>
            <a:r>
              <a:rPr lang="en-US" sz="2600" dirty="0" smtClean="0"/>
              <a:t>Summary of the measures required to implement Community legislation for the protection of water; </a:t>
            </a:r>
          </a:p>
          <a:p>
            <a:pPr marL="985838" lvl="1" indent="-585788">
              <a:buNone/>
              <a:tabLst>
                <a:tab pos="985838" algn="l"/>
              </a:tabLst>
            </a:pPr>
            <a:r>
              <a:rPr lang="en-US" sz="2600" dirty="0" smtClean="0"/>
              <a:t>7.2 </a:t>
            </a:r>
            <a:r>
              <a:rPr lang="hr-HR" sz="2600" dirty="0" smtClean="0"/>
              <a:t>	</a:t>
            </a:r>
            <a:r>
              <a:rPr lang="en-US" sz="2600" dirty="0" smtClean="0"/>
              <a:t>Report on the practical steps and measures taken to apply the principle of recovery of the costs of water use in accordance with Article (Recovery of costs for water services); </a:t>
            </a:r>
          </a:p>
          <a:p>
            <a:pPr marL="985838" lvl="1" indent="-585788">
              <a:buNone/>
              <a:tabLst>
                <a:tab pos="985838" algn="l"/>
              </a:tabLst>
            </a:pPr>
            <a:r>
              <a:rPr lang="en-US" sz="2600" dirty="0" smtClean="0"/>
              <a:t>7.3 </a:t>
            </a:r>
            <a:r>
              <a:rPr lang="hr-HR" sz="2600" dirty="0" smtClean="0"/>
              <a:t>	</a:t>
            </a:r>
            <a:r>
              <a:rPr lang="en-US" sz="2600" dirty="0" smtClean="0"/>
              <a:t>Summary of the measures taken to meet the requirements of Article 7 (Waters used for the abstraction of drinking water); </a:t>
            </a:r>
          </a:p>
          <a:p>
            <a:pPr marL="985838" lvl="1" indent="-585788">
              <a:buNone/>
              <a:tabLst>
                <a:tab pos="985838" algn="l"/>
              </a:tabLst>
            </a:pPr>
            <a:r>
              <a:rPr lang="en-US" sz="2600" dirty="0" smtClean="0"/>
              <a:t>7.4. </a:t>
            </a:r>
            <a:r>
              <a:rPr lang="hr-HR" sz="2600" dirty="0" smtClean="0"/>
              <a:t>	</a:t>
            </a:r>
            <a:r>
              <a:rPr lang="en-US" sz="2600" dirty="0" smtClean="0"/>
              <a:t>Summary of the controls on abstraction and impoundment of water, including reference to the registers and identifications of the cases where exemptions have been made under Article 11(3)(e);</a:t>
            </a:r>
          </a:p>
          <a:p>
            <a:pPr marL="985838" lvl="1" indent="-585788">
              <a:buNone/>
              <a:tabLst>
                <a:tab pos="985838" algn="l"/>
              </a:tabLst>
            </a:pPr>
            <a:r>
              <a:rPr lang="en-US" sz="2600" dirty="0" smtClean="0"/>
              <a:t>7.5. </a:t>
            </a:r>
            <a:r>
              <a:rPr lang="hr-HR" sz="2600" dirty="0" smtClean="0"/>
              <a:t>	</a:t>
            </a:r>
            <a:r>
              <a:rPr lang="en-US" sz="2600" dirty="0" smtClean="0"/>
              <a:t>Summary of the controls adopted for point source discharges and other activities with an impact on the status of water in accordance with the provisions of Article 11(3)(g) and 11(3)(</a:t>
            </a:r>
            <a:r>
              <a:rPr lang="en-US" sz="2600" dirty="0" err="1" smtClean="0"/>
              <a:t>i</a:t>
            </a:r>
            <a:r>
              <a:rPr lang="en-US" sz="2600" dirty="0" smtClean="0"/>
              <a:t>);</a:t>
            </a:r>
          </a:p>
          <a:p>
            <a:pPr marL="808038" lvl="1" indent="-407988">
              <a:buNone/>
              <a:tabLst>
                <a:tab pos="808038" algn="l"/>
              </a:tabLst>
            </a:pPr>
            <a:endParaRPr lang="en-US" sz="2300" dirty="0" smtClean="0"/>
          </a:p>
          <a:p>
            <a:endParaRPr lang="en-US" dirty="0"/>
          </a:p>
        </p:txBody>
      </p:sp>
    </p:spTree>
    <p:extLst>
      <p:ext uri="{BB962C8B-B14F-4D97-AF65-F5344CB8AC3E}">
        <p14:creationId xmlns:p14="http://schemas.microsoft.com/office/powerpoint/2010/main" val="36954938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RBMP - Content related to </a:t>
            </a:r>
            <a:r>
              <a:rPr lang="en-US" dirty="0" err="1" smtClean="0"/>
              <a:t>PoM</a:t>
            </a:r>
            <a:endParaRPr lang="en-US" dirty="0"/>
          </a:p>
        </p:txBody>
      </p:sp>
      <p:sp>
        <p:nvSpPr>
          <p:cNvPr id="3" name="Content Placeholder 2"/>
          <p:cNvSpPr>
            <a:spLocks noGrp="1"/>
          </p:cNvSpPr>
          <p:nvPr>
            <p:ph idx="1"/>
          </p:nvPr>
        </p:nvSpPr>
        <p:spPr>
          <a:xfrm>
            <a:off x="457200" y="1783357"/>
            <a:ext cx="8229600" cy="4741987"/>
          </a:xfrm>
        </p:spPr>
        <p:txBody>
          <a:bodyPr>
            <a:normAutofit/>
          </a:bodyPr>
          <a:lstStyle/>
          <a:p>
            <a:pPr marL="985838" lvl="1" indent="-585788">
              <a:buNone/>
              <a:tabLst>
                <a:tab pos="985838" algn="l"/>
              </a:tabLst>
            </a:pPr>
            <a:r>
              <a:rPr lang="en-US" sz="1800" dirty="0" smtClean="0"/>
              <a:t>7.6  	Identification of the cases where direct discharges to groundwater have been </a:t>
            </a:r>
            <a:r>
              <a:rPr lang="en-US" sz="1800" dirty="0" err="1" smtClean="0"/>
              <a:t>authorised</a:t>
            </a:r>
            <a:r>
              <a:rPr lang="en-US" sz="1800" dirty="0" smtClean="0"/>
              <a:t> in accordance with the provisions of Article 11(3)(j); </a:t>
            </a:r>
          </a:p>
          <a:p>
            <a:pPr marL="985838" lvl="1" indent="-585788">
              <a:buNone/>
              <a:tabLst>
                <a:tab pos="985838" algn="l"/>
              </a:tabLst>
            </a:pPr>
            <a:r>
              <a:rPr lang="en-US" sz="1800" dirty="0" smtClean="0"/>
              <a:t>7.7	Summary of the measures taken in accordance with Article 16 on priority substances;</a:t>
            </a:r>
          </a:p>
          <a:p>
            <a:pPr marL="985838" lvl="1" indent="-528638">
              <a:buNone/>
              <a:tabLst>
                <a:tab pos="985838" algn="l"/>
              </a:tabLst>
            </a:pPr>
            <a:r>
              <a:rPr lang="en-US" sz="1800" dirty="0" smtClean="0"/>
              <a:t>7.8. 	Summary of the measures taken to prevent or reduce the impact of accidental pollution incidents;</a:t>
            </a:r>
          </a:p>
          <a:p>
            <a:pPr marL="985838" lvl="1" indent="-528638">
              <a:buNone/>
              <a:tabLst>
                <a:tab pos="985838" algn="l"/>
              </a:tabLst>
            </a:pPr>
            <a:r>
              <a:rPr lang="en-US" sz="1800" dirty="0" smtClean="0"/>
              <a:t>7.9. 	Summary of the measures taken under Article 11(5) for bodies of water which are unlikely to achieve the objectives set out under Article 4;</a:t>
            </a:r>
          </a:p>
          <a:p>
            <a:pPr marL="985838" lvl="1" indent="-528638">
              <a:buNone/>
              <a:tabLst>
                <a:tab pos="985838" algn="l"/>
              </a:tabLst>
            </a:pPr>
            <a:r>
              <a:rPr lang="en-US" sz="1800" dirty="0" smtClean="0"/>
              <a:t>7.10. 	Details of the supplementary measures identified as necessary in order to meet the environmental objectives established;</a:t>
            </a:r>
          </a:p>
          <a:p>
            <a:pPr marL="985838" lvl="1" indent="-528638">
              <a:buNone/>
              <a:tabLst>
                <a:tab pos="985838" algn="l"/>
              </a:tabLst>
            </a:pPr>
            <a:r>
              <a:rPr lang="en-US" sz="1800" dirty="0" smtClean="0"/>
              <a:t>7.11. 	Details of the measures taken to avoid increase in pollution of marine waters in accordance with Article 11(6);</a:t>
            </a:r>
            <a:endParaRPr lang="en-US" sz="1800" dirty="0"/>
          </a:p>
        </p:txBody>
      </p:sp>
    </p:spTree>
    <p:extLst>
      <p:ext uri="{BB962C8B-B14F-4D97-AF65-F5344CB8AC3E}">
        <p14:creationId xmlns:p14="http://schemas.microsoft.com/office/powerpoint/2010/main" val="32050654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Delivery mechanism and measures</a:t>
            </a:r>
            <a:endParaRPr lang="en-US" dirty="0"/>
          </a:p>
        </p:txBody>
      </p:sp>
      <p:sp>
        <p:nvSpPr>
          <p:cNvPr id="3" name="Content Placeholder 2"/>
          <p:cNvSpPr>
            <a:spLocks noGrp="1"/>
          </p:cNvSpPr>
          <p:nvPr>
            <p:ph idx="1"/>
          </p:nvPr>
        </p:nvSpPr>
        <p:spPr>
          <a:xfrm>
            <a:off x="457200" y="1783357"/>
            <a:ext cx="8229600" cy="3445843"/>
          </a:xfrm>
        </p:spPr>
        <p:txBody>
          <a:bodyPr>
            <a:normAutofit fontScale="85000" lnSpcReduction="20000"/>
          </a:bodyPr>
          <a:lstStyle/>
          <a:p>
            <a:pPr marL="0" indent="0">
              <a:buNone/>
            </a:pPr>
            <a:r>
              <a:rPr lang="en-US" sz="2400" dirty="0" smtClean="0"/>
              <a:t>Achieving WFD objectives in a cost-effective manner:</a:t>
            </a:r>
          </a:p>
          <a:p>
            <a:pPr marL="0" indent="0">
              <a:buNone/>
            </a:pPr>
            <a:endParaRPr lang="en-US" sz="2600" dirty="0" smtClean="0"/>
          </a:p>
          <a:p>
            <a:pPr lvl="1">
              <a:buClr>
                <a:srgbClr val="008000"/>
              </a:buClr>
              <a:buFont typeface="Wingdings" panose="05000000000000000000" pitchFamily="2" charset="2"/>
              <a:buChar char="§"/>
            </a:pPr>
            <a:r>
              <a:rPr lang="en-US" sz="2100" dirty="0" smtClean="0"/>
              <a:t>Enforcing - by adopting and ensuring compliance with particular standards. (Traditionally, this has been achieved through command and control regulations)</a:t>
            </a:r>
          </a:p>
          <a:p>
            <a:pPr lvl="1">
              <a:buClr>
                <a:srgbClr val="008000"/>
              </a:buClr>
              <a:buFont typeface="Wingdings" panose="05000000000000000000" pitchFamily="2" charset="2"/>
              <a:buChar char="§"/>
            </a:pPr>
            <a:endParaRPr lang="en-US" sz="2100" dirty="0" smtClean="0"/>
          </a:p>
          <a:p>
            <a:pPr lvl="1">
              <a:buClr>
                <a:srgbClr val="008000"/>
              </a:buClr>
              <a:buFont typeface="Wingdings" panose="05000000000000000000" pitchFamily="2" charset="2"/>
              <a:buChar char="§"/>
            </a:pPr>
            <a:r>
              <a:rPr lang="en-US" sz="2100" dirty="0" smtClean="0"/>
              <a:t>Encouraging -  by offering incentives to adopt more desirable forms of </a:t>
            </a:r>
            <a:r>
              <a:rPr lang="en-US" sz="2100" dirty="0" err="1" smtClean="0"/>
              <a:t>behaviour</a:t>
            </a:r>
            <a:r>
              <a:rPr lang="en-US" sz="2100" dirty="0" smtClean="0"/>
              <a:t> or by providing disincentives to prevent less desirable forms of </a:t>
            </a:r>
            <a:r>
              <a:rPr lang="en-US" sz="2100" dirty="0" err="1" smtClean="0"/>
              <a:t>behaviour</a:t>
            </a:r>
            <a:r>
              <a:rPr lang="en-US" sz="2100" dirty="0" smtClean="0"/>
              <a:t>. (Typically, this is done through economic or tax-based instruments.)</a:t>
            </a:r>
          </a:p>
          <a:p>
            <a:pPr lvl="1">
              <a:buClr>
                <a:srgbClr val="008000"/>
              </a:buClr>
              <a:buFont typeface="Wingdings" panose="05000000000000000000" pitchFamily="2" charset="2"/>
              <a:buChar char="§"/>
            </a:pPr>
            <a:endParaRPr lang="en-US" sz="2100" dirty="0" smtClean="0"/>
          </a:p>
          <a:p>
            <a:pPr lvl="1">
              <a:buClr>
                <a:srgbClr val="008000"/>
              </a:buClr>
              <a:buFont typeface="Wingdings" panose="05000000000000000000" pitchFamily="2" charset="2"/>
              <a:buChar char="§"/>
            </a:pPr>
            <a:r>
              <a:rPr lang="en-US" sz="2100" dirty="0" smtClean="0"/>
              <a:t>Enabling - by building the capacity of target groups to comply with regulations or to respond to economic incentives.</a:t>
            </a:r>
          </a:p>
          <a:p>
            <a:endParaRPr lang="en-US" sz="2300" dirty="0"/>
          </a:p>
        </p:txBody>
      </p:sp>
    </p:spTree>
    <p:extLst>
      <p:ext uri="{BB962C8B-B14F-4D97-AF65-F5344CB8AC3E}">
        <p14:creationId xmlns:p14="http://schemas.microsoft.com/office/powerpoint/2010/main" val="21138763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431</TotalTime>
  <Words>682</Words>
  <Application>Microsoft Office PowerPoint</Application>
  <PresentationFormat>On-screen Show (4:3)</PresentationFormat>
  <Paragraphs>82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Selection of the specific RBMP development topic</vt:lpstr>
      <vt:lpstr>Scope</vt:lpstr>
      <vt:lpstr>Objectives </vt:lpstr>
      <vt:lpstr>WFD</vt:lpstr>
      <vt:lpstr>River Basin Management Plans </vt:lpstr>
      <vt:lpstr>Programme of Measures</vt:lpstr>
      <vt:lpstr>RBMP – Content related to PoM</vt:lpstr>
      <vt:lpstr>RBMP - Content related to PoM</vt:lpstr>
      <vt:lpstr>Delivery mechanism and measures</vt:lpstr>
      <vt:lpstr>Content </vt:lpstr>
      <vt:lpstr>Approach</vt:lpstr>
      <vt:lpstr>Participants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ruza</dc:creator>
  <cp:lastModifiedBy>Administrator</cp:lastModifiedBy>
  <cp:revision>46</cp:revision>
  <dcterms:created xsi:type="dcterms:W3CDTF">2013-10-30T11:37:35Z</dcterms:created>
  <dcterms:modified xsi:type="dcterms:W3CDTF">2014-02-13T11:19:12Z</dcterms:modified>
</cp:coreProperties>
</file>