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3" r:id="rId4"/>
    <p:sldId id="274" r:id="rId5"/>
    <p:sldId id="275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08" autoAdjust="0"/>
    <p:restoredTop sz="94660"/>
  </p:normalViewPr>
  <p:slideViewPr>
    <p:cSldViewPr>
      <p:cViewPr>
        <p:scale>
          <a:sx n="70" d="100"/>
          <a:sy n="70" d="100"/>
        </p:scale>
        <p:origin x="-7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CC8D5C-DBB5-47BB-9168-226B02263AD8}" type="doc">
      <dgm:prSet loTypeId="urn:microsoft.com/office/officeart/2005/8/layout/pyramid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CCC4572-474B-4C3E-B61C-6A783143EE82}">
      <dgm:prSet phldrT="[Text]"/>
      <dgm:spPr/>
      <dgm:t>
        <a:bodyPr/>
        <a:lstStyle/>
        <a:p>
          <a:r>
            <a:rPr lang="en-US" noProof="0" dirty="0" smtClean="0"/>
            <a:t> WGs …WATER MANAGEMENT (WM)</a:t>
          </a:r>
          <a:endParaRPr lang="en-US" noProof="0" dirty="0"/>
        </a:p>
      </dgm:t>
    </dgm:pt>
    <dgm:pt modelId="{07AA7D01-59AB-4971-B89B-DB1F01D58F01}" type="parTrans" cxnId="{406DCBB3-0018-440F-BF91-78D8D1DBAC2A}">
      <dgm:prSet/>
      <dgm:spPr/>
      <dgm:t>
        <a:bodyPr/>
        <a:lstStyle/>
        <a:p>
          <a:endParaRPr lang="en-US" noProof="0" dirty="0"/>
        </a:p>
      </dgm:t>
    </dgm:pt>
    <dgm:pt modelId="{0EB4D70E-4603-4CC4-A045-0E56FC598D7A}" type="sibTrans" cxnId="{406DCBB3-0018-440F-BF91-78D8D1DBAC2A}">
      <dgm:prSet/>
      <dgm:spPr/>
      <dgm:t>
        <a:bodyPr/>
        <a:lstStyle/>
        <a:p>
          <a:endParaRPr lang="en-US" noProof="0" dirty="0"/>
        </a:p>
      </dgm:t>
    </dgm:pt>
    <dgm:pt modelId="{02DD4570-950F-4B98-9E2E-C87F74AF177B}">
      <dgm:prSet phldrT="[Text]"/>
      <dgm:spPr/>
      <dgm:t>
        <a:bodyPr/>
        <a:lstStyle/>
        <a:p>
          <a:r>
            <a:rPr lang="en-US" noProof="0" dirty="0" smtClean="0"/>
            <a:t>WM WG National Coordinators</a:t>
          </a:r>
        </a:p>
        <a:p>
          <a:r>
            <a:rPr lang="en-US" noProof="0" dirty="0" smtClean="0"/>
            <a:t>(WMWGNCs)</a:t>
          </a:r>
          <a:endParaRPr lang="en-US" noProof="0" dirty="0"/>
        </a:p>
      </dgm:t>
    </dgm:pt>
    <dgm:pt modelId="{99FBC3E5-AAEB-4E06-94CC-67C9DF50EA1D}" type="parTrans" cxnId="{FFB64602-0883-4500-B9FE-0B497B4707C0}">
      <dgm:prSet/>
      <dgm:spPr/>
      <dgm:t>
        <a:bodyPr/>
        <a:lstStyle/>
        <a:p>
          <a:endParaRPr lang="en-US" noProof="0" dirty="0"/>
        </a:p>
      </dgm:t>
    </dgm:pt>
    <dgm:pt modelId="{E96E4BCE-94B2-48E4-89B7-B66368EFF3C1}" type="sibTrans" cxnId="{FFB64602-0883-4500-B9FE-0B497B4707C0}">
      <dgm:prSet/>
      <dgm:spPr/>
      <dgm:t>
        <a:bodyPr/>
        <a:lstStyle/>
        <a:p>
          <a:endParaRPr lang="en-US" noProof="0" dirty="0"/>
        </a:p>
      </dgm:t>
    </dgm:pt>
    <dgm:pt modelId="{C1CC6351-73D7-485B-AFB1-8C4F9E839FFD}">
      <dgm:prSet/>
      <dgm:spPr/>
      <dgm:t>
        <a:bodyPr/>
        <a:lstStyle/>
        <a:p>
          <a:r>
            <a:rPr lang="en-US" noProof="0" dirty="0" smtClean="0"/>
            <a:t>Water Management Working  Group</a:t>
          </a:r>
        </a:p>
        <a:p>
          <a:r>
            <a:rPr lang="en-US" noProof="0" dirty="0" smtClean="0"/>
            <a:t>(WMWG)</a:t>
          </a:r>
        </a:p>
      </dgm:t>
    </dgm:pt>
    <dgm:pt modelId="{E520012C-22B7-4194-9F84-7A7446D21CDD}" type="parTrans" cxnId="{F5FFFB8F-0AFF-4A89-8E47-9DEF58CD1C19}">
      <dgm:prSet/>
      <dgm:spPr/>
      <dgm:t>
        <a:bodyPr/>
        <a:lstStyle/>
        <a:p>
          <a:endParaRPr lang="en-US" noProof="0" dirty="0"/>
        </a:p>
      </dgm:t>
    </dgm:pt>
    <dgm:pt modelId="{653618A7-39D6-44C4-BE2E-A3EF727CB692}" type="sibTrans" cxnId="{F5FFFB8F-0AFF-4A89-8E47-9DEF58CD1C19}">
      <dgm:prSet/>
      <dgm:spPr/>
      <dgm:t>
        <a:bodyPr/>
        <a:lstStyle/>
        <a:p>
          <a:endParaRPr lang="en-US" noProof="0" dirty="0"/>
        </a:p>
      </dgm:t>
    </dgm:pt>
    <dgm:pt modelId="{ACC5068F-EB2A-45EF-A166-7EBD0A8DAF02}">
      <dgm:prSet phldrT="[Text]"/>
      <dgm:spPr/>
      <dgm:t>
        <a:bodyPr/>
        <a:lstStyle/>
        <a:p>
          <a:r>
            <a:rPr lang="en-US" noProof="0" dirty="0" smtClean="0"/>
            <a:t>ECRAN Steering Committee</a:t>
          </a:r>
          <a:endParaRPr lang="en-US" noProof="0" dirty="0"/>
        </a:p>
      </dgm:t>
    </dgm:pt>
    <dgm:pt modelId="{1F21E76A-FB6F-431C-87B0-0ED0DE0A4153}" type="parTrans" cxnId="{99F83193-D6FA-4670-A7C1-52D7ADFDD26B}">
      <dgm:prSet/>
      <dgm:spPr/>
      <dgm:t>
        <a:bodyPr/>
        <a:lstStyle/>
        <a:p>
          <a:endParaRPr lang="en-US" noProof="0" dirty="0"/>
        </a:p>
      </dgm:t>
    </dgm:pt>
    <dgm:pt modelId="{045B87BA-DCA5-48D3-9823-9F75663A3BC2}" type="sibTrans" cxnId="{99F83193-D6FA-4670-A7C1-52D7ADFDD26B}">
      <dgm:prSet/>
      <dgm:spPr/>
      <dgm:t>
        <a:bodyPr/>
        <a:lstStyle/>
        <a:p>
          <a:endParaRPr lang="en-US" noProof="0" dirty="0"/>
        </a:p>
      </dgm:t>
    </dgm:pt>
    <dgm:pt modelId="{86DA583B-692B-490D-8A42-AB7AC8F11F3A}">
      <dgm:prSet phldrT="[Text]"/>
      <dgm:spPr/>
      <dgm:t>
        <a:bodyPr/>
        <a:lstStyle/>
        <a:p>
          <a:r>
            <a:rPr lang="en-US" noProof="0" dirty="0" smtClean="0"/>
            <a:t>WM WG Coordinator (WMWGC)</a:t>
          </a:r>
          <a:endParaRPr lang="en-US" noProof="0" dirty="0"/>
        </a:p>
      </dgm:t>
    </dgm:pt>
    <dgm:pt modelId="{BF6DD5F8-058C-4E47-B012-8105EE4AC47B}" type="parTrans" cxnId="{6022AF03-3565-43B2-A9DE-5D39B2C6ABD5}">
      <dgm:prSet/>
      <dgm:spPr/>
      <dgm:t>
        <a:bodyPr/>
        <a:lstStyle/>
        <a:p>
          <a:endParaRPr lang="en-US" noProof="0" dirty="0"/>
        </a:p>
      </dgm:t>
    </dgm:pt>
    <dgm:pt modelId="{1889DCF6-12F8-455F-A2BA-9602779E5ADB}" type="sibTrans" cxnId="{6022AF03-3565-43B2-A9DE-5D39B2C6ABD5}">
      <dgm:prSet/>
      <dgm:spPr/>
      <dgm:t>
        <a:bodyPr/>
        <a:lstStyle/>
        <a:p>
          <a:endParaRPr lang="en-US" noProof="0" dirty="0"/>
        </a:p>
      </dgm:t>
    </dgm:pt>
    <dgm:pt modelId="{7824E63F-1114-4D5E-874D-7282B4DC5F1D}" type="pres">
      <dgm:prSet presAssocID="{A0CC8D5C-DBB5-47BB-9168-226B02263AD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FCCEE9CE-DE12-4130-8AF1-841C40710A0D}" type="pres">
      <dgm:prSet presAssocID="{A0CC8D5C-DBB5-47BB-9168-226B02263AD8}" presName="pyramid" presStyleLbl="node1" presStyleIdx="0" presStyleCnt="1"/>
      <dgm:spPr/>
    </dgm:pt>
    <dgm:pt modelId="{9CFE7530-325E-4E31-B213-E62AB55397C9}" type="pres">
      <dgm:prSet presAssocID="{A0CC8D5C-DBB5-47BB-9168-226B02263AD8}" presName="theList" presStyleCnt="0"/>
      <dgm:spPr/>
    </dgm:pt>
    <dgm:pt modelId="{C02B75E7-DB50-42FC-A012-82F948DD7B6D}" type="pres">
      <dgm:prSet presAssocID="{ACC5068F-EB2A-45EF-A166-7EBD0A8DAF02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CCC742-E4FC-4D3F-8500-501803877A7A}" type="pres">
      <dgm:prSet presAssocID="{ACC5068F-EB2A-45EF-A166-7EBD0A8DAF02}" presName="aSpace" presStyleCnt="0"/>
      <dgm:spPr/>
    </dgm:pt>
    <dgm:pt modelId="{B4433EE6-EF99-4E2A-B5B3-5ADC8C38D166}" type="pres">
      <dgm:prSet presAssocID="{DCCC4572-474B-4C3E-B61C-6A783143EE82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E41393-40B3-49D8-A979-BA0C2ED9D100}" type="pres">
      <dgm:prSet presAssocID="{DCCC4572-474B-4C3E-B61C-6A783143EE82}" presName="aSpace" presStyleCnt="0"/>
      <dgm:spPr/>
    </dgm:pt>
    <dgm:pt modelId="{5E82D13C-8F3D-46B8-B182-5B72D7947BBA}" type="pres">
      <dgm:prSet presAssocID="{86DA583B-692B-490D-8A42-AB7AC8F11F3A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60A386-EC52-4095-A9C3-37EC2887297F}" type="pres">
      <dgm:prSet presAssocID="{86DA583B-692B-490D-8A42-AB7AC8F11F3A}" presName="aSpace" presStyleCnt="0"/>
      <dgm:spPr/>
    </dgm:pt>
    <dgm:pt modelId="{391158CC-0216-4768-BFFE-73A73DA7D9DE}" type="pres">
      <dgm:prSet presAssocID="{02DD4570-950F-4B98-9E2E-C87F74AF177B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831CDE-6340-4E22-8F46-D626892DE919}" type="pres">
      <dgm:prSet presAssocID="{02DD4570-950F-4B98-9E2E-C87F74AF177B}" presName="aSpace" presStyleCnt="0"/>
      <dgm:spPr/>
    </dgm:pt>
    <dgm:pt modelId="{4286F0BE-E889-43FC-860D-9CDB8CD582FC}" type="pres">
      <dgm:prSet presAssocID="{C1CC6351-73D7-485B-AFB1-8C4F9E839FFD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FFAB4-8E92-491A-BAAE-FC77B4D30D99}" type="pres">
      <dgm:prSet presAssocID="{C1CC6351-73D7-485B-AFB1-8C4F9E839FFD}" presName="aSpace" presStyleCnt="0"/>
      <dgm:spPr/>
    </dgm:pt>
  </dgm:ptLst>
  <dgm:cxnLst>
    <dgm:cxn modelId="{1EC79C35-05DB-4B5A-ABD4-FB287F3B21A3}" type="presOf" srcId="{A0CC8D5C-DBB5-47BB-9168-226B02263AD8}" destId="{7824E63F-1114-4D5E-874D-7282B4DC5F1D}" srcOrd="0" destOrd="0" presId="urn:microsoft.com/office/officeart/2005/8/layout/pyramid2"/>
    <dgm:cxn modelId="{406DCBB3-0018-440F-BF91-78D8D1DBAC2A}" srcId="{A0CC8D5C-DBB5-47BB-9168-226B02263AD8}" destId="{DCCC4572-474B-4C3E-B61C-6A783143EE82}" srcOrd="1" destOrd="0" parTransId="{07AA7D01-59AB-4971-B89B-DB1F01D58F01}" sibTransId="{0EB4D70E-4603-4CC4-A045-0E56FC598D7A}"/>
    <dgm:cxn modelId="{AAA7DD07-68F2-43B2-83D5-261C9E73C2D2}" type="presOf" srcId="{DCCC4572-474B-4C3E-B61C-6A783143EE82}" destId="{B4433EE6-EF99-4E2A-B5B3-5ADC8C38D166}" srcOrd="0" destOrd="0" presId="urn:microsoft.com/office/officeart/2005/8/layout/pyramid2"/>
    <dgm:cxn modelId="{F9ECF200-7C47-4F9D-99F5-20BE147D5B74}" type="presOf" srcId="{86DA583B-692B-490D-8A42-AB7AC8F11F3A}" destId="{5E82D13C-8F3D-46B8-B182-5B72D7947BBA}" srcOrd="0" destOrd="0" presId="urn:microsoft.com/office/officeart/2005/8/layout/pyramid2"/>
    <dgm:cxn modelId="{6022AF03-3565-43B2-A9DE-5D39B2C6ABD5}" srcId="{A0CC8D5C-DBB5-47BB-9168-226B02263AD8}" destId="{86DA583B-692B-490D-8A42-AB7AC8F11F3A}" srcOrd="2" destOrd="0" parTransId="{BF6DD5F8-058C-4E47-B012-8105EE4AC47B}" sibTransId="{1889DCF6-12F8-455F-A2BA-9602779E5ADB}"/>
    <dgm:cxn modelId="{F5FFFB8F-0AFF-4A89-8E47-9DEF58CD1C19}" srcId="{A0CC8D5C-DBB5-47BB-9168-226B02263AD8}" destId="{C1CC6351-73D7-485B-AFB1-8C4F9E839FFD}" srcOrd="4" destOrd="0" parTransId="{E520012C-22B7-4194-9F84-7A7446D21CDD}" sibTransId="{653618A7-39D6-44C4-BE2E-A3EF727CB692}"/>
    <dgm:cxn modelId="{C16E7CCB-04D4-4AB5-B83D-52E59FDD809C}" type="presOf" srcId="{C1CC6351-73D7-485B-AFB1-8C4F9E839FFD}" destId="{4286F0BE-E889-43FC-860D-9CDB8CD582FC}" srcOrd="0" destOrd="0" presId="urn:microsoft.com/office/officeart/2005/8/layout/pyramid2"/>
    <dgm:cxn modelId="{97AF0D36-9A51-4756-8236-E5B67E02DA30}" type="presOf" srcId="{ACC5068F-EB2A-45EF-A166-7EBD0A8DAF02}" destId="{C02B75E7-DB50-42FC-A012-82F948DD7B6D}" srcOrd="0" destOrd="0" presId="urn:microsoft.com/office/officeart/2005/8/layout/pyramid2"/>
    <dgm:cxn modelId="{FFB64602-0883-4500-B9FE-0B497B4707C0}" srcId="{A0CC8D5C-DBB5-47BB-9168-226B02263AD8}" destId="{02DD4570-950F-4B98-9E2E-C87F74AF177B}" srcOrd="3" destOrd="0" parTransId="{99FBC3E5-AAEB-4E06-94CC-67C9DF50EA1D}" sibTransId="{E96E4BCE-94B2-48E4-89B7-B66368EFF3C1}"/>
    <dgm:cxn modelId="{BD534FA4-D786-4B25-80CC-2CC41481B09C}" type="presOf" srcId="{02DD4570-950F-4B98-9E2E-C87F74AF177B}" destId="{391158CC-0216-4768-BFFE-73A73DA7D9DE}" srcOrd="0" destOrd="0" presId="urn:microsoft.com/office/officeart/2005/8/layout/pyramid2"/>
    <dgm:cxn modelId="{99F83193-D6FA-4670-A7C1-52D7ADFDD26B}" srcId="{A0CC8D5C-DBB5-47BB-9168-226B02263AD8}" destId="{ACC5068F-EB2A-45EF-A166-7EBD0A8DAF02}" srcOrd="0" destOrd="0" parTransId="{1F21E76A-FB6F-431C-87B0-0ED0DE0A4153}" sibTransId="{045B87BA-DCA5-48D3-9823-9F75663A3BC2}"/>
    <dgm:cxn modelId="{A50E04F2-AAE2-4614-B222-036BF281F62A}" type="presParOf" srcId="{7824E63F-1114-4D5E-874D-7282B4DC5F1D}" destId="{FCCEE9CE-DE12-4130-8AF1-841C40710A0D}" srcOrd="0" destOrd="0" presId="urn:microsoft.com/office/officeart/2005/8/layout/pyramid2"/>
    <dgm:cxn modelId="{A931932F-0584-478E-9220-5D43C0483AEC}" type="presParOf" srcId="{7824E63F-1114-4D5E-874D-7282B4DC5F1D}" destId="{9CFE7530-325E-4E31-B213-E62AB55397C9}" srcOrd="1" destOrd="0" presId="urn:microsoft.com/office/officeart/2005/8/layout/pyramid2"/>
    <dgm:cxn modelId="{047272DC-46E2-48C5-8AF8-AF4E6C46316C}" type="presParOf" srcId="{9CFE7530-325E-4E31-B213-E62AB55397C9}" destId="{C02B75E7-DB50-42FC-A012-82F948DD7B6D}" srcOrd="0" destOrd="0" presId="urn:microsoft.com/office/officeart/2005/8/layout/pyramid2"/>
    <dgm:cxn modelId="{498D12B7-E9BC-428F-A214-FDEAA82CD5B2}" type="presParOf" srcId="{9CFE7530-325E-4E31-B213-E62AB55397C9}" destId="{A5CCC742-E4FC-4D3F-8500-501803877A7A}" srcOrd="1" destOrd="0" presId="urn:microsoft.com/office/officeart/2005/8/layout/pyramid2"/>
    <dgm:cxn modelId="{1679AD79-4F41-4657-8981-B8C09522BD52}" type="presParOf" srcId="{9CFE7530-325E-4E31-B213-E62AB55397C9}" destId="{B4433EE6-EF99-4E2A-B5B3-5ADC8C38D166}" srcOrd="2" destOrd="0" presId="urn:microsoft.com/office/officeart/2005/8/layout/pyramid2"/>
    <dgm:cxn modelId="{5A7ED25B-6263-44C5-A559-EE05BC5F29F4}" type="presParOf" srcId="{9CFE7530-325E-4E31-B213-E62AB55397C9}" destId="{06E41393-40B3-49D8-A979-BA0C2ED9D100}" srcOrd="3" destOrd="0" presId="urn:microsoft.com/office/officeart/2005/8/layout/pyramid2"/>
    <dgm:cxn modelId="{33373AAC-342B-4CAA-982E-CCDC7518168B}" type="presParOf" srcId="{9CFE7530-325E-4E31-B213-E62AB55397C9}" destId="{5E82D13C-8F3D-46B8-B182-5B72D7947BBA}" srcOrd="4" destOrd="0" presId="urn:microsoft.com/office/officeart/2005/8/layout/pyramid2"/>
    <dgm:cxn modelId="{496DE307-307B-4A15-B693-95924301E55A}" type="presParOf" srcId="{9CFE7530-325E-4E31-B213-E62AB55397C9}" destId="{3760A386-EC52-4095-A9C3-37EC2887297F}" srcOrd="5" destOrd="0" presId="urn:microsoft.com/office/officeart/2005/8/layout/pyramid2"/>
    <dgm:cxn modelId="{7E928069-734A-49FE-8B4F-162663E0C7D1}" type="presParOf" srcId="{9CFE7530-325E-4E31-B213-E62AB55397C9}" destId="{391158CC-0216-4768-BFFE-73A73DA7D9DE}" srcOrd="6" destOrd="0" presId="urn:microsoft.com/office/officeart/2005/8/layout/pyramid2"/>
    <dgm:cxn modelId="{DB5FE828-C2A4-47EE-82E0-5E54724D52C8}" type="presParOf" srcId="{9CFE7530-325E-4E31-B213-E62AB55397C9}" destId="{6B831CDE-6340-4E22-8F46-D626892DE919}" srcOrd="7" destOrd="0" presId="urn:microsoft.com/office/officeart/2005/8/layout/pyramid2"/>
    <dgm:cxn modelId="{6FE933ED-D682-4BB4-B55B-7EEAFBFEFA0E}" type="presParOf" srcId="{9CFE7530-325E-4E31-B213-E62AB55397C9}" destId="{4286F0BE-E889-43FC-860D-9CDB8CD582FC}" srcOrd="8" destOrd="0" presId="urn:microsoft.com/office/officeart/2005/8/layout/pyramid2"/>
    <dgm:cxn modelId="{0D782524-8CCA-44FA-81BA-CED34C6B4FDF}" type="presParOf" srcId="{9CFE7530-325E-4E31-B213-E62AB55397C9}" destId="{301FFAB4-8E92-491A-BAAE-FC77B4D30D99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EE9CE-DE12-4130-8AF1-841C40710A0D}">
      <dsp:nvSpPr>
        <dsp:cNvPr id="0" name=""/>
        <dsp:cNvSpPr/>
      </dsp:nvSpPr>
      <dsp:spPr>
        <a:xfrm>
          <a:off x="906531" y="0"/>
          <a:ext cx="4392488" cy="4392488"/>
        </a:xfrm>
        <a:prstGeom prst="triangl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2B75E7-DB50-42FC-A012-82F948DD7B6D}">
      <dsp:nvSpPr>
        <dsp:cNvPr id="0" name=""/>
        <dsp:cNvSpPr/>
      </dsp:nvSpPr>
      <dsp:spPr>
        <a:xfrm>
          <a:off x="3102775" y="439677"/>
          <a:ext cx="2855117" cy="6245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ECRAN Steering Committee</a:t>
          </a:r>
          <a:endParaRPr lang="en-US" sz="1300" kern="1200" noProof="0" dirty="0"/>
        </a:p>
      </dsp:txBody>
      <dsp:txXfrm>
        <a:off x="3133263" y="470165"/>
        <a:ext cx="2794141" cy="563580"/>
      </dsp:txXfrm>
    </dsp:sp>
    <dsp:sp modelId="{B4433EE6-EF99-4E2A-B5B3-5ADC8C38D166}">
      <dsp:nvSpPr>
        <dsp:cNvPr id="0" name=""/>
        <dsp:cNvSpPr/>
      </dsp:nvSpPr>
      <dsp:spPr>
        <a:xfrm>
          <a:off x="3102775" y="1142304"/>
          <a:ext cx="2855117" cy="6245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 WGs …WATER MANAGEMENT (WM)</a:t>
          </a:r>
          <a:endParaRPr lang="en-US" sz="1300" kern="1200" noProof="0" dirty="0"/>
        </a:p>
      </dsp:txBody>
      <dsp:txXfrm>
        <a:off x="3133263" y="1172792"/>
        <a:ext cx="2794141" cy="563580"/>
      </dsp:txXfrm>
    </dsp:sp>
    <dsp:sp modelId="{5E82D13C-8F3D-46B8-B182-5B72D7947BBA}">
      <dsp:nvSpPr>
        <dsp:cNvPr id="0" name=""/>
        <dsp:cNvSpPr/>
      </dsp:nvSpPr>
      <dsp:spPr>
        <a:xfrm>
          <a:off x="3102775" y="1844930"/>
          <a:ext cx="2855117" cy="6245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WM WG Coordinator (WMWGC)</a:t>
          </a:r>
          <a:endParaRPr lang="en-US" sz="1300" kern="1200" noProof="0" dirty="0"/>
        </a:p>
      </dsp:txBody>
      <dsp:txXfrm>
        <a:off x="3133263" y="1875418"/>
        <a:ext cx="2794141" cy="563580"/>
      </dsp:txXfrm>
    </dsp:sp>
    <dsp:sp modelId="{391158CC-0216-4768-BFFE-73A73DA7D9DE}">
      <dsp:nvSpPr>
        <dsp:cNvPr id="0" name=""/>
        <dsp:cNvSpPr/>
      </dsp:nvSpPr>
      <dsp:spPr>
        <a:xfrm>
          <a:off x="3102775" y="2547557"/>
          <a:ext cx="2855117" cy="6245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WM WG National Coordinators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(WMWGNCs)</a:t>
          </a:r>
          <a:endParaRPr lang="en-US" sz="1300" kern="1200" noProof="0" dirty="0"/>
        </a:p>
      </dsp:txBody>
      <dsp:txXfrm>
        <a:off x="3133263" y="2578045"/>
        <a:ext cx="2794141" cy="563580"/>
      </dsp:txXfrm>
    </dsp:sp>
    <dsp:sp modelId="{4286F0BE-E889-43FC-860D-9CDB8CD582FC}">
      <dsp:nvSpPr>
        <dsp:cNvPr id="0" name=""/>
        <dsp:cNvSpPr/>
      </dsp:nvSpPr>
      <dsp:spPr>
        <a:xfrm>
          <a:off x="3102775" y="3250183"/>
          <a:ext cx="2855117" cy="6245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Water Management Working  Group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noProof="0" dirty="0" smtClean="0"/>
            <a:t>(WMWG)</a:t>
          </a:r>
        </a:p>
      </dsp:txBody>
      <dsp:txXfrm>
        <a:off x="3133263" y="3280671"/>
        <a:ext cx="2794141" cy="563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79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3819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Collaboration &amp; Communication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Activity 2.3: Water Management Working Group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ECRAN </a:t>
            </a:r>
            <a:r>
              <a:rPr lang="en-US" dirty="0" err="1" smtClean="0"/>
              <a:t>Organisation</a:t>
            </a:r>
            <a:r>
              <a:rPr lang="en-US" dirty="0" smtClean="0"/>
              <a:t> – Technical level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08907525"/>
              </p:ext>
            </p:extLst>
          </p:nvPr>
        </p:nvGraphicFramePr>
        <p:xfrm>
          <a:off x="1524000" y="1628800"/>
          <a:ext cx="686442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69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Communication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tabLst>
                <a:tab pos="355600" algn="l"/>
              </a:tabLst>
            </a:pPr>
            <a:r>
              <a:rPr lang="en-GB" sz="3600" dirty="0"/>
              <a:t>Annual meetings </a:t>
            </a:r>
            <a:endParaRPr lang="en-US" sz="3600" dirty="0"/>
          </a:p>
          <a:p>
            <a:pPr marL="742950" lvl="2" indent="-342900">
              <a:tabLst>
                <a:tab pos="355600" algn="l"/>
              </a:tabLst>
            </a:pPr>
            <a:r>
              <a:rPr lang="en-GB" dirty="0" smtClean="0"/>
              <a:t>Once </a:t>
            </a:r>
            <a:r>
              <a:rPr lang="en-GB" dirty="0"/>
              <a:t>a year, bringing together WMNCs; </a:t>
            </a:r>
            <a:endParaRPr lang="en-US" dirty="0"/>
          </a:p>
          <a:p>
            <a:pPr marL="742950" lvl="2" indent="-342900">
              <a:tabLst>
                <a:tab pos="355600" algn="l"/>
              </a:tabLst>
            </a:pPr>
            <a:r>
              <a:rPr lang="en-GB" dirty="0"/>
              <a:t>Making principal decisions about the direction of particular tasks;</a:t>
            </a:r>
            <a:endParaRPr lang="en-US" dirty="0"/>
          </a:p>
          <a:p>
            <a:pPr marL="742950" lvl="2" indent="-342900">
              <a:tabLst>
                <a:tab pos="355600" algn="l"/>
              </a:tabLst>
            </a:pPr>
            <a:r>
              <a:rPr lang="en-GB" dirty="0"/>
              <a:t>Adopting Work plan and other documents.</a:t>
            </a:r>
            <a:endParaRPr lang="en-US" dirty="0"/>
          </a:p>
          <a:p>
            <a:pPr>
              <a:tabLst>
                <a:tab pos="355600" algn="l"/>
              </a:tabLst>
            </a:pPr>
            <a:r>
              <a:rPr lang="en-GB" sz="3600" dirty="0"/>
              <a:t>E-mail per </a:t>
            </a:r>
            <a:r>
              <a:rPr lang="en-GB" sz="3600" dirty="0" err="1"/>
              <a:t>rollam</a:t>
            </a:r>
            <a:r>
              <a:rPr lang="en-GB" sz="3600" dirty="0"/>
              <a:t> agreement between the WMWGC and WMNCs on pending issues.</a:t>
            </a:r>
            <a:endParaRPr lang="en-US" sz="3600" dirty="0"/>
          </a:p>
          <a:p>
            <a:pPr marL="742950" lvl="2" indent="-342900">
              <a:tabLst>
                <a:tab pos="355600" algn="l"/>
              </a:tabLst>
            </a:pPr>
            <a:r>
              <a:rPr lang="en-GB" dirty="0" smtClean="0"/>
              <a:t>Adopting </a:t>
            </a:r>
            <a:r>
              <a:rPr lang="en-GB" dirty="0"/>
              <a:t>decisions on pending issues in the period between the annual meetings.</a:t>
            </a:r>
            <a:endParaRPr lang="en-US" dirty="0"/>
          </a:p>
          <a:p>
            <a:pPr>
              <a:tabLst>
                <a:tab pos="355600" algn="l"/>
              </a:tabLst>
            </a:pPr>
            <a:r>
              <a:rPr lang="en-GB" sz="3600" dirty="0" smtClean="0"/>
              <a:t>E-mail </a:t>
            </a:r>
            <a:r>
              <a:rPr lang="en-GB" sz="3600" dirty="0"/>
              <a:t>communication between </a:t>
            </a:r>
            <a:r>
              <a:rPr lang="en-GB" sz="3600" dirty="0" smtClean="0"/>
              <a:t>WMNC</a:t>
            </a:r>
            <a:r>
              <a:rPr lang="hr-HR" sz="3600" dirty="0" smtClean="0"/>
              <a:t>s</a:t>
            </a:r>
            <a:r>
              <a:rPr lang="en-GB" sz="3600" dirty="0" smtClean="0"/>
              <a:t> </a:t>
            </a:r>
            <a:r>
              <a:rPr lang="en-GB" sz="3600" dirty="0"/>
              <a:t>and particular WMWGC.</a:t>
            </a:r>
            <a:endParaRPr lang="en-US" sz="3600" dirty="0"/>
          </a:p>
          <a:p>
            <a:pPr lvl="1">
              <a:tabLst>
                <a:tab pos="355600" algn="l"/>
              </a:tabLst>
            </a:pPr>
            <a:r>
              <a:rPr lang="en-GB" dirty="0" smtClean="0"/>
              <a:t>To </a:t>
            </a:r>
            <a:r>
              <a:rPr lang="en-GB" dirty="0"/>
              <a:t>discuss and efficiently resolve daily (emerging) issues/challenges during the execution of the project;</a:t>
            </a:r>
            <a:endParaRPr lang="en-US" dirty="0"/>
          </a:p>
          <a:p>
            <a:pPr lvl="1">
              <a:tabLst>
                <a:tab pos="355600" algn="l"/>
              </a:tabLst>
            </a:pPr>
            <a:r>
              <a:rPr lang="en-GB" dirty="0"/>
              <a:t>To discuss and agree on the potential lists of participants (both nominal and institutional) to the particular tasks/events (where nominal or institutional participation is needed).</a:t>
            </a:r>
            <a:endParaRPr lang="en-US" dirty="0"/>
          </a:p>
          <a:p>
            <a:pPr lvl="0">
              <a:tabLst>
                <a:tab pos="355600" algn="l"/>
              </a:tabLst>
            </a:pPr>
            <a:r>
              <a:rPr lang="en-GB" sz="3600" dirty="0" smtClean="0"/>
              <a:t>E-mail communication between the WM</a:t>
            </a:r>
            <a:r>
              <a:rPr lang="hr-HR" sz="3600" dirty="0" smtClean="0"/>
              <a:t>N</a:t>
            </a:r>
            <a:r>
              <a:rPr lang="en-GB" sz="3600" dirty="0" smtClean="0"/>
              <a:t>C</a:t>
            </a:r>
            <a:r>
              <a:rPr lang="hr-HR" sz="3600" dirty="0" smtClean="0"/>
              <a:t>s</a:t>
            </a:r>
            <a:r>
              <a:rPr lang="en-GB" sz="3600" dirty="0" smtClean="0"/>
              <a:t>, project TL and/or Project Director and</a:t>
            </a:r>
            <a:r>
              <a:rPr lang="hr-HR" sz="3600" dirty="0" smtClean="0"/>
              <a:t> </a:t>
            </a:r>
            <a:r>
              <a:rPr lang="en-GB" sz="3600" dirty="0" smtClean="0"/>
              <a:t> WMWGC.</a:t>
            </a:r>
            <a:endParaRPr lang="en-US" sz="3600" dirty="0" smtClean="0"/>
          </a:p>
          <a:p>
            <a:pPr lvl="1">
              <a:tabLst>
                <a:tab pos="355600" algn="l"/>
              </a:tabLst>
            </a:pPr>
            <a:r>
              <a:rPr lang="en-GB" dirty="0" smtClean="0"/>
              <a:t>Dealing </a:t>
            </a:r>
            <a:r>
              <a:rPr lang="en-GB" dirty="0"/>
              <a:t>with bilateral issues in need of official approval of the Project management;</a:t>
            </a:r>
            <a:endParaRPr lang="en-US" dirty="0"/>
          </a:p>
          <a:p>
            <a:pPr lvl="1">
              <a:tabLst>
                <a:tab pos="355600" algn="l"/>
              </a:tabLst>
            </a:pPr>
            <a:r>
              <a:rPr lang="en-GB" dirty="0"/>
              <a:t>Resolving problems; </a:t>
            </a:r>
            <a:endParaRPr lang="en-US" dirty="0"/>
          </a:p>
          <a:p>
            <a:pPr lvl="1">
              <a:tabLst>
                <a:tab pos="355600" algn="l"/>
              </a:tabLst>
            </a:pPr>
            <a:r>
              <a:rPr lang="en-GB" dirty="0"/>
              <a:t>Confirmation of nominations for the study tour/training in the EU.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06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2581747"/>
          </a:xfrm>
        </p:spPr>
        <p:txBody>
          <a:bodyPr>
            <a:normAutofit/>
          </a:bodyPr>
          <a:lstStyle/>
          <a:p>
            <a:pPr lvl="0"/>
            <a:r>
              <a:rPr lang="en-US" sz="2000" dirty="0" smtClean="0"/>
              <a:t>Direct e-mail communication of the WMWGC with the task nominees from c) above</a:t>
            </a:r>
          </a:p>
          <a:p>
            <a:pPr lvl="1"/>
            <a:r>
              <a:rPr lang="en-US" sz="1400" dirty="0" smtClean="0"/>
              <a:t>Daily informal communication with selected nominees for particular tasks/events</a:t>
            </a:r>
          </a:p>
          <a:p>
            <a:pPr lvl="0"/>
            <a:r>
              <a:rPr lang="en-US" sz="2000" dirty="0" smtClean="0"/>
              <a:t>Circular e-mailing to the WMNCs</a:t>
            </a:r>
          </a:p>
          <a:p>
            <a:pPr lvl="1"/>
            <a:r>
              <a:rPr lang="en-US" sz="1400" dirty="0" smtClean="0"/>
              <a:t>To keep WMNCs formally informed on the issues agreed with the nominees to particular tasks/events;</a:t>
            </a:r>
          </a:p>
          <a:p>
            <a:pPr lvl="1"/>
            <a:r>
              <a:rPr lang="en-US" sz="1400" dirty="0" smtClean="0"/>
              <a:t>To keep all WMNCs formally informed on the course of particular tasks during the year.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22284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Nomination</a:t>
            </a:r>
            <a:r>
              <a:rPr lang="hr-HR" dirty="0" smtClean="0"/>
              <a:t> </a:t>
            </a:r>
            <a:r>
              <a:rPr lang="hr-HR" dirty="0" err="1" smtClean="0"/>
              <a:t>stpes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sz="2000" dirty="0"/>
              <a:t>WMNCs upon request of the WMWGC submits their proposals;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endParaRPr lang="hr-HR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 smtClean="0"/>
              <a:t>In </a:t>
            </a:r>
            <a:r>
              <a:rPr lang="en-GB" sz="2000" dirty="0"/>
              <a:t>cases of no clarity, the WMNCs discuss the nominations with the WMWGC and/or with the Project management;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endParaRPr lang="hr-HR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 smtClean="0"/>
              <a:t>WMWGC </a:t>
            </a:r>
            <a:r>
              <a:rPr lang="en-GB" sz="2000" dirty="0"/>
              <a:t>has a right to exclude a nominee if he/she does not correspond to the task´s requirements, or for capacity reasons;</a:t>
            </a: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endParaRPr lang="hr-HR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GB" sz="2000" dirty="0" smtClean="0"/>
              <a:t>WMWGC </a:t>
            </a:r>
            <a:r>
              <a:rPr lang="en-GB" sz="2000" dirty="0"/>
              <a:t>sends the adopted final list of nominees to the Project management.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3486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Criteria for participation 1/3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/>
              <a:t>Task </a:t>
            </a:r>
            <a:r>
              <a:rPr lang="en-GB" b="1" dirty="0" smtClean="0"/>
              <a:t>2.3.1</a:t>
            </a:r>
            <a:r>
              <a:rPr lang="hr-HR" b="1" dirty="0" smtClean="0"/>
              <a:t> </a:t>
            </a:r>
            <a:r>
              <a:rPr lang="en-US" b="1" dirty="0" err="1"/>
              <a:t>Organisation</a:t>
            </a:r>
            <a:r>
              <a:rPr lang="en-US" b="1" dirty="0"/>
              <a:t> of annual Working Group meetings </a:t>
            </a:r>
            <a:endParaRPr lang="en-US" dirty="0"/>
          </a:p>
          <a:p>
            <a:pPr lvl="1"/>
            <a:r>
              <a:rPr lang="en-GB" dirty="0"/>
              <a:t>National coordinators – no deliberations needed</a:t>
            </a:r>
            <a:r>
              <a:rPr lang="en-GB" dirty="0" smtClean="0"/>
              <a:t>.</a:t>
            </a:r>
            <a:endParaRPr lang="hr-HR" dirty="0"/>
          </a:p>
          <a:p>
            <a:r>
              <a:rPr lang="en-GB" b="1" dirty="0"/>
              <a:t>Task </a:t>
            </a:r>
            <a:r>
              <a:rPr lang="en-GB" b="1" dirty="0" smtClean="0"/>
              <a:t>2.3.2</a:t>
            </a:r>
            <a:r>
              <a:rPr lang="hr-HR" b="1" dirty="0" smtClean="0"/>
              <a:t> </a:t>
            </a:r>
            <a:r>
              <a:rPr lang="en-US" b="1" dirty="0"/>
              <a:t>Assistance in the development of transboundary </a:t>
            </a:r>
            <a:r>
              <a:rPr lang="en-US" b="1" dirty="0" smtClean="0"/>
              <a:t>RBMPs</a:t>
            </a:r>
            <a:endParaRPr lang="en-US" dirty="0"/>
          </a:p>
          <a:p>
            <a:pPr lvl="1"/>
            <a:r>
              <a:rPr lang="en-GB" dirty="0"/>
              <a:t>Representatives of water management authorities (governmental bodies/ministries and water management agencies) responsible for RBMPs;</a:t>
            </a:r>
            <a:endParaRPr lang="en-US" dirty="0"/>
          </a:p>
          <a:p>
            <a:pPr lvl="1"/>
            <a:r>
              <a:rPr lang="en-GB" dirty="0"/>
              <a:t>Representatives of international river basin commissions (i.e. ICPDR, ISRBC or other relevant for selected transboundary river basin for RBMP);</a:t>
            </a:r>
            <a:endParaRPr lang="en-US" dirty="0"/>
          </a:p>
          <a:p>
            <a:pPr lvl="1"/>
            <a:r>
              <a:rPr lang="en-GB" dirty="0"/>
              <a:t>Representatives of regional authorities dealing with river basin management issues (i.e. bilateral cooperation)</a:t>
            </a:r>
            <a:endParaRPr lang="en-US" dirty="0"/>
          </a:p>
          <a:p>
            <a:pPr lvl="1"/>
            <a:r>
              <a:rPr lang="en-GB" dirty="0"/>
              <a:t>Representatives of relevant NGOs dealing with water/environmental issues (if capacity allows; not eligible for funding by TAIEX)</a:t>
            </a:r>
            <a:endParaRPr lang="en-US" dirty="0"/>
          </a:p>
          <a:p>
            <a:pPr lvl="1"/>
            <a:r>
              <a:rPr lang="en-GB" dirty="0"/>
              <a:t>Other stakeholders and general public (academics, private persons or representatives of consultancy firms) already dealing with/seriously interested in river basin management planning and which are known to authorities of agencies mentioned above (if capacity allows; not eligible for funding by TAIEX)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56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Criteria for participation 2/3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/>
              <a:t>Task </a:t>
            </a:r>
            <a:r>
              <a:rPr lang="en-GB" b="1" dirty="0" smtClean="0"/>
              <a:t>2.3.3</a:t>
            </a:r>
            <a:r>
              <a:rPr lang="hr-HR" b="1" dirty="0" smtClean="0"/>
              <a:t> </a:t>
            </a:r>
            <a:r>
              <a:rPr lang="en-US" b="1" dirty="0"/>
              <a:t>Economic analysis (EA) in accordance with the WFD </a:t>
            </a:r>
            <a:endParaRPr lang="en-US" dirty="0"/>
          </a:p>
          <a:p>
            <a:pPr lvl="1"/>
            <a:r>
              <a:rPr lang="en-GB" dirty="0"/>
              <a:t>Representatives of the water management authorities (governmental bodies/ministries and water management agencies) responsible for RBMPs;</a:t>
            </a:r>
            <a:endParaRPr lang="en-US" dirty="0"/>
          </a:p>
          <a:p>
            <a:pPr lvl="1"/>
            <a:r>
              <a:rPr lang="en-GB" dirty="0"/>
              <a:t>Representatives of the international river basin commissions (i.e. ICPDR, ISRBC or other relevant for selected transboundary river basin for RBMP);</a:t>
            </a:r>
            <a:endParaRPr lang="en-US" dirty="0"/>
          </a:p>
          <a:p>
            <a:pPr lvl="1"/>
            <a:r>
              <a:rPr lang="en-GB" dirty="0"/>
              <a:t>Representatives of the water-utility companies (if capacity allows; not eligible for funding by TAIEX);</a:t>
            </a:r>
            <a:endParaRPr lang="en-US" dirty="0"/>
          </a:p>
          <a:p>
            <a:pPr lvl="1"/>
            <a:r>
              <a:rPr lang="en-GB" dirty="0"/>
              <a:t>Representatives of regional authorities included in Economic analysis (EA) in accordance with the WFD (cost recovery and cost effectiveness considerations), including innovative systems of waste water treatment;</a:t>
            </a:r>
            <a:endParaRPr lang="en-US" dirty="0"/>
          </a:p>
          <a:p>
            <a:pPr lvl="1"/>
            <a:r>
              <a:rPr lang="en-GB" dirty="0"/>
              <a:t>Scientific Institutes and/or Universities specialised in Water Economics;</a:t>
            </a:r>
            <a:endParaRPr lang="en-US" dirty="0"/>
          </a:p>
          <a:p>
            <a:pPr lvl="1"/>
            <a:r>
              <a:rPr lang="en-GB" dirty="0"/>
              <a:t>Others stakeholders and general public (academics, private persons or representatives of consultancy firms) already dealing with/seriously interested in Economic analysis (EA) in accordance with the WFD and which are known to authorities of agencies mentioned above (if capacity allows; not eligible for funding by TAIEX).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92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participation 3/3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165923"/>
          </a:xfrm>
        </p:spPr>
        <p:txBody>
          <a:bodyPr>
            <a:normAutofit fontScale="70000" lnSpcReduction="20000"/>
          </a:bodyPr>
          <a:lstStyle/>
          <a:p>
            <a:r>
              <a:rPr lang="en-GB" sz="2900" b="1" dirty="0"/>
              <a:t>Task </a:t>
            </a:r>
            <a:r>
              <a:rPr lang="en-GB" sz="2900" b="1" dirty="0" smtClean="0"/>
              <a:t>2.3.4</a:t>
            </a:r>
            <a:r>
              <a:rPr lang="hr-HR" sz="2900" b="1" dirty="0" smtClean="0"/>
              <a:t> </a:t>
            </a:r>
            <a:r>
              <a:rPr lang="en-US" sz="2900" b="1" dirty="0"/>
              <a:t>WFD and Marine Strategy Directive – where to draw the line?</a:t>
            </a:r>
            <a:endParaRPr lang="hr-HR" sz="2900" dirty="0" smtClean="0"/>
          </a:p>
          <a:p>
            <a:pPr lvl="1"/>
            <a:r>
              <a:rPr lang="en-GB" sz="2600" dirty="0" smtClean="0"/>
              <a:t>Representatives </a:t>
            </a:r>
            <a:r>
              <a:rPr lang="en-GB" sz="2600" dirty="0"/>
              <a:t>of the authorities in charge of integrated coastal zone and marine management (governmental bodies/ministries and agencies;</a:t>
            </a:r>
            <a:endParaRPr lang="en-US" sz="2600" dirty="0"/>
          </a:p>
          <a:p>
            <a:pPr lvl="1"/>
            <a:r>
              <a:rPr lang="en-GB" sz="2600" dirty="0"/>
              <a:t>Representatives of the international commissions dealing with integrated coastal zone and marine management;</a:t>
            </a:r>
            <a:endParaRPr lang="en-US" sz="2600" dirty="0"/>
          </a:p>
          <a:p>
            <a:pPr lvl="1"/>
            <a:r>
              <a:rPr lang="en-GB" sz="2600" dirty="0"/>
              <a:t>Representatives of regional authorities dealing with integrated coastal zone and marine management;</a:t>
            </a:r>
            <a:endParaRPr lang="en-US" sz="2600" dirty="0"/>
          </a:p>
          <a:p>
            <a:pPr lvl="1"/>
            <a:r>
              <a:rPr lang="en-GB" sz="2600" dirty="0"/>
              <a:t>Scientific Institutes and/or Universities specialised in water and marine environment;</a:t>
            </a:r>
            <a:endParaRPr lang="en-US" sz="2600" dirty="0"/>
          </a:p>
          <a:p>
            <a:pPr lvl="1"/>
            <a:r>
              <a:rPr lang="en-GB" sz="2600" dirty="0"/>
              <a:t>Others stakeholders and general public (academics, private persons or representatives of consultancy firms) already dealing with/seriously interested in dealing with integrated coastal zone and marine management and which are  known to authorities of agencies mentioned above (if capacity allows; not eligible for funding by TAIEX).</a:t>
            </a:r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25321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775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Collaboration &amp; Communication</vt:lpstr>
      <vt:lpstr>ECRAN Organisation – Technical level</vt:lpstr>
      <vt:lpstr>Communication</vt:lpstr>
      <vt:lpstr>Communication</vt:lpstr>
      <vt:lpstr>Nomination stpes</vt:lpstr>
      <vt:lpstr>Criteria for participation 1/3</vt:lpstr>
      <vt:lpstr>Criteria for participation 2/3</vt:lpstr>
      <vt:lpstr>Criteria for participation 3/3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Administrator</cp:lastModifiedBy>
  <cp:revision>35</cp:revision>
  <dcterms:created xsi:type="dcterms:W3CDTF">2013-10-30T11:37:35Z</dcterms:created>
  <dcterms:modified xsi:type="dcterms:W3CDTF">2014-02-13T09:09:38Z</dcterms:modified>
</cp:coreProperties>
</file>