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7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7" autoAdjust="0"/>
    <p:restoredTop sz="94660"/>
  </p:normalViewPr>
  <p:slideViewPr>
    <p:cSldViewPr>
      <p:cViewPr>
        <p:scale>
          <a:sx n="80" d="100"/>
          <a:sy n="80" d="100"/>
        </p:scale>
        <p:origin x="-1578"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795"/>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783357"/>
            <a:ext cx="8229600" cy="43819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t>2/13/2014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Country specific topic</a:t>
            </a:r>
            <a:endParaRPr lang="en-US" dirty="0"/>
          </a:p>
        </p:txBody>
      </p:sp>
      <p:sp>
        <p:nvSpPr>
          <p:cNvPr id="3" name="Subtitle 2"/>
          <p:cNvSpPr>
            <a:spLocks noGrp="1"/>
          </p:cNvSpPr>
          <p:nvPr>
            <p:ph type="subTitle" idx="1"/>
          </p:nvPr>
        </p:nvSpPr>
        <p:spPr>
          <a:xfrm>
            <a:off x="827584" y="3886200"/>
            <a:ext cx="7632848" cy="1752600"/>
          </a:xfrm>
        </p:spPr>
        <p:txBody>
          <a:bodyPr>
            <a:normAutofit/>
          </a:bodyPr>
          <a:lstStyle/>
          <a:p>
            <a:r>
              <a:rPr lang="en-US" dirty="0"/>
              <a:t>Task 2.3.4: WFD and Marine Strategy Framework Directive (MSFD) – where to draw the line?</a:t>
            </a:r>
            <a:endParaRPr lang="hr-H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between WFD and MSFD</a:t>
            </a:r>
            <a:endParaRPr lang="en-US" dirty="0"/>
          </a:p>
        </p:txBody>
      </p:sp>
      <p:sp>
        <p:nvSpPr>
          <p:cNvPr id="3" name="Content Placeholder 2"/>
          <p:cNvSpPr>
            <a:spLocks noGrp="1"/>
          </p:cNvSpPr>
          <p:nvPr>
            <p:ph idx="1"/>
          </p:nvPr>
        </p:nvSpPr>
        <p:spPr>
          <a:xfrm>
            <a:off x="457200" y="1783357"/>
            <a:ext cx="8229600" cy="4669979"/>
          </a:xfrm>
        </p:spPr>
        <p:txBody>
          <a:bodyPr>
            <a:normAutofit lnSpcReduction="10000"/>
          </a:bodyPr>
          <a:lstStyle/>
          <a:p>
            <a:pPr marL="0" indent="0">
              <a:buNone/>
            </a:pPr>
            <a:r>
              <a:rPr lang="en-US" sz="2100" dirty="0" smtClean="0"/>
              <a:t>In the context of setting the Good Environmental Status (GES):</a:t>
            </a:r>
          </a:p>
          <a:p>
            <a:pPr lvl="0"/>
            <a:r>
              <a:rPr lang="en-US" sz="1700" dirty="0" smtClean="0"/>
              <a:t>Both directives require ecosystem approach;</a:t>
            </a:r>
          </a:p>
          <a:p>
            <a:pPr lvl="0"/>
            <a:r>
              <a:rPr lang="en-US" sz="1700" dirty="0" smtClean="0"/>
              <a:t>Based on adaptive management;</a:t>
            </a:r>
          </a:p>
          <a:p>
            <a:pPr lvl="0"/>
            <a:r>
              <a:rPr lang="en-US" sz="1700" dirty="0" smtClean="0"/>
              <a:t>Setting of environmental targets is based on chemical quality and biological status</a:t>
            </a:r>
          </a:p>
          <a:p>
            <a:pPr lvl="0"/>
            <a:r>
              <a:rPr lang="en-US" sz="1700" dirty="0" smtClean="0"/>
              <a:t>Changes in the structure and functioning of ecosystems should be addressed.</a:t>
            </a:r>
          </a:p>
          <a:p>
            <a:pPr lvl="0"/>
            <a:r>
              <a:rPr lang="en-US" sz="1700" dirty="0" smtClean="0"/>
              <a:t>Identification of coastal water body types as required by Water Framework Directive (WFD) is not required for Marine Strategy Framework Directive (MSFD). </a:t>
            </a:r>
          </a:p>
          <a:p>
            <a:pPr lvl="0"/>
            <a:r>
              <a:rPr lang="en-US" sz="1700" dirty="0" err="1" smtClean="0"/>
              <a:t>Characterisation</a:t>
            </a:r>
            <a:r>
              <a:rPr lang="en-US" sz="1700" dirty="0" smtClean="0"/>
              <a:t> of hydro-morphological and physical features is a part of the initial assessment of the MSFD links to WFD typology. </a:t>
            </a:r>
          </a:p>
          <a:p>
            <a:pPr lvl="0"/>
            <a:r>
              <a:rPr lang="en-US" sz="1700" dirty="0" smtClean="0"/>
              <a:t>The common coastal types, defined for the WFD </a:t>
            </a:r>
            <a:r>
              <a:rPr lang="en-US" sz="1700" dirty="0" err="1" smtClean="0"/>
              <a:t>intercalibration</a:t>
            </a:r>
            <a:r>
              <a:rPr lang="en-US" sz="1700" dirty="0" smtClean="0"/>
              <a:t>, are based on the differences in the physical/ freshwater discharge regime in all regional seas. Check </a:t>
            </a:r>
            <a:r>
              <a:rPr lang="en-US" sz="1700" dirty="0" err="1" smtClean="0"/>
              <a:t>alignement</a:t>
            </a:r>
            <a:r>
              <a:rPr lang="en-US" sz="1700" dirty="0" smtClean="0"/>
              <a:t> with the marine regions and sub-regions identified for the MSFD.</a:t>
            </a:r>
          </a:p>
          <a:p>
            <a:pPr lvl="0"/>
            <a:r>
              <a:rPr lang="en-US" sz="1700" dirty="0" smtClean="0"/>
              <a:t>MSFD requires assessment of the marine habitat types (not included in the WFD). Biological quality element specific assessment and classification systems developed for WFD purposes are generally habitat specific. Final classification of WFD should also consider all habitats in a water body.</a:t>
            </a:r>
          </a:p>
          <a:p>
            <a:pPr marL="0" indent="0">
              <a:buNone/>
            </a:pPr>
            <a:endParaRPr lang="en-US" sz="2000" dirty="0" smtClean="0"/>
          </a:p>
          <a:p>
            <a:pPr marL="0" indent="0">
              <a:buNone/>
            </a:pPr>
            <a:endParaRPr lang="en-US" sz="2000" dirty="0" smtClean="0"/>
          </a:p>
          <a:p>
            <a:endParaRPr lang="en-US" dirty="0"/>
          </a:p>
        </p:txBody>
      </p:sp>
    </p:spTree>
    <p:extLst>
      <p:ext uri="{BB962C8B-B14F-4D97-AF65-F5344CB8AC3E}">
        <p14:creationId xmlns:p14="http://schemas.microsoft.com/office/powerpoint/2010/main" val="462933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between WFD and MSFD</a:t>
            </a:r>
            <a:endParaRPr lang="en-US" dirty="0"/>
          </a:p>
        </p:txBody>
      </p:sp>
      <p:sp>
        <p:nvSpPr>
          <p:cNvPr id="3" name="Content Placeholder 2"/>
          <p:cNvSpPr>
            <a:spLocks noGrp="1"/>
          </p:cNvSpPr>
          <p:nvPr>
            <p:ph idx="1"/>
          </p:nvPr>
        </p:nvSpPr>
        <p:spPr>
          <a:xfrm>
            <a:off x="467544" y="1916831"/>
            <a:ext cx="8229600" cy="4745225"/>
          </a:xfrm>
        </p:spPr>
        <p:txBody>
          <a:bodyPr>
            <a:normAutofit fontScale="47500" lnSpcReduction="20000"/>
          </a:bodyPr>
          <a:lstStyle/>
          <a:p>
            <a:pPr lvl="0"/>
            <a:r>
              <a:rPr lang="en-US" sz="3400" dirty="0" smtClean="0"/>
              <a:t>Reference conditions in the sense of WFD are not required by MSFD. </a:t>
            </a:r>
          </a:p>
          <a:p>
            <a:pPr lvl="0"/>
            <a:r>
              <a:rPr lang="en-US" sz="3400" dirty="0" smtClean="0"/>
              <a:t>The spatial approach for the identification of RC for coastal waters was not generally applicable as reference sites are rare in coastal waters.</a:t>
            </a:r>
          </a:p>
          <a:p>
            <a:pPr lvl="0"/>
            <a:r>
              <a:rPr lang="en-US" sz="3400" dirty="0" smtClean="0"/>
              <a:t>The setting of GES targets should link to the WFD 'good ecological' status values defined for coastal waters in those areas where the directives overlap and where same indicators may be used in the assessment.</a:t>
            </a:r>
          </a:p>
          <a:p>
            <a:pPr lvl="0"/>
            <a:r>
              <a:rPr lang="en-US" sz="3400" dirty="0" smtClean="0"/>
              <a:t>The normative definitions were useful in the process of setting the 'good ecological status' for the WFD, and those were applied as part of the WFD </a:t>
            </a:r>
            <a:r>
              <a:rPr lang="en-US" sz="3400" dirty="0" err="1" smtClean="0"/>
              <a:t>intercalibration</a:t>
            </a:r>
            <a:r>
              <a:rPr lang="en-US" sz="3400" dirty="0" smtClean="0"/>
              <a:t> process. </a:t>
            </a:r>
          </a:p>
          <a:p>
            <a:pPr lvl="0"/>
            <a:r>
              <a:rPr lang="en-US" sz="3400" dirty="0" smtClean="0"/>
              <a:t>Several indices developed for WFD purposes follow the concepts of the normative definitions and can be used to assess the changes in biomass, species composition (sensitive vs. non-sensitive species).</a:t>
            </a:r>
          </a:p>
          <a:p>
            <a:pPr lvl="0"/>
            <a:r>
              <a:rPr lang="en-US" sz="3400" dirty="0" smtClean="0"/>
              <a:t>Such community/ habitat specific indices may be applied also to MSFD determination of GES, which would allow application of the conceptual approach of normative definitions in order to facilitate the setting of GES.</a:t>
            </a:r>
          </a:p>
          <a:p>
            <a:pPr lvl="0"/>
            <a:r>
              <a:rPr lang="en-US" sz="3400" dirty="0" err="1" smtClean="0"/>
              <a:t>Harmonisation</a:t>
            </a:r>
            <a:r>
              <a:rPr lang="en-US" sz="3400" dirty="0" smtClean="0"/>
              <a:t> and </a:t>
            </a:r>
            <a:r>
              <a:rPr lang="en-US" sz="3400" dirty="0" err="1" smtClean="0"/>
              <a:t>standardisation</a:t>
            </a:r>
            <a:r>
              <a:rPr lang="en-US" sz="3400" dirty="0" smtClean="0"/>
              <a:t> of sampling, analysis, and assessment tools for chemical and biological parameters will be needed in order to enable comparison and </a:t>
            </a:r>
            <a:r>
              <a:rPr lang="en-US" sz="3400" dirty="0" err="1" smtClean="0"/>
              <a:t>harmonised</a:t>
            </a:r>
            <a:r>
              <a:rPr lang="en-US" sz="3400" dirty="0" smtClean="0"/>
              <a:t> assessment across the regional sea and sub-regions (and between Member States).</a:t>
            </a:r>
          </a:p>
          <a:p>
            <a:pPr lvl="0"/>
            <a:r>
              <a:rPr lang="en-US" sz="3400" dirty="0" smtClean="0"/>
              <a:t>Also there should be an agreement of the indicators that will be applied between sub-regions and regional seas to show distance or progress towards the GES.</a:t>
            </a:r>
            <a:endParaRPr lang="en-US" sz="3400" dirty="0"/>
          </a:p>
        </p:txBody>
      </p:sp>
    </p:spTree>
    <p:extLst>
      <p:ext uri="{BB962C8B-B14F-4D97-AF65-F5344CB8AC3E}">
        <p14:creationId xmlns:p14="http://schemas.microsoft.com/office/powerpoint/2010/main" val="3811972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topic candidates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Monitoring, indicators and/or risk assessment issues;</a:t>
            </a:r>
          </a:p>
          <a:p>
            <a:pPr lvl="0"/>
            <a:r>
              <a:rPr lang="en-US" dirty="0" smtClean="0"/>
              <a:t>National approaches and outcomes of the initial assessments;</a:t>
            </a:r>
          </a:p>
          <a:p>
            <a:pPr lvl="0"/>
            <a:r>
              <a:rPr lang="en-US" dirty="0" smtClean="0"/>
              <a:t>Targets and indicators developed to assess Good Environmental Status (GES);</a:t>
            </a:r>
          </a:p>
          <a:p>
            <a:pPr lvl="0"/>
            <a:r>
              <a:rPr lang="en-US" dirty="0" smtClean="0"/>
              <a:t>Approaches to integrate assessments across indicators and descriptors;</a:t>
            </a:r>
          </a:p>
          <a:p>
            <a:pPr lvl="0"/>
            <a:r>
              <a:rPr lang="en-US" dirty="0" smtClean="0"/>
              <a:t>Coordination of approaches to implementation across marine regions; </a:t>
            </a:r>
          </a:p>
          <a:p>
            <a:pPr lvl="0"/>
            <a:r>
              <a:rPr lang="en-US" dirty="0" smtClean="0"/>
              <a:t>Progress on the development of monitoring </a:t>
            </a:r>
            <a:r>
              <a:rPr lang="en-US" dirty="0" err="1" smtClean="0"/>
              <a:t>programmes</a:t>
            </a:r>
            <a:r>
              <a:rPr lang="en-US" dirty="0" smtClean="0"/>
              <a:t> to assess GES;</a:t>
            </a:r>
          </a:p>
          <a:p>
            <a:pPr lvl="0"/>
            <a:r>
              <a:rPr lang="en-US" dirty="0" smtClean="0"/>
              <a:t>Assessments of the costs and benefits of implementation of the MSFD; </a:t>
            </a:r>
          </a:p>
          <a:p>
            <a:pPr lvl="0"/>
            <a:r>
              <a:rPr lang="en-US" dirty="0" smtClean="0"/>
              <a:t>Maintaining the functional integrity of the coastal resource systems;</a:t>
            </a:r>
          </a:p>
          <a:p>
            <a:pPr lvl="0"/>
            <a:r>
              <a:rPr lang="en-US" dirty="0" smtClean="0"/>
              <a:t>Reducing resource-use conflicts;</a:t>
            </a:r>
          </a:p>
          <a:p>
            <a:pPr lvl="0"/>
            <a:r>
              <a:rPr lang="en-US" dirty="0" smtClean="0"/>
              <a:t>Maintaining the health of the marine environment;</a:t>
            </a:r>
          </a:p>
          <a:p>
            <a:pPr lvl="0"/>
            <a:r>
              <a:rPr lang="en-US" dirty="0" smtClean="0"/>
              <a:t>Facilitating the progress of integration among sectors within the coastal/marine environment and </a:t>
            </a:r>
            <a:r>
              <a:rPr lang="en-US" dirty="0" err="1" smtClean="0"/>
              <a:t>realisation</a:t>
            </a:r>
            <a:r>
              <a:rPr lang="en-US" dirty="0" smtClean="0"/>
              <a:t> of a common goal focused around sustainability.</a:t>
            </a:r>
          </a:p>
          <a:p>
            <a:endParaRPr lang="en-US" dirty="0"/>
          </a:p>
        </p:txBody>
      </p:sp>
    </p:spTree>
    <p:extLst>
      <p:ext uri="{BB962C8B-B14F-4D97-AF65-F5344CB8AC3E}">
        <p14:creationId xmlns:p14="http://schemas.microsoft.com/office/powerpoint/2010/main" val="37440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569</Words>
  <Application>Microsoft Office PowerPoint</Application>
  <PresentationFormat>On-screen Show (4:3)</PresentationFormat>
  <Paragraphs>34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Country specific topic</vt:lpstr>
      <vt:lpstr>Comparison between WFD and MSFD</vt:lpstr>
      <vt:lpstr>Comparison between WFD and MSFD</vt:lpstr>
      <vt:lpstr>Specific topic candidates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Administrator</cp:lastModifiedBy>
  <cp:revision>49</cp:revision>
  <dcterms:created xsi:type="dcterms:W3CDTF">2013-10-30T11:37:35Z</dcterms:created>
  <dcterms:modified xsi:type="dcterms:W3CDTF">2014-02-13T11:27:58Z</dcterms:modified>
</cp:coreProperties>
</file>