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8" autoAdjust="0"/>
    <p:restoredTop sz="94660"/>
  </p:normalViewPr>
  <p:slideViewPr>
    <p:cSldViewPr>
      <p:cViewPr>
        <p:scale>
          <a:sx n="80" d="100"/>
          <a:sy n="80" d="100"/>
        </p:scale>
        <p:origin x="-191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79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3819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Selection </a:t>
            </a:r>
            <a:r>
              <a:rPr lang="en-GB" dirty="0"/>
              <a:t>criteria for the pilot river basin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 smtClean="0"/>
              <a:t>Task</a:t>
            </a:r>
            <a:r>
              <a:rPr lang="hr-HR" dirty="0" smtClean="0"/>
              <a:t> 2.3.2 - </a:t>
            </a:r>
            <a:r>
              <a:rPr lang="en-US" dirty="0" smtClean="0"/>
              <a:t>Assistance </a:t>
            </a:r>
            <a:r>
              <a:rPr lang="en-US" dirty="0"/>
              <a:t>in the development of transboundary river basin management plans (RBMPs</a:t>
            </a:r>
            <a:r>
              <a:rPr lang="hr-HR" dirty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68125"/>
              </p:ext>
            </p:extLst>
          </p:nvPr>
        </p:nvGraphicFramePr>
        <p:xfrm>
          <a:off x="791580" y="872716"/>
          <a:ext cx="7704856" cy="4460515"/>
        </p:xfrm>
        <a:graphic>
          <a:graphicData uri="http://schemas.openxmlformats.org/drawingml/2006/table">
            <a:tbl>
              <a:tblPr firstRow="1" firstCol="1" bandRow="1"/>
              <a:tblGrid>
                <a:gridCol w="2952328"/>
                <a:gridCol w="1007036"/>
                <a:gridCol w="2845392"/>
                <a:gridCol w="900100"/>
              </a:tblGrid>
              <a:tr h="25788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Criteria</a:t>
                      </a:r>
                      <a:endParaRPr lang="en-US" sz="12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30175" algn="l"/>
                        </a:tabLst>
                      </a:pPr>
                      <a:r>
                        <a:rPr lang="en-US" sz="12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Weight</a:t>
                      </a:r>
                      <a:endParaRPr lang="en-US" sz="12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>
                          <a:tab pos="137160" algn="l"/>
                        </a:tabLst>
                        <a:defRPr/>
                      </a:pPr>
                      <a:r>
                        <a:rPr lang="en-US" sz="1200" b="1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Criteria</a:t>
                      </a:r>
                      <a:endParaRPr lang="en-US" sz="1200" b="1" noProof="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187325" indent="-122555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7325" algn="l"/>
                        </a:tabLst>
                      </a:pPr>
                      <a:r>
                        <a:rPr lang="en-US" sz="12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Weight</a:t>
                      </a:r>
                      <a:endParaRPr lang="en-US" sz="12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</a:tr>
              <a:tr h="354182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a)  RB shared by many  countries  - total / beneficiary countries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h) Countries are willing to learn more about RBMP (Yes/No)? Number of successful practical examples” 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03505" algn="l"/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b)  Percentage of countries’ share rather uniform (Yes/No).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err="1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i</a:t>
                      </a: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) </a:t>
                      </a:r>
                      <a:r>
                        <a:rPr lang="en-US" sz="1100" noProof="0" dirty="0" smtClean="0">
                          <a:effectLst/>
                          <a:latin typeface="+mj-lt"/>
                          <a:ea typeface="SimSun"/>
                          <a:cs typeface="Times New Roman"/>
                        </a:rPr>
                        <a:t>National/institutional funding for the</a:t>
                      </a:r>
                      <a:r>
                        <a:rPr lang="en-US" sz="1100" baseline="0" noProof="0" dirty="0" smtClean="0">
                          <a:effectLst/>
                          <a:latin typeface="+mj-lt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100" noProof="0" dirty="0" smtClean="0">
                          <a:effectLst/>
                          <a:latin typeface="+mj-lt"/>
                          <a:ea typeface="SimSun"/>
                          <a:cs typeface="Times New Roman"/>
                        </a:rPr>
                        <a:t>RBMPs secured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for coming 3 years </a:t>
                      </a:r>
                      <a:r>
                        <a:rPr lang="en-US" sz="1100" noProof="0" dirty="0" smtClean="0">
                          <a:effectLst/>
                          <a:latin typeface="+mj-lt"/>
                          <a:ea typeface="SimSun"/>
                          <a:cs typeface="Times New Roman"/>
                        </a:rPr>
                        <a:t> (Yes/No)?</a:t>
                      </a:r>
                      <a:endParaRPr lang="en-US" sz="1100" noProof="0" dirty="0">
                        <a:effectLst/>
                        <a:latin typeface="+mj-lt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5996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c) WFD transposition in country done (country/yes) or in progress (country/IP)? This will be assessed based </a:t>
                      </a:r>
                      <a:r>
                        <a:rPr lang="en-US" sz="1200" baseline="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on progress monitoring report.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j) Diversity of the river basin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2797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d) Framework for RBMP exists in National legislation (Yes/No/IP –in progress)?</a:t>
                      </a:r>
                      <a:r>
                        <a:rPr lang="en-US" sz="12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This will be assessed based </a:t>
                      </a:r>
                      <a:r>
                        <a:rPr lang="en-US" sz="1200" baseline="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 on progress monitoring report.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k)  Number of</a:t>
                      </a:r>
                      <a:r>
                        <a:rPr lang="en-US" sz="1200" baseline="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WFD related project  </a:t>
                      </a:r>
                      <a:r>
                        <a:rPr lang="en-US" sz="1200" noProof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with which synergy (with ECRAN project) can be established</a:t>
                      </a: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6258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e) Data for selected theme/topic is available (Yes/No)? No restriction</a:t>
                      </a:r>
                      <a:r>
                        <a:rPr lang="en-US" sz="1200" baseline="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on data use</a:t>
                      </a:r>
                      <a:endParaRPr lang="en-US" sz="1200" noProof="0" dirty="0" smtClean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l) Number of project relevant for RBMP </a:t>
                      </a:r>
                      <a:r>
                        <a:rPr lang="en-US" sz="1200" noProof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completed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919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f) Countries are willing to share data/information and knowledge (Yes/No)? P</a:t>
                      </a:r>
                      <a:r>
                        <a:rPr lang="en-US" sz="12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roved willingness for cooperation at the international level and projects / initiatives provided good results.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m) Active participation in IRBCs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767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93675" algn="l"/>
                          <a:tab pos="638175" algn="ctr"/>
                        </a:tabLs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g) Professional staff in charge for RBMP available (Yes/No)?</a:t>
                      </a:r>
                      <a:endParaRPr lang="en-US" sz="12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o) Protected sites exits (Yes/No)?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noProof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noProof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88" marR="5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96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 err="1"/>
              <a:t>Aysegul</a:t>
            </a:r>
            <a:r>
              <a:rPr lang="en-US" sz="2000" dirty="0"/>
              <a:t> </a:t>
            </a:r>
            <a:r>
              <a:rPr lang="en-US" sz="2000" dirty="0" err="1"/>
              <a:t>Kibaroglu</a:t>
            </a:r>
            <a:r>
              <a:rPr lang="en-US" sz="2000" dirty="0"/>
              <a:t> and </a:t>
            </a:r>
            <a:r>
              <a:rPr lang="en-US" sz="2000" dirty="0" err="1"/>
              <a:t>Vakur</a:t>
            </a:r>
            <a:r>
              <a:rPr lang="en-US" sz="2000" dirty="0"/>
              <a:t> Sumer, </a:t>
            </a:r>
            <a:r>
              <a:rPr lang="en-US" sz="2000" b="1" dirty="0"/>
              <a:t>A Flashpoint in EU-Turkey Water Relations: The </a:t>
            </a:r>
            <a:r>
              <a:rPr lang="en-US" sz="2000" b="1" dirty="0" err="1"/>
              <a:t>Meric</a:t>
            </a:r>
            <a:r>
              <a:rPr lang="en-US" sz="2000" b="1" dirty="0"/>
              <a:t> Transboundary River Basin and Its Implications on the European Union's Flood </a:t>
            </a:r>
            <a:r>
              <a:rPr lang="en-US" sz="2000" b="1" dirty="0" smtClean="0"/>
              <a:t>Directive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DG Environment of the European Commission, November 2012, </a:t>
            </a:r>
            <a:r>
              <a:rPr lang="en-US" sz="2000" b="1" dirty="0"/>
              <a:t>Task 1 - Governance: Comparative Study of Pressures and Measures in the Major River Basin Management Plans.</a:t>
            </a:r>
            <a:r>
              <a:rPr lang="en-US" sz="2000" dirty="0"/>
              <a:t>, The fact sheets </a:t>
            </a:r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Global Water Partnership,  22 March 2013, </a:t>
            </a:r>
            <a:r>
              <a:rPr lang="en-US" sz="2000" b="1" dirty="0"/>
              <a:t>Water cooperation case study  1: Sharing benefits of transboundary cooperation in the Balkans</a:t>
            </a:r>
            <a:r>
              <a:rPr lang="en-US" sz="2000" dirty="0"/>
              <a:t> </a:t>
            </a:r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Global Water Partnership,  December 2011, </a:t>
            </a:r>
            <a:r>
              <a:rPr lang="en-US" sz="2000" b="1" dirty="0"/>
              <a:t>Drin Basin: A situation Analysis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Global Water Partnership, November 2008, </a:t>
            </a:r>
            <a:r>
              <a:rPr lang="en-US" sz="2000" b="1" dirty="0"/>
              <a:t>Integrated Management of the extended Drin River Basin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IUCN, Boris Erg, </a:t>
            </a:r>
            <a:r>
              <a:rPr lang="en-US" sz="2000" dirty="0" err="1"/>
              <a:t>Maja</a:t>
            </a:r>
            <a:r>
              <a:rPr lang="en-US" sz="2000" dirty="0"/>
              <a:t> </a:t>
            </a:r>
            <a:r>
              <a:rPr lang="en-US" sz="2000" dirty="0" err="1"/>
              <a:t>Vasilijević</a:t>
            </a:r>
            <a:r>
              <a:rPr lang="en-US" sz="2000" dirty="0"/>
              <a:t> and Matthew McKinney  2012, </a:t>
            </a:r>
            <a:r>
              <a:rPr lang="en-US" sz="2000" b="1" dirty="0"/>
              <a:t>Initiating effective transboundary conservation: A practitioner’s guideline based on the experience from the Dinaric Arc</a:t>
            </a:r>
            <a:r>
              <a:rPr lang="en-US" sz="2000" dirty="0"/>
              <a:t> </a:t>
            </a:r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/>
              <a:t>REC,</a:t>
            </a:r>
            <a:r>
              <a:rPr lang="en-US" sz="2000" b="1" dirty="0"/>
              <a:t> </a:t>
            </a:r>
            <a:r>
              <a:rPr lang="en-US" sz="2000" dirty="0"/>
              <a:t>July 2013,</a:t>
            </a:r>
            <a:r>
              <a:rPr lang="en-US" sz="2000" b="1" dirty="0"/>
              <a:t> Pollution in the Drina River Basin: An inventory of potential sources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hr-HR" sz="2000" dirty="0"/>
              <a:t>UN,  29 </a:t>
            </a:r>
            <a:r>
              <a:rPr lang="hr-HR" sz="2000" dirty="0" err="1"/>
              <a:t>October</a:t>
            </a:r>
            <a:r>
              <a:rPr lang="hr-HR" sz="2000" dirty="0"/>
              <a:t> 2009, </a:t>
            </a:r>
            <a:r>
              <a:rPr lang="en-US" sz="2000" b="1" dirty="0"/>
              <a:t>Assessment of the status of transboundary rivers, lakes and groundwater in South-Eastern Europe discharging in the Adriatic Sea</a:t>
            </a:r>
            <a:r>
              <a:rPr lang="hr-HR" sz="2000" dirty="0"/>
              <a:t>, ECE/</a:t>
            </a:r>
            <a:r>
              <a:rPr lang="hr-HR" sz="2000" dirty="0" err="1"/>
              <a:t>MP.WAT</a:t>
            </a:r>
            <a:r>
              <a:rPr lang="hr-HR" sz="2000" dirty="0"/>
              <a:t>/2009/10 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hr-HR" sz="2000" dirty="0"/>
              <a:t>UN, 29 </a:t>
            </a:r>
            <a:r>
              <a:rPr lang="hr-HR" sz="2000" dirty="0" err="1"/>
              <a:t>October</a:t>
            </a:r>
            <a:r>
              <a:rPr lang="hr-HR" sz="2000" dirty="0"/>
              <a:t> 2009, </a:t>
            </a:r>
            <a:r>
              <a:rPr lang="en-US" sz="2000" b="1" dirty="0"/>
              <a:t>Assessment of the status of transboundary rivers, lakes and groundwater in South-Eastern Europe discharging in the Aegean Sea</a:t>
            </a:r>
            <a:r>
              <a:rPr lang="en-US" sz="2000" dirty="0"/>
              <a:t>,</a:t>
            </a:r>
            <a:r>
              <a:rPr lang="hr-HR" sz="2000" dirty="0"/>
              <a:t>ECE/</a:t>
            </a:r>
            <a:r>
              <a:rPr lang="hr-HR" sz="2000" dirty="0" err="1"/>
              <a:t>MP.WAT</a:t>
            </a:r>
            <a:r>
              <a:rPr lang="hr-HR" sz="2000" dirty="0"/>
              <a:t>/2009/11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hr-HR" sz="2000" dirty="0"/>
              <a:t>UN, </a:t>
            </a:r>
            <a:r>
              <a:rPr lang="en-US" sz="2000" dirty="0"/>
              <a:t>29 April 2011, </a:t>
            </a:r>
            <a:r>
              <a:rPr lang="en-US" sz="2000" b="1" dirty="0"/>
              <a:t>Assessment of transboundary rivers, lakes and groundwater discharging into the Black Se</a:t>
            </a:r>
            <a:r>
              <a:rPr lang="hr-HR" sz="2000" b="1" dirty="0"/>
              <a:t>a</a:t>
            </a:r>
            <a:endParaRPr lang="en-US" sz="2000" dirty="0"/>
          </a:p>
          <a:p>
            <a:pPr marL="457200" lvl="0" indent="-45720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hr-HR" sz="2000" dirty="0" smtClean="0"/>
              <a:t>World </a:t>
            </a:r>
            <a:r>
              <a:rPr lang="hr-HR" sz="2000" dirty="0"/>
              <a:t>Bank, 2013, </a:t>
            </a:r>
            <a:r>
              <a:rPr lang="hr-HR" sz="2000" b="1" dirty="0"/>
              <a:t>West </a:t>
            </a:r>
            <a:r>
              <a:rPr lang="hr-HR" sz="2000" b="1" dirty="0" err="1"/>
              <a:t>Balkans</a:t>
            </a:r>
            <a:r>
              <a:rPr lang="hr-HR" sz="2000" b="1" dirty="0"/>
              <a:t> Drina </a:t>
            </a:r>
            <a:r>
              <a:rPr lang="hr-HR" sz="2000" b="1" dirty="0" err="1"/>
              <a:t>River</a:t>
            </a:r>
            <a:r>
              <a:rPr lang="hr-HR" sz="2000" b="1" dirty="0"/>
              <a:t> </a:t>
            </a:r>
            <a:r>
              <a:rPr lang="hr-HR" sz="2000" b="1" dirty="0" err="1"/>
              <a:t>Basin</a:t>
            </a:r>
            <a:r>
              <a:rPr lang="hr-HR" sz="2000" b="1" dirty="0"/>
              <a:t> Management (P145048) Project </a:t>
            </a:r>
            <a:endParaRPr lang="en-US" sz="2000" b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9419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498</Words>
  <Application>Microsoft Office PowerPoint</Application>
  <PresentationFormat>On-screen Show 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Selection criteria for the pilot river basin 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Administrator</cp:lastModifiedBy>
  <cp:revision>48</cp:revision>
  <dcterms:created xsi:type="dcterms:W3CDTF">2013-10-30T11:37:35Z</dcterms:created>
  <dcterms:modified xsi:type="dcterms:W3CDTF">2014-02-13T11:22:18Z</dcterms:modified>
</cp:coreProperties>
</file>