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3" r:id="rId5"/>
    <p:sldId id="265" r:id="rId6"/>
    <p:sldId id="270" r:id="rId7"/>
    <p:sldId id="27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2/10/2014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2/10/2014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2/10/2014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2/10/2014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2/10/2014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Z:\hd\countries\ZZ Multi-country\IMPLEMENTATION\ECRAN 2013 - 2016\Implementation\Visibility\Final\tmn zelena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4208" y="188640"/>
            <a:ext cx="2252663" cy="252413"/>
          </a:xfrm>
          <a:prstGeom prst="rect">
            <a:avLst/>
          </a:prstGeom>
          <a:noFill/>
        </p:spPr>
      </p:pic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4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1470025"/>
          </a:xfrm>
          <a:solidFill>
            <a:schemeClr val="accent5"/>
          </a:solidFill>
        </p:spPr>
        <p:txBody>
          <a:bodyPr>
            <a:normAutofit/>
          </a:bodyPr>
          <a:lstStyle/>
          <a:p>
            <a:r>
              <a:rPr lang="en-US" dirty="0" smtClean="0"/>
              <a:t>Water Management</a:t>
            </a:r>
            <a:r>
              <a:rPr lang="en-US" dirty="0" smtClean="0"/>
              <a:t> </a:t>
            </a:r>
            <a:r>
              <a:rPr lang="en-US" dirty="0" smtClean="0"/>
              <a:t>Activities Under RENA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Mihail Dimovski</a:t>
            </a:r>
            <a:r>
              <a:rPr lang="en-US" dirty="0" smtClean="0"/>
              <a:t>, Team </a:t>
            </a:r>
            <a:r>
              <a:rPr lang="en-US" dirty="0" smtClean="0"/>
              <a:t>Leader ECRAN 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smtClean="0"/>
              <a:t>Water Management</a:t>
            </a:r>
            <a:r>
              <a:rPr lang="en-US" dirty="0" smtClean="0"/>
              <a:t> </a:t>
            </a:r>
            <a:r>
              <a:rPr lang="en-US" dirty="0" smtClean="0"/>
              <a:t>WG Annual Meeting, </a:t>
            </a:r>
          </a:p>
          <a:p>
            <a:r>
              <a:rPr lang="en-US" dirty="0" smtClean="0"/>
              <a:t>Istanbul</a:t>
            </a:r>
            <a:r>
              <a:rPr lang="en-US" dirty="0" smtClean="0"/>
              <a:t>, Turkey</a:t>
            </a:r>
            <a:endParaRPr lang="en-US" dirty="0" smtClean="0"/>
          </a:p>
          <a:p>
            <a:r>
              <a:rPr lang="en-US" dirty="0" smtClean="0"/>
              <a:t>February, </a:t>
            </a:r>
            <a:r>
              <a:rPr lang="en-US" dirty="0" smtClean="0"/>
              <a:t>10</a:t>
            </a:r>
            <a:r>
              <a:rPr lang="en-US" dirty="0" smtClean="0"/>
              <a:t>, 2013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RENA Sub Group on </a:t>
            </a:r>
            <a:r>
              <a:rPr lang="en-US" dirty="0" smtClean="0"/>
              <a:t>Water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Activities delivered as part of WG 3 Cross Border Cooperation and </a:t>
            </a:r>
            <a:r>
              <a:rPr lang="en-US" sz="2800" dirty="0" err="1" smtClean="0"/>
              <a:t>MEAs</a:t>
            </a:r>
            <a:endParaRPr lang="en-US" sz="2800" dirty="0" smtClean="0"/>
          </a:p>
          <a:p>
            <a:r>
              <a:rPr lang="en-US" sz="2800" dirty="0" smtClean="0"/>
              <a:t>P</a:t>
            </a:r>
            <a:r>
              <a:rPr lang="mk-MK" sz="2800" dirty="0" smtClean="0"/>
              <a:t>rovi</a:t>
            </a:r>
            <a:r>
              <a:rPr lang="en-US" sz="2800" dirty="0" smtClean="0"/>
              <a:t>ding</a:t>
            </a:r>
            <a:r>
              <a:rPr lang="mk-MK" sz="2800" dirty="0" smtClean="0"/>
              <a:t> a framework for further development of the regional cooperation in the area of </a:t>
            </a:r>
            <a:r>
              <a:rPr lang="en-US" sz="2800" dirty="0" smtClean="0"/>
              <a:t>water</a:t>
            </a:r>
            <a:r>
              <a:rPr lang="mk-MK" sz="2800" dirty="0" smtClean="0"/>
              <a:t> </a:t>
            </a:r>
            <a:r>
              <a:rPr lang="en-US" sz="2800" dirty="0" smtClean="0"/>
              <a:t>management</a:t>
            </a:r>
            <a:endParaRPr lang="mk-MK" sz="2800" dirty="0" smtClean="0"/>
          </a:p>
          <a:p>
            <a:r>
              <a:rPr lang="en-US" sz="2800" dirty="0" smtClean="0"/>
              <a:t>Major focus on capacity building for River Basin Management Plan development </a:t>
            </a:r>
          </a:p>
          <a:p>
            <a:r>
              <a:rPr lang="en-US" sz="2800" dirty="0" smtClean="0"/>
              <a:t> </a:t>
            </a:r>
            <a:r>
              <a:rPr lang="en-US" sz="2800" dirty="0" smtClean="0"/>
              <a:t>Six regional trainings delivered covering the requirements of selected EU water </a:t>
            </a:r>
            <a:r>
              <a:rPr lang="en-US" sz="2800" dirty="0" err="1" smtClean="0"/>
              <a:t>legislaton</a:t>
            </a:r>
            <a:endParaRPr lang="mk-MK" sz="2800" dirty="0" smtClean="0"/>
          </a:p>
          <a:p>
            <a:endParaRPr lang="en-US" sz="2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08112"/>
          </a:xfrm>
          <a:solidFill>
            <a:schemeClr val="accent5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RENA </a:t>
            </a:r>
            <a:r>
              <a:rPr lang="en-US" dirty="0" smtClean="0"/>
              <a:t>Water Management</a:t>
            </a:r>
            <a:r>
              <a:rPr lang="en-US" dirty="0" smtClean="0"/>
              <a:t> </a:t>
            </a:r>
            <a:r>
              <a:rPr lang="en-US" dirty="0" smtClean="0"/>
              <a:t>Sub Group </a:t>
            </a:r>
            <a:r>
              <a:rPr lang="en-US" dirty="0" smtClean="0"/>
              <a:t>Training Modules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69"/>
            <a:ext cx="8435280" cy="4896544"/>
          </a:xfrm>
        </p:spPr>
        <p:txBody>
          <a:bodyPr numCol="2">
            <a:normAutofit fontScale="25000" lnSpcReduction="20000"/>
          </a:bodyPr>
          <a:lstStyle/>
          <a:p>
            <a:pPr lvl="0"/>
            <a:endParaRPr lang="en-US" sz="7400" dirty="0" smtClean="0"/>
          </a:p>
          <a:p>
            <a:pPr lvl="0">
              <a:spcAft>
                <a:spcPts val="1200"/>
              </a:spcAft>
            </a:pPr>
            <a:r>
              <a:rPr lang="en-US" sz="8000" dirty="0" smtClean="0"/>
              <a:t> </a:t>
            </a:r>
            <a:r>
              <a:rPr lang="en-US" sz="8000" dirty="0" smtClean="0"/>
              <a:t>B</a:t>
            </a:r>
            <a:r>
              <a:rPr lang="mk-MK" sz="8000" dirty="0" smtClean="0"/>
              <a:t>asic measures of the WFD;</a:t>
            </a:r>
          </a:p>
          <a:p>
            <a:pPr lvl="0">
              <a:spcAft>
                <a:spcPts val="1200"/>
              </a:spcAft>
            </a:pPr>
            <a:r>
              <a:rPr lang="mk-MK" sz="8000" dirty="0" smtClean="0"/>
              <a:t>UWWTD related measures and their incorporation in the overall Programme of Measures;</a:t>
            </a:r>
          </a:p>
          <a:p>
            <a:pPr lvl="0">
              <a:spcAft>
                <a:spcPts val="1200"/>
              </a:spcAft>
            </a:pPr>
            <a:r>
              <a:rPr lang="mk-MK" sz="8000" dirty="0" smtClean="0"/>
              <a:t>DWD related measures and their incorporation in the overall Programme of Measures;</a:t>
            </a:r>
          </a:p>
          <a:p>
            <a:pPr lvl="0">
              <a:spcAft>
                <a:spcPts val="1200"/>
              </a:spcAft>
            </a:pPr>
            <a:r>
              <a:rPr lang="mk-MK" sz="8000" dirty="0" smtClean="0"/>
              <a:t>Nitrates Directive related measures and their incorporation in the overall Programme </a:t>
            </a:r>
            <a:r>
              <a:rPr lang="mk-MK" sz="8000" dirty="0" smtClean="0"/>
              <a:t>of</a:t>
            </a:r>
            <a:r>
              <a:rPr lang="en-US" sz="8000" dirty="0" smtClean="0"/>
              <a:t> </a:t>
            </a:r>
            <a:r>
              <a:rPr lang="mk-MK" sz="8000" dirty="0" smtClean="0"/>
              <a:t>Measures</a:t>
            </a:r>
            <a:r>
              <a:rPr lang="mk-MK" sz="8000" dirty="0" smtClean="0"/>
              <a:t>;</a:t>
            </a:r>
          </a:p>
          <a:p>
            <a:pPr lvl="0">
              <a:spcAft>
                <a:spcPts val="1200"/>
              </a:spcAft>
            </a:pPr>
            <a:r>
              <a:rPr lang="mk-MK" sz="8000" dirty="0" smtClean="0"/>
              <a:t>Bathing Waters Directive related measures and their incorporation in the </a:t>
            </a:r>
            <a:r>
              <a:rPr lang="mk-MK" sz="8000" dirty="0" smtClean="0"/>
              <a:t>overall</a:t>
            </a:r>
            <a:r>
              <a:rPr lang="en-US" sz="8000" dirty="0" smtClean="0"/>
              <a:t> </a:t>
            </a:r>
            <a:r>
              <a:rPr lang="mk-MK" sz="8000" dirty="0" smtClean="0"/>
              <a:t>Programme </a:t>
            </a:r>
            <a:r>
              <a:rPr lang="mk-MK" sz="8000" dirty="0" smtClean="0"/>
              <a:t>of Measures;</a:t>
            </a:r>
          </a:p>
          <a:p>
            <a:pPr lvl="0">
              <a:spcAft>
                <a:spcPts val="1200"/>
              </a:spcAft>
            </a:pPr>
            <a:endParaRPr lang="en-US" sz="8000" dirty="0" smtClean="0"/>
          </a:p>
          <a:p>
            <a:pPr lvl="0">
              <a:spcAft>
                <a:spcPts val="1200"/>
              </a:spcAft>
            </a:pPr>
            <a:endParaRPr lang="en-US" sz="8000" dirty="0" smtClean="0"/>
          </a:p>
          <a:p>
            <a:pPr lvl="0">
              <a:spcAft>
                <a:spcPts val="1200"/>
              </a:spcAft>
            </a:pPr>
            <a:endParaRPr lang="en-US" sz="8000" dirty="0" smtClean="0"/>
          </a:p>
          <a:p>
            <a:pPr lvl="0">
              <a:spcAft>
                <a:spcPts val="1200"/>
              </a:spcAft>
            </a:pPr>
            <a:endParaRPr lang="en-US" sz="8000" dirty="0" smtClean="0"/>
          </a:p>
          <a:p>
            <a:pPr lvl="0">
              <a:spcAft>
                <a:spcPts val="1200"/>
              </a:spcAft>
            </a:pPr>
            <a:r>
              <a:rPr lang="mk-MK" sz="8000" dirty="0" smtClean="0"/>
              <a:t>River </a:t>
            </a:r>
            <a:r>
              <a:rPr lang="mk-MK" sz="8000" dirty="0" smtClean="0"/>
              <a:t>Basin District characterisation </a:t>
            </a:r>
            <a:r>
              <a:rPr lang="en-US" sz="8000" dirty="0" smtClean="0"/>
              <a:t> </a:t>
            </a:r>
            <a:endParaRPr lang="mk-MK" sz="8000" dirty="0" smtClean="0"/>
          </a:p>
          <a:p>
            <a:pPr lvl="0">
              <a:spcAft>
                <a:spcPts val="1200"/>
              </a:spcAft>
            </a:pPr>
            <a:r>
              <a:rPr lang="mk-MK" sz="8000" dirty="0" smtClean="0"/>
              <a:t>Monitoring </a:t>
            </a:r>
            <a:r>
              <a:rPr lang="mk-MK" sz="8000" dirty="0" smtClean="0"/>
              <a:t>of Ecological Status, Intercalibration and Coordination of Criteria for Good</a:t>
            </a:r>
          </a:p>
          <a:p>
            <a:pPr lvl="0">
              <a:spcAft>
                <a:spcPts val="1200"/>
              </a:spcAft>
            </a:pPr>
            <a:r>
              <a:rPr lang="mk-MK" sz="8000" dirty="0" smtClean="0"/>
              <a:t>Status of Water Bodies</a:t>
            </a:r>
          </a:p>
          <a:p>
            <a:pPr lvl="0">
              <a:spcAft>
                <a:spcPts val="1200"/>
              </a:spcAft>
            </a:pPr>
            <a:r>
              <a:rPr lang="mk-MK" sz="8000" dirty="0" smtClean="0"/>
              <a:t>Role of national and international financing sources in environmental financing.</a:t>
            </a:r>
          </a:p>
          <a:p>
            <a:pPr lvl="0">
              <a:spcAft>
                <a:spcPts val="1200"/>
              </a:spcAft>
            </a:pPr>
            <a:r>
              <a:rPr lang="mk-MK" sz="8000" dirty="0" smtClean="0"/>
              <a:t>Programmes of Measures in accordance with the </a:t>
            </a:r>
            <a:r>
              <a:rPr lang="mk-MK" sz="8000" dirty="0" smtClean="0"/>
              <a:t>WF</a:t>
            </a:r>
            <a:r>
              <a:rPr lang="en-US" sz="8000" dirty="0" smtClean="0"/>
              <a:t>D</a:t>
            </a:r>
            <a:r>
              <a:rPr lang="mk-MK" sz="8000" dirty="0" smtClean="0"/>
              <a:t>;</a:t>
            </a:r>
            <a:endParaRPr lang="mk-MK" sz="8000" dirty="0" smtClean="0"/>
          </a:p>
          <a:p>
            <a:pPr lvl="0">
              <a:spcAft>
                <a:spcPts val="1200"/>
              </a:spcAft>
            </a:pPr>
            <a:r>
              <a:rPr lang="mk-MK" sz="8000" dirty="0" smtClean="0"/>
              <a:t>Finance Demand Side: Programme of Measures in Accordance with the WFD</a:t>
            </a:r>
          </a:p>
          <a:p>
            <a:endParaRPr lang="en-US" sz="7600" dirty="0" smtClean="0"/>
          </a:p>
          <a:p>
            <a:endParaRPr lang="en-US" sz="7600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>
            <a:normAutofit/>
          </a:bodyPr>
          <a:lstStyle/>
          <a:p>
            <a:r>
              <a:rPr lang="en-US" dirty="0" smtClean="0"/>
              <a:t>The Training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 </a:t>
            </a:r>
            <a:r>
              <a:rPr lang="en-US" sz="2800" dirty="0" smtClean="0"/>
              <a:t>In addition to the lectures, enabling exchange of experience from EU MS ( Denmark, Germany, Lithuania)</a:t>
            </a:r>
          </a:p>
          <a:p>
            <a:r>
              <a:rPr lang="en-US" sz="2800" dirty="0" smtClean="0"/>
              <a:t> </a:t>
            </a:r>
            <a:r>
              <a:rPr lang="en-US" sz="2800" dirty="0" smtClean="0"/>
              <a:t>Providing practical exercises , with pilot sites :</a:t>
            </a:r>
          </a:p>
          <a:p>
            <a:pPr lvl="1"/>
            <a:r>
              <a:rPr lang="en-US" sz="2400" dirty="0" smtClean="0"/>
              <a:t>Drin river basin</a:t>
            </a:r>
          </a:p>
          <a:p>
            <a:pPr lvl="1"/>
            <a:r>
              <a:rPr lang="en-US" sz="2400" dirty="0" smtClean="0"/>
              <a:t> </a:t>
            </a:r>
            <a:r>
              <a:rPr lang="en-US" sz="2400" dirty="0" smtClean="0"/>
              <a:t>Drina river sub basin</a:t>
            </a:r>
          </a:p>
          <a:p>
            <a:pPr lvl="1"/>
            <a:r>
              <a:rPr lang="en-US" sz="2400" dirty="0" smtClean="0"/>
              <a:t> </a:t>
            </a:r>
            <a:r>
              <a:rPr lang="en-US" sz="2400" dirty="0" err="1" smtClean="0"/>
              <a:t>Neretva</a:t>
            </a:r>
            <a:r>
              <a:rPr lang="en-US" sz="2400" dirty="0" smtClean="0"/>
              <a:t> river basin</a:t>
            </a:r>
            <a:endParaRPr lang="mk-MK" dirty="0" smtClean="0"/>
          </a:p>
          <a:p>
            <a:r>
              <a:rPr lang="en-US" sz="2800" dirty="0" smtClean="0"/>
              <a:t> Both Danube sub basin and Adriatic sea basis covered 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Networking with other Water Management Regional Initiatives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spcAft>
                <a:spcPts val="1200"/>
              </a:spcAft>
            </a:pPr>
            <a:r>
              <a:rPr lang="nl-NL" sz="2800" dirty="0" smtClean="0"/>
              <a:t>  Danube and Black See Region Task Force ( DABLAS</a:t>
            </a:r>
            <a:r>
              <a:rPr lang="nl-NL" sz="2800" dirty="0" smtClean="0"/>
              <a:t>)</a:t>
            </a:r>
          </a:p>
          <a:p>
            <a:pPr lvl="1">
              <a:lnSpc>
                <a:spcPct val="80000"/>
              </a:lnSpc>
              <a:spcAft>
                <a:spcPts val="1200"/>
              </a:spcAft>
            </a:pPr>
            <a:r>
              <a:rPr lang="nl-NL" dirty="0" smtClean="0"/>
              <a:t>Input in Integrated River Basin Managment  Guide</a:t>
            </a:r>
          </a:p>
          <a:p>
            <a:pPr lvl="1">
              <a:lnSpc>
                <a:spcPct val="80000"/>
              </a:lnSpc>
              <a:spcAft>
                <a:spcPts val="1200"/>
              </a:spcAft>
            </a:pPr>
            <a:r>
              <a:rPr lang="nl-NL" dirty="0" smtClean="0"/>
              <a:t> </a:t>
            </a:r>
            <a:r>
              <a:rPr lang="nl-NL" dirty="0" smtClean="0"/>
              <a:t>input in the DABLAS workshops </a:t>
            </a:r>
          </a:p>
          <a:p>
            <a:pPr lvl="1">
              <a:lnSpc>
                <a:spcPct val="80000"/>
              </a:lnSpc>
              <a:spcAft>
                <a:spcPts val="1200"/>
              </a:spcAft>
            </a:pPr>
            <a:r>
              <a:rPr lang="nl-NL" dirty="0" smtClean="0"/>
              <a:t> </a:t>
            </a:r>
            <a:r>
              <a:rPr lang="nl-NL" dirty="0" smtClean="0"/>
              <a:t>Input in the DABLAS newsletter</a:t>
            </a:r>
            <a:endParaRPr lang="nl-NL" dirty="0" smtClean="0"/>
          </a:p>
          <a:p>
            <a:pPr>
              <a:lnSpc>
                <a:spcPct val="80000"/>
              </a:lnSpc>
              <a:spcAft>
                <a:spcPts val="1200"/>
              </a:spcAft>
            </a:pPr>
            <a:r>
              <a:rPr lang="nl-NL" sz="2800" dirty="0" smtClean="0"/>
              <a:t> </a:t>
            </a:r>
            <a:r>
              <a:rPr lang="mk-MK" sz="2800" dirty="0" smtClean="0"/>
              <a:t>HORIZON </a:t>
            </a:r>
            <a:r>
              <a:rPr lang="mk-MK" sz="2800" dirty="0" smtClean="0"/>
              <a:t>2020 </a:t>
            </a:r>
            <a:endParaRPr lang="en-US" sz="2800" dirty="0" smtClean="0"/>
          </a:p>
          <a:p>
            <a:pPr lvl="1">
              <a:lnSpc>
                <a:spcPct val="80000"/>
              </a:lnSpc>
              <a:spcAft>
                <a:spcPts val="1200"/>
              </a:spcAft>
            </a:pPr>
            <a:r>
              <a:rPr lang="en-US" dirty="0" smtClean="0"/>
              <a:t>Input in </a:t>
            </a:r>
            <a:r>
              <a:rPr lang="mk-MK" dirty="0" smtClean="0"/>
              <a:t>Hot </a:t>
            </a:r>
            <a:r>
              <a:rPr lang="en-US" dirty="0" smtClean="0"/>
              <a:t>- </a:t>
            </a:r>
            <a:r>
              <a:rPr lang="mk-MK" dirty="0" smtClean="0"/>
              <a:t>Spot </a:t>
            </a:r>
            <a:r>
              <a:rPr lang="mk-MK" dirty="0" smtClean="0"/>
              <a:t>identification component (Elaboration of a Mediterranean Hot Spot Investment </a:t>
            </a:r>
            <a:r>
              <a:rPr lang="mk-MK" dirty="0" smtClean="0"/>
              <a:t>Programme</a:t>
            </a:r>
            <a:r>
              <a:rPr lang="en-US" dirty="0" smtClean="0"/>
              <a:t>)</a:t>
            </a:r>
          </a:p>
          <a:p>
            <a:pPr>
              <a:lnSpc>
                <a:spcPct val="80000"/>
              </a:lnSpc>
              <a:buNone/>
            </a:pPr>
            <a:endParaRPr lang="mk-MK" sz="2800" dirty="0" smtClean="0"/>
          </a:p>
          <a:p>
            <a:pPr marL="0" indent="0">
              <a:lnSpc>
                <a:spcPct val="80000"/>
              </a:lnSpc>
            </a:pPr>
            <a:endParaRPr lang="nl-NL" sz="2800" dirty="0" smtClean="0"/>
          </a:p>
          <a:p>
            <a:pPr marL="0" indent="0">
              <a:lnSpc>
                <a:spcPct val="80000"/>
              </a:lnSpc>
              <a:buNone/>
            </a:pPr>
            <a:endParaRPr lang="nl-NL" sz="2800" dirty="0" smtClean="0"/>
          </a:p>
          <a:p>
            <a:pPr>
              <a:buNone/>
            </a:pPr>
            <a:endParaRPr lang="en-US" sz="3000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882352"/>
          </a:xfrm>
          <a:solidFill>
            <a:schemeClr val="accent5"/>
          </a:solidFill>
        </p:spPr>
        <p:txBody>
          <a:bodyPr>
            <a:normAutofit/>
          </a:bodyPr>
          <a:lstStyle/>
          <a:p>
            <a:r>
              <a:rPr lang="en-US" dirty="0" smtClean="0"/>
              <a:t>Main Conclusions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900" dirty="0" smtClean="0"/>
              <a:t> </a:t>
            </a:r>
            <a:endParaRPr lang="mk-MK" sz="4000" dirty="0" smtClean="0"/>
          </a:p>
          <a:p>
            <a:pPr>
              <a:spcAft>
                <a:spcPts val="600"/>
              </a:spcAft>
            </a:pPr>
            <a:r>
              <a:rPr lang="en-GB" sz="2800" dirty="0" smtClean="0"/>
              <a:t>Assistance in the development of transboundary river basin management plans (</a:t>
            </a:r>
            <a:r>
              <a:rPr lang="en-GB" sz="2800" dirty="0" err="1" smtClean="0"/>
              <a:t>RBMPs</a:t>
            </a:r>
            <a:r>
              <a:rPr lang="en-GB" sz="2800" dirty="0" smtClean="0"/>
              <a:t>) </a:t>
            </a:r>
            <a:endParaRPr lang="mk-MK" sz="2800" dirty="0" smtClean="0"/>
          </a:p>
          <a:p>
            <a:pPr>
              <a:spcAft>
                <a:spcPts val="600"/>
              </a:spcAft>
            </a:pPr>
            <a:r>
              <a:rPr lang="en-GB" sz="2800" dirty="0" smtClean="0"/>
              <a:t> Economic </a:t>
            </a:r>
            <a:r>
              <a:rPr lang="en-GB" sz="2800" dirty="0" smtClean="0"/>
              <a:t>analysis (EA) in accordance with the </a:t>
            </a:r>
            <a:r>
              <a:rPr lang="en-GB" sz="2800" dirty="0" err="1" smtClean="0"/>
              <a:t>WFD</a:t>
            </a:r>
            <a:r>
              <a:rPr lang="en-GB" sz="2800" dirty="0" smtClean="0"/>
              <a:t> (cost recovery and cost effectiveness considerations), including innovative systems of waste water treatment or water-pricing </a:t>
            </a:r>
          </a:p>
          <a:p>
            <a:pPr>
              <a:spcAft>
                <a:spcPts val="600"/>
              </a:spcAft>
            </a:pPr>
            <a:r>
              <a:rPr lang="en-GB" sz="2800" dirty="0" smtClean="0"/>
              <a:t>Further </a:t>
            </a:r>
            <a:r>
              <a:rPr lang="en-US" sz="2800" dirty="0" smtClean="0"/>
              <a:t>capacity </a:t>
            </a:r>
            <a:r>
              <a:rPr lang="en-US" sz="2800" dirty="0" smtClean="0"/>
              <a:t>building on implementation of Water Framework </a:t>
            </a:r>
            <a:r>
              <a:rPr lang="en-US" sz="2800" dirty="0" smtClean="0"/>
              <a:t>Directive</a:t>
            </a:r>
            <a:endParaRPr lang="en-GB" sz="2800" dirty="0" smtClean="0"/>
          </a:p>
          <a:p>
            <a:pPr>
              <a:spcAft>
                <a:spcPts val="600"/>
              </a:spcAft>
            </a:pPr>
            <a:r>
              <a:rPr lang="en-GB" sz="2800" dirty="0" smtClean="0"/>
              <a:t>Marine </a:t>
            </a:r>
            <a:r>
              <a:rPr lang="en-GB" sz="2800" dirty="0" smtClean="0"/>
              <a:t>Strategy Framework Directive (</a:t>
            </a:r>
            <a:r>
              <a:rPr lang="en-GB" sz="2800" dirty="0" err="1" smtClean="0"/>
              <a:t>MSFD</a:t>
            </a:r>
            <a:r>
              <a:rPr lang="en-GB" sz="2800" dirty="0" smtClean="0"/>
              <a:t>) </a:t>
            </a:r>
            <a:endParaRPr lang="mk-MK" sz="2800" b="1" u="sng" dirty="0" smtClean="0"/>
          </a:p>
          <a:p>
            <a:pPr marL="263525" indent="-263525" algn="just">
              <a:lnSpc>
                <a:spcPct val="90000"/>
              </a:lnSpc>
              <a:spcAft>
                <a:spcPct val="30000"/>
              </a:spcAft>
              <a:defRPr/>
            </a:pPr>
            <a:endParaRPr lang="en-GB" sz="2800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3356992"/>
            <a:ext cx="7772400" cy="864096"/>
          </a:xfrm>
        </p:spPr>
        <p:txBody>
          <a:bodyPr>
            <a:normAutofit/>
          </a:bodyPr>
          <a:lstStyle/>
          <a:p>
            <a:r>
              <a:rPr lang="en-US" b="1" dirty="0" smtClean="0"/>
              <a:t>Thank </a:t>
            </a:r>
            <a:r>
              <a:rPr lang="en-US" b="1" dirty="0" smtClean="0"/>
              <a:t>you for your attention!</a:t>
            </a:r>
            <a:endParaRPr lang="en-US" b="1" dirty="0"/>
          </a:p>
        </p:txBody>
      </p:sp>
      <p:pic>
        <p:nvPicPr>
          <p:cNvPr id="1026" name="Picture 2" descr="Logo Water Framework Directi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32656"/>
            <a:ext cx="3744416" cy="32322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</TotalTime>
  <Words>387</Words>
  <Application>Microsoft Office PowerPoint</Application>
  <PresentationFormat>On-screen Show (4:3)</PresentationFormat>
  <Paragraphs>53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Water Management Activities Under RENA</vt:lpstr>
      <vt:lpstr>RENA Sub Group on Water Management</vt:lpstr>
      <vt:lpstr>RENA Water Management Sub Group Training Modules </vt:lpstr>
      <vt:lpstr>The Training Concept</vt:lpstr>
      <vt:lpstr>Networking with other Water Management Regional Initiatives</vt:lpstr>
      <vt:lpstr>Main Conclusions </vt:lpstr>
      <vt:lpstr>Thank you for your attention!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Nature Protection Activities Under RENA</dc:title>
  <dc:creator>mihail</dc:creator>
  <cp:lastModifiedBy>mihail</cp:lastModifiedBy>
  <cp:revision>36</cp:revision>
  <dcterms:created xsi:type="dcterms:W3CDTF">2013-10-30T11:37:35Z</dcterms:created>
  <dcterms:modified xsi:type="dcterms:W3CDTF">2014-02-09T23:55:37Z</dcterms:modified>
</cp:coreProperties>
</file>