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72" r:id="rId4"/>
    <p:sldId id="257" r:id="rId5"/>
    <p:sldId id="260" r:id="rId6"/>
    <p:sldId id="263" r:id="rId7"/>
    <p:sldId id="265" r:id="rId8"/>
    <p:sldId id="266" r:id="rId9"/>
    <p:sldId id="267" r:id="rId10"/>
    <p:sldId id="268" r:id="rId11"/>
    <p:sldId id="270" r:id="rId12"/>
    <p:sldId id="261" r:id="rId13"/>
    <p:sldId id="258" r:id="rId14"/>
    <p:sldId id="259" r:id="rId15"/>
    <p:sldId id="26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908" autoAdjust="0"/>
    <p:restoredTop sz="94660"/>
  </p:normalViewPr>
  <p:slideViewPr>
    <p:cSldViewPr>
      <p:cViewPr>
        <p:scale>
          <a:sx n="70" d="100"/>
          <a:sy n="70" d="100"/>
        </p:scale>
        <p:origin x="-2214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795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3819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Z:\hd\countries\ZZ Multi-country\IMPLEMENTATION\ECRAN 2013 - 2016\Implementation\Visibility\Final\tmn zelena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44208" y="188640"/>
            <a:ext cx="2252663" cy="252413"/>
          </a:xfrm>
          <a:prstGeom prst="rect">
            <a:avLst/>
          </a:prstGeom>
          <a:noFill/>
        </p:spPr>
      </p:pic>
      <p:pic>
        <p:nvPicPr>
          <p:cNvPr id="8" name="Picture 15"/>
          <p:cNvPicPr>
            <a:picLocks noChangeAspect="1" noChangeArrowheads="1"/>
          </p:cNvPicPr>
          <p:nvPr userDrawn="1"/>
        </p:nvPicPr>
        <p:blipFill>
          <a:blip r:embed="rId14" cstate="print">
            <a:lum bright="-12000"/>
          </a:blip>
          <a:srcRect/>
          <a:stretch>
            <a:fillRect/>
          </a:stretch>
        </p:blipFill>
        <p:spPr bwMode="auto">
          <a:xfrm>
            <a:off x="250825" y="6165850"/>
            <a:ext cx="840000" cy="504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094433" y="6424885"/>
            <a:ext cx="2757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000" dirty="0">
                <a:cs typeface="Times New Roman" pitchFamily="18" charset="0"/>
              </a:rPr>
              <a:t> This Project is funded by the European Union</a:t>
            </a:r>
            <a:endParaRPr lang="en-GB" sz="1000" dirty="0"/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88024" y="6256340"/>
            <a:ext cx="903892" cy="46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652121" y="6423139"/>
            <a:ext cx="33843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GB" sz="1000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Project implemented by Human </a:t>
            </a:r>
            <a:r>
              <a:rPr lang="en-GB" sz="100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Dynamics Consortium</a:t>
            </a:r>
            <a:endParaRPr lang="en-GB" sz="1000" kern="1200" dirty="0">
              <a:solidFill>
                <a:schemeClr val="tx1"/>
              </a:solidFill>
              <a:latin typeface="+mn-lt"/>
              <a:ea typeface="+mn-ea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r-HR" dirty="0" err="1" smtClean="0"/>
              <a:t>Work</a:t>
            </a:r>
            <a:r>
              <a:rPr lang="hr-HR" dirty="0" smtClean="0"/>
              <a:t> plan 2014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err="1"/>
              <a:t>Activity</a:t>
            </a:r>
            <a:r>
              <a:rPr lang="hr-HR" dirty="0"/>
              <a:t> 2.3: </a:t>
            </a:r>
            <a:r>
              <a:rPr lang="hr-HR" dirty="0" err="1"/>
              <a:t>Water</a:t>
            </a:r>
            <a:r>
              <a:rPr lang="hr-HR" dirty="0"/>
              <a:t> Management </a:t>
            </a:r>
            <a:r>
              <a:rPr lang="hr-HR" dirty="0" err="1"/>
              <a:t>Working</a:t>
            </a:r>
            <a:r>
              <a:rPr lang="hr-HR" dirty="0"/>
              <a:t> Group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S</a:t>
            </a:r>
            <a:r>
              <a:rPr lang="en-GB" dirty="0" err="1" smtClean="0"/>
              <a:t>pecific</a:t>
            </a:r>
            <a:r>
              <a:rPr lang="hr-HR" dirty="0"/>
              <a:t> </a:t>
            </a:r>
            <a:r>
              <a:rPr lang="hr-HR" dirty="0" err="1" smtClean="0"/>
              <a:t>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69979"/>
          </a:xfrm>
        </p:spPr>
        <p:txBody>
          <a:bodyPr>
            <a:noAutofit/>
          </a:bodyPr>
          <a:lstStyle/>
          <a:p>
            <a:pPr lvl="0"/>
            <a:r>
              <a:rPr lang="en-GB" sz="2000" dirty="0" err="1" smtClean="0"/>
              <a:t>RBMP</a:t>
            </a:r>
            <a:r>
              <a:rPr lang="en-GB" sz="2000" dirty="0" smtClean="0"/>
              <a:t> </a:t>
            </a:r>
            <a:r>
              <a:rPr lang="en-GB" sz="2000" dirty="0"/>
              <a:t>compliance:</a:t>
            </a:r>
            <a:endParaRPr lang="en-US" sz="2000" dirty="0"/>
          </a:p>
          <a:p>
            <a:pPr lvl="1"/>
            <a:r>
              <a:rPr lang="en-GB" sz="1800" dirty="0"/>
              <a:t>Strengths;</a:t>
            </a:r>
            <a:endParaRPr lang="en-US" sz="1800" dirty="0"/>
          </a:p>
          <a:p>
            <a:pPr lvl="1"/>
            <a:r>
              <a:rPr lang="en-GB" sz="1800" dirty="0"/>
              <a:t>Weaknesses;</a:t>
            </a:r>
            <a:endParaRPr lang="en-US" sz="1800" dirty="0"/>
          </a:p>
          <a:p>
            <a:pPr lvl="1"/>
            <a:r>
              <a:rPr lang="en-GB" sz="1800" dirty="0"/>
              <a:t>Gaps.</a:t>
            </a:r>
            <a:endParaRPr lang="en-US" sz="1800" dirty="0"/>
          </a:p>
          <a:p>
            <a:pPr lvl="0"/>
            <a:r>
              <a:rPr lang="en-GB" sz="2000" dirty="0" smtClean="0"/>
              <a:t>Programme </a:t>
            </a:r>
            <a:r>
              <a:rPr lang="en-GB" sz="2000" dirty="0"/>
              <a:t>of Measures (</a:t>
            </a:r>
            <a:r>
              <a:rPr lang="en-GB" sz="2000" dirty="0" err="1"/>
              <a:t>PoM</a:t>
            </a:r>
            <a:r>
              <a:rPr lang="en-GB" sz="2000" dirty="0"/>
              <a:t>) - Framework for the preparation of acceptable and efficient </a:t>
            </a:r>
            <a:r>
              <a:rPr lang="en-GB" sz="2000" dirty="0" err="1"/>
              <a:t>POMs</a:t>
            </a:r>
            <a:r>
              <a:rPr lang="en-GB" sz="2000" dirty="0"/>
              <a:t>:</a:t>
            </a:r>
          </a:p>
          <a:p>
            <a:pPr lvl="1"/>
            <a:r>
              <a:rPr lang="en-GB" sz="1600" dirty="0" smtClean="0"/>
              <a:t>Framework </a:t>
            </a:r>
            <a:r>
              <a:rPr lang="en-GB" sz="1600" dirty="0"/>
              <a:t>for the assessment and establishment of the link between water status, pressures and impact of the pressures on water status;</a:t>
            </a:r>
          </a:p>
          <a:p>
            <a:pPr lvl="1"/>
            <a:r>
              <a:rPr lang="hr-HR" sz="1600" dirty="0" smtClean="0"/>
              <a:t>E</a:t>
            </a:r>
            <a:r>
              <a:rPr lang="en-GB" sz="1600" dirty="0" err="1" smtClean="0"/>
              <a:t>xtension</a:t>
            </a:r>
            <a:r>
              <a:rPr lang="en-GB" sz="1600" dirty="0" smtClean="0"/>
              <a:t> </a:t>
            </a:r>
            <a:r>
              <a:rPr lang="en-GB" sz="1600" dirty="0"/>
              <a:t>of the status-pressure-impact link to the simulation of the expected effects of </a:t>
            </a:r>
            <a:r>
              <a:rPr lang="en-GB" sz="1600" dirty="0" err="1"/>
              <a:t>PoM</a:t>
            </a:r>
            <a:r>
              <a:rPr lang="en-GB" sz="1600" dirty="0"/>
              <a:t> implementation;</a:t>
            </a:r>
          </a:p>
          <a:p>
            <a:pPr lvl="1"/>
            <a:r>
              <a:rPr lang="en-GB" sz="1600" dirty="0" smtClean="0"/>
              <a:t>Expected </a:t>
            </a:r>
            <a:r>
              <a:rPr lang="en-GB" sz="1600" dirty="0"/>
              <a:t>effects of the implementation of the </a:t>
            </a:r>
            <a:r>
              <a:rPr lang="en-GB" sz="1600" dirty="0" err="1"/>
              <a:t>PoM</a:t>
            </a:r>
            <a:r>
              <a:rPr lang="en-GB" sz="1600" dirty="0"/>
              <a:t> on pressures for basic and supplementary measures</a:t>
            </a:r>
            <a:r>
              <a:rPr lang="en-GB" sz="1600" dirty="0" smtClean="0"/>
              <a:t>;</a:t>
            </a:r>
            <a:endParaRPr lang="hr-HR" sz="1600" dirty="0" smtClean="0"/>
          </a:p>
          <a:p>
            <a:pPr lvl="1"/>
            <a:r>
              <a:rPr lang="hr-HR" sz="1600" dirty="0" smtClean="0"/>
              <a:t>Role </a:t>
            </a:r>
            <a:r>
              <a:rPr lang="hr-HR" sz="1600" dirty="0" err="1" smtClean="0"/>
              <a:t>of</a:t>
            </a:r>
            <a:r>
              <a:rPr lang="hr-HR" sz="1600" dirty="0" smtClean="0"/>
              <a:t> </a:t>
            </a:r>
            <a:r>
              <a:rPr lang="hr-HR" sz="1600" dirty="0" err="1" smtClean="0"/>
              <a:t>monitoring</a:t>
            </a:r>
            <a:r>
              <a:rPr lang="hr-HR" sz="1600" dirty="0" smtClean="0"/>
              <a:t>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299035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Proposal of specific RBMP development topics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Management of uncertainties in RBMPs related to:</a:t>
            </a:r>
          </a:p>
          <a:p>
            <a:pPr lvl="1"/>
            <a:r>
              <a:rPr lang="en-US" sz="1800" dirty="0" err="1" smtClean="0"/>
              <a:t>Characterisation</a:t>
            </a:r>
            <a:r>
              <a:rPr lang="en-US" sz="1800" dirty="0" smtClean="0"/>
              <a:t> of the RBDs;</a:t>
            </a:r>
          </a:p>
          <a:p>
            <a:pPr lvl="1"/>
            <a:r>
              <a:rPr lang="en-US" sz="1800" dirty="0" smtClean="0"/>
              <a:t>Remaining uncertainty in the application of the </a:t>
            </a:r>
            <a:r>
              <a:rPr lang="en-US" sz="1800" dirty="0" err="1" smtClean="0"/>
              <a:t>intercalibration</a:t>
            </a:r>
            <a:r>
              <a:rPr lang="en-US" sz="1800" dirty="0" smtClean="0"/>
              <a:t> process;</a:t>
            </a:r>
          </a:p>
          <a:p>
            <a:pPr lvl="1"/>
            <a:r>
              <a:rPr lang="en-US" sz="1800" dirty="0" smtClean="0"/>
              <a:t>Assessment of water bodies status; </a:t>
            </a:r>
          </a:p>
          <a:p>
            <a:pPr lvl="1"/>
            <a:r>
              <a:rPr lang="en-US" sz="1800" dirty="0" smtClean="0"/>
              <a:t>Assessment of effect of potential measures.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055817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901700" indent="-901700">
              <a:tabLst>
                <a:tab pos="901700" algn="l"/>
              </a:tabLst>
            </a:pPr>
            <a:r>
              <a:rPr lang="en-US" dirty="0"/>
              <a:t>2.3.3 Economic analysis in accordance with the </a:t>
            </a:r>
            <a:r>
              <a:rPr lang="en-US" dirty="0" smtClean="0"/>
              <a:t>WFD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defTabSz="7988300">
              <a:buNone/>
            </a:pPr>
            <a:r>
              <a:rPr lang="en-US" sz="2000" u="sng" dirty="0" smtClean="0"/>
              <a:t>Objectives</a:t>
            </a:r>
            <a:r>
              <a:rPr lang="en-US" sz="2000" dirty="0" smtClean="0"/>
              <a:t>: Capacity building </a:t>
            </a:r>
            <a:r>
              <a:rPr lang="hr-HR" sz="2000" dirty="0" smtClean="0"/>
              <a:t>- </a:t>
            </a:r>
            <a:r>
              <a:rPr lang="en-US" sz="2000" dirty="0" smtClean="0"/>
              <a:t>provide </a:t>
            </a:r>
            <a:r>
              <a:rPr lang="en-US" sz="2000" dirty="0"/>
              <a:t>practical knowledge on the current status of the implementation of key principles of Article 9 of the WFD, and in particular on the cost-recovery principle through water pricing. </a:t>
            </a:r>
            <a:endParaRPr lang="en-US" sz="2000" u="sng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051369"/>
              </p:ext>
            </p:extLst>
          </p:nvPr>
        </p:nvGraphicFramePr>
        <p:xfrm>
          <a:off x="467544" y="2924944"/>
          <a:ext cx="8229600" cy="3493200"/>
        </p:xfrm>
        <a:graphic>
          <a:graphicData uri="http://schemas.openxmlformats.org/drawingml/2006/table">
            <a:tbl>
              <a:tblPr/>
              <a:tblGrid>
                <a:gridCol w="720080"/>
                <a:gridCol w="1728192"/>
                <a:gridCol w="5781328"/>
              </a:tblGrid>
              <a:tr h="40680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noProof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No.</a:t>
                      </a:r>
                      <a:endParaRPr lang="en-US" sz="1600" b="1" noProof="0" dirty="0">
                        <a:solidFill>
                          <a:schemeClr val="bg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noProof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Date</a:t>
                      </a:r>
                      <a:endParaRPr lang="en-US" sz="1600" b="1" noProof="0" dirty="0">
                        <a:solidFill>
                          <a:schemeClr val="bg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noProof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Key outputs</a:t>
                      </a:r>
                      <a:endParaRPr lang="en-US" sz="1600" b="1" noProof="0" dirty="0">
                        <a:solidFill>
                          <a:schemeClr val="bg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3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1</a:t>
                      </a:r>
                      <a:endParaRPr lang="en-US" sz="1600" noProof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January – February 2014</a:t>
                      </a:r>
                      <a:endParaRPr lang="en-US" sz="1600" noProof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Proposal and approach to the EA theme</a:t>
                      </a:r>
                      <a:endParaRPr lang="en-US" sz="1600" noProof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noProof="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2</a:t>
                      </a:r>
                      <a:endParaRPr lang="en-US" sz="1600" noProof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noProof="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March 2014</a:t>
                      </a:r>
                      <a:endParaRPr lang="en-US" sz="1600" noProof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noProof="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EA theme for regional training selected and approved</a:t>
                      </a:r>
                      <a:endParaRPr lang="en-US" sz="1600" noProof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noProof="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3</a:t>
                      </a:r>
                      <a:endParaRPr lang="en-US" sz="1600" noProof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noProof="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April 2014</a:t>
                      </a:r>
                      <a:endParaRPr lang="en-US" sz="1600" noProof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noProof="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Questionnaire for assessment prepared and submitted to the Beneficiaries </a:t>
                      </a:r>
                      <a:endParaRPr lang="en-US" sz="1600" noProof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noProof="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4</a:t>
                      </a:r>
                      <a:endParaRPr lang="en-US" sz="1600" noProof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noProof="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June – August 2014</a:t>
                      </a:r>
                      <a:endParaRPr lang="en-US" sz="1600" noProof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noProof="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Assessment and result reported </a:t>
                      </a:r>
                      <a:r>
                        <a:rPr lang="en-US" sz="1600" noProof="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(in cooperation with TAIEX)</a:t>
                      </a:r>
                      <a:endParaRPr lang="en-US" sz="1600" noProof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noProof="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5</a:t>
                      </a:r>
                      <a:endParaRPr lang="en-US" sz="1600" noProof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noProof="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September 2014</a:t>
                      </a:r>
                      <a:endParaRPr lang="en-US" sz="1600" noProof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noProof="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Introductory</a:t>
                      </a:r>
                      <a:r>
                        <a:rPr lang="en-US" sz="1600" baseline="0" noProof="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 workshop on EA including exchange of experience of MS</a:t>
                      </a:r>
                      <a:endParaRPr lang="en-US" sz="1600" noProof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noProof="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6</a:t>
                      </a:r>
                      <a:endParaRPr lang="en-US" sz="1600" noProof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October 2014</a:t>
                      </a:r>
                      <a:endParaRPr lang="en-US" sz="1600" noProof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Training need assessment prepared (in cooperation with TAIEX)</a:t>
                      </a:r>
                      <a:endParaRPr lang="en-US" sz="1600" noProof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noProof="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7</a:t>
                      </a:r>
                      <a:endParaRPr lang="en-US" sz="1600" noProof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November – December 2014 </a:t>
                      </a:r>
                      <a:endParaRPr lang="en-US" sz="1600" noProof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Detailed regional training plan, agenda and background materials  prepared (in cooperation with TAIEX) and agreed </a:t>
                      </a:r>
                      <a:endParaRPr lang="en-US" sz="1600" noProof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679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Expected outputs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237931"/>
          </a:xfrm>
        </p:spPr>
        <p:txBody>
          <a:bodyPr>
            <a:noAutofit/>
          </a:bodyPr>
          <a:lstStyle/>
          <a:p>
            <a:pPr lvl="0"/>
            <a:r>
              <a:rPr lang="en-GB" sz="2400" dirty="0"/>
              <a:t>Two regional seminars organised: The themes related to “Economic analysis in accordance with the </a:t>
            </a:r>
            <a:r>
              <a:rPr lang="en-GB" sz="2400" dirty="0" smtClean="0"/>
              <a:t>WFD</a:t>
            </a:r>
            <a:r>
              <a:rPr lang="hr-HR" sz="2400" dirty="0" smtClean="0"/>
              <a:t>: </a:t>
            </a:r>
          </a:p>
          <a:p>
            <a:pPr marL="857250" lvl="1" indent="-457200">
              <a:buFont typeface="+mj-lt"/>
              <a:buAutoNum type="alphaLcParenR"/>
            </a:pPr>
            <a:r>
              <a:rPr lang="en-GB" sz="2000" dirty="0" smtClean="0"/>
              <a:t>Recovery </a:t>
            </a:r>
            <a:r>
              <a:rPr lang="en-GB" sz="2000" dirty="0"/>
              <a:t>of the costs through water </a:t>
            </a:r>
            <a:r>
              <a:rPr lang="en-GB" sz="2000" dirty="0" smtClean="0"/>
              <a:t>pricing</a:t>
            </a:r>
            <a:r>
              <a:rPr lang="hr-HR" sz="2000" dirty="0" smtClean="0"/>
              <a:t>, </a:t>
            </a:r>
          </a:p>
          <a:p>
            <a:pPr marL="857250" lvl="1" indent="-457200">
              <a:buFont typeface="+mj-lt"/>
              <a:buAutoNum type="alphaLcParenR"/>
            </a:pPr>
            <a:r>
              <a:rPr lang="en-GB" sz="2000" dirty="0" smtClean="0"/>
              <a:t>An </a:t>
            </a:r>
            <a:r>
              <a:rPr lang="en-GB" sz="2000" dirty="0"/>
              <a:t>institutional and policy framework of the water utility sector for cost recovery and efficiency</a:t>
            </a:r>
            <a:endParaRPr lang="hr-HR" sz="2000" dirty="0" smtClean="0"/>
          </a:p>
          <a:p>
            <a:pPr lvl="0"/>
            <a:r>
              <a:rPr lang="en-GB" sz="2400" dirty="0" smtClean="0"/>
              <a:t>Assessment </a:t>
            </a:r>
            <a:r>
              <a:rPr lang="en-GB" sz="2400" dirty="0"/>
              <a:t>report on readiness of ECRAN Beneficiaries for EAs;</a:t>
            </a:r>
            <a:endParaRPr lang="en-US" sz="2400" dirty="0"/>
          </a:p>
          <a:p>
            <a:r>
              <a:rPr lang="en-GB" sz="2400" dirty="0" smtClean="0"/>
              <a:t>Regional </a:t>
            </a:r>
            <a:r>
              <a:rPr lang="en-GB" sz="2400" dirty="0"/>
              <a:t>training reports and training materials published on ECRAN website.</a:t>
            </a:r>
            <a:endParaRPr lang="en-US" sz="2400" dirty="0"/>
          </a:p>
          <a:p>
            <a:pPr marL="0" lvl="0" indent="0">
              <a:buNone/>
            </a:pP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4879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2.3.4 </a:t>
            </a:r>
            <a:r>
              <a:rPr lang="en-US" dirty="0" smtClean="0"/>
              <a:t>WFD </a:t>
            </a:r>
            <a:r>
              <a:rPr lang="en-US" dirty="0"/>
              <a:t>and Marine Strategy Directive – where to draw the line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357"/>
            <a:ext cx="8507288" cy="43819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u="sng" dirty="0" err="1" smtClean="0"/>
              <a:t>Objective</a:t>
            </a:r>
            <a:r>
              <a:rPr lang="hr-HR" sz="2000" u="sng" dirty="0" smtClean="0"/>
              <a:t>: </a:t>
            </a:r>
            <a:r>
              <a:rPr lang="en-GB" sz="2000" dirty="0"/>
              <a:t>To encourage and improve dialogue and coordination between beneficiaries’ experts in the international river basin, the </a:t>
            </a:r>
            <a:r>
              <a:rPr lang="en-GB" sz="2000" dirty="0" smtClean="0"/>
              <a:t>several</a:t>
            </a:r>
            <a:r>
              <a:rPr lang="hr-HR" sz="2000" dirty="0" smtClean="0"/>
              <a:t>, </a:t>
            </a:r>
            <a:r>
              <a:rPr lang="en-GB" sz="2000" dirty="0" smtClean="0"/>
              <a:t>country specific</a:t>
            </a:r>
            <a:r>
              <a:rPr lang="hr-HR" sz="2000" dirty="0" smtClean="0"/>
              <a:t>,</a:t>
            </a:r>
            <a:r>
              <a:rPr lang="en-GB" sz="2000" dirty="0" smtClean="0"/>
              <a:t> </a:t>
            </a:r>
            <a:r>
              <a:rPr lang="en-GB" sz="2000" dirty="0"/>
              <a:t>topics are proposed and one should be selected for tailor made </a:t>
            </a:r>
            <a:r>
              <a:rPr lang="en-GB" sz="2000" dirty="0" smtClean="0"/>
              <a:t>training</a:t>
            </a:r>
            <a:endParaRPr lang="hr-HR" sz="2000" dirty="0" smtClean="0"/>
          </a:p>
          <a:p>
            <a:pPr marL="0" indent="0">
              <a:buNone/>
            </a:pPr>
            <a:r>
              <a:rPr lang="hr-HR" sz="2000" dirty="0" smtClean="0"/>
              <a:t> </a:t>
            </a:r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55289"/>
              </p:ext>
            </p:extLst>
          </p:nvPr>
        </p:nvGraphicFramePr>
        <p:xfrm>
          <a:off x="539552" y="2996952"/>
          <a:ext cx="8064896" cy="3030840"/>
        </p:xfrm>
        <a:graphic>
          <a:graphicData uri="http://schemas.openxmlformats.org/drawingml/2006/table">
            <a:tbl>
              <a:tblPr/>
              <a:tblGrid>
                <a:gridCol w="659855"/>
                <a:gridCol w="2145255"/>
                <a:gridCol w="5259786"/>
              </a:tblGrid>
              <a:tr h="39600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No.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Date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Key outputs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3240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SimSun"/>
                          <a:cs typeface="Arial"/>
                        </a:rPr>
                        <a:t>1 </a:t>
                      </a:r>
                      <a:endParaRPr lang="en-US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SimSun"/>
                          <a:cs typeface="Arial"/>
                        </a:rPr>
                        <a:t>March 2014</a:t>
                      </a:r>
                      <a:endParaRPr lang="en-US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SimSun"/>
                          <a:cs typeface="Arial"/>
                        </a:rPr>
                        <a:t>Proposal for topic for the regional training</a:t>
                      </a:r>
                      <a:endParaRPr lang="en-US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SimSun"/>
                          <a:cs typeface="Times New Roman"/>
                        </a:rPr>
                        <a:t>2</a:t>
                      </a:r>
                      <a:endParaRPr lang="en-US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SimSun"/>
                          <a:cs typeface="Times New Roman"/>
                        </a:rPr>
                        <a:t>April 2014</a:t>
                      </a:r>
                      <a:endParaRPr lang="en-US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SimSun"/>
                          <a:cs typeface="Arial"/>
                        </a:rPr>
                        <a:t>Selection the topic for regional </a:t>
                      </a:r>
                      <a:r>
                        <a:rPr lang="hr-HR" sz="160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 </a:t>
                      </a:r>
                      <a:r>
                        <a:rPr lang="en-GB" sz="160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training </a:t>
                      </a:r>
                      <a:r>
                        <a:rPr lang="en-GB" sz="1600" dirty="0">
                          <a:effectLst/>
                          <a:latin typeface="Calibri"/>
                          <a:ea typeface="SimSun"/>
                          <a:cs typeface="Arial"/>
                        </a:rPr>
                        <a:t>made</a:t>
                      </a:r>
                      <a:endParaRPr lang="en-US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SimSun"/>
                          <a:cs typeface="Times New Roman"/>
                        </a:rPr>
                        <a:t>3</a:t>
                      </a:r>
                      <a:endParaRPr lang="en-US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/>
                          <a:ea typeface="SimSun"/>
                          <a:cs typeface="Times New Roman"/>
                        </a:rPr>
                        <a:t>June – July 2014</a:t>
                      </a:r>
                      <a:endParaRPr lang="en-US" sz="16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SimSun"/>
                          <a:cs typeface="Arial"/>
                        </a:rPr>
                        <a:t>Training need assessment prepared (in cooperation with TAIEX)</a:t>
                      </a:r>
                      <a:endParaRPr lang="en-US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SimSun"/>
                          <a:cs typeface="Arial"/>
                        </a:rPr>
                        <a:t>4</a:t>
                      </a:r>
                      <a:endParaRPr lang="en-US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SimSun"/>
                          <a:cs typeface="Arial"/>
                        </a:rPr>
                        <a:t>September  - October 2014 </a:t>
                      </a:r>
                      <a:endParaRPr lang="en-US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SimSun"/>
                          <a:cs typeface="Arial"/>
                        </a:rPr>
                        <a:t>Detailed regional training </a:t>
                      </a:r>
                      <a:r>
                        <a:rPr lang="en-GB" sz="160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plan</a:t>
                      </a:r>
                      <a:r>
                        <a:rPr lang="hr-HR" sz="160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,</a:t>
                      </a:r>
                      <a:r>
                        <a:rPr lang="en-GB" sz="160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 </a:t>
                      </a:r>
                      <a:r>
                        <a:rPr lang="en-GB" sz="1600" dirty="0">
                          <a:effectLst/>
                          <a:latin typeface="Calibri"/>
                          <a:ea typeface="SimSun"/>
                          <a:cs typeface="Arial"/>
                        </a:rPr>
                        <a:t>agenda and background materials prepared (in cooperation with TAIEX) and agreed </a:t>
                      </a:r>
                      <a:endParaRPr lang="en-US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5</a:t>
                      </a:r>
                      <a:endParaRPr lang="en-US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SimSun"/>
                          <a:cs typeface="Arial"/>
                        </a:rPr>
                        <a:t>November 2014 </a:t>
                      </a:r>
                      <a:endParaRPr lang="en-US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SimSun"/>
                          <a:cs typeface="Arial"/>
                        </a:rPr>
                        <a:t>Regional training seminar on WFD and MSFD held (in cooperation with TAIEX)</a:t>
                      </a:r>
                      <a:endParaRPr lang="en-US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effectLst/>
                          <a:latin typeface="Calibri"/>
                          <a:ea typeface="SimSun"/>
                          <a:cs typeface="Arial"/>
                        </a:rPr>
                        <a:t>6</a:t>
                      </a:r>
                      <a:endParaRPr lang="en-US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SimSun"/>
                          <a:cs typeface="Arial"/>
                        </a:rPr>
                        <a:t> December 2014</a:t>
                      </a:r>
                      <a:endParaRPr lang="en-US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SimSun"/>
                          <a:cs typeface="Arial"/>
                        </a:rPr>
                        <a:t>Prepare selection criteria for specific and tailored made training topic</a:t>
                      </a:r>
                      <a:endParaRPr lang="en-US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448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Expected outputs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400" dirty="0" smtClean="0"/>
              <a:t>Regional, tailored made training plan for country specific theme related to the key points of Integrated Coastal Zone Management and Marine Strategy Framework Directive prepared.</a:t>
            </a:r>
          </a:p>
          <a:p>
            <a:pPr lvl="0"/>
            <a:r>
              <a:rPr lang="en-US" sz="2400" dirty="0" smtClean="0"/>
              <a:t>Training delivered.</a:t>
            </a:r>
          </a:p>
          <a:p>
            <a:pPr lvl="0"/>
            <a:r>
              <a:rPr lang="en-US" sz="2400" dirty="0" smtClean="0"/>
              <a:t>Regional training report and training materials published on ECRAN website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5737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 smtClean="0"/>
              <a:t>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990600" indent="-990600">
              <a:buNone/>
              <a:tabLst>
                <a:tab pos="990600" algn="l"/>
              </a:tabLst>
            </a:pPr>
            <a:r>
              <a:rPr lang="hr-HR" dirty="0" smtClean="0"/>
              <a:t>2.3.1 	</a:t>
            </a:r>
            <a:r>
              <a:rPr lang="en-US" dirty="0" err="1" smtClean="0"/>
              <a:t>Organisation</a:t>
            </a:r>
            <a:r>
              <a:rPr lang="en-US" dirty="0" smtClean="0"/>
              <a:t> of annual Working Group meetings</a:t>
            </a:r>
          </a:p>
          <a:p>
            <a:pPr marL="990600" indent="-990600">
              <a:buNone/>
              <a:tabLst>
                <a:tab pos="990600" algn="l"/>
              </a:tabLst>
            </a:pPr>
            <a:r>
              <a:rPr lang="en-US" dirty="0" smtClean="0"/>
              <a:t>2.3.2 </a:t>
            </a:r>
            <a:r>
              <a:rPr lang="hr-HR" dirty="0" smtClean="0"/>
              <a:t>	</a:t>
            </a:r>
            <a:r>
              <a:rPr lang="en-US" dirty="0" smtClean="0"/>
              <a:t>Assistance in the development of </a:t>
            </a:r>
            <a:r>
              <a:rPr lang="en-US" dirty="0" err="1" smtClean="0"/>
              <a:t>transboundary</a:t>
            </a:r>
            <a:r>
              <a:rPr lang="en-US" dirty="0" smtClean="0"/>
              <a:t> river basin management plans (RBMPs</a:t>
            </a:r>
            <a:r>
              <a:rPr lang="hr-HR" dirty="0" smtClean="0"/>
              <a:t>)</a:t>
            </a:r>
            <a:endParaRPr lang="en-US" dirty="0" smtClean="0"/>
          </a:p>
          <a:p>
            <a:pPr marL="990600" indent="-990600">
              <a:buNone/>
              <a:tabLst>
                <a:tab pos="990600" algn="l"/>
              </a:tabLst>
            </a:pPr>
            <a:r>
              <a:rPr lang="en-US" dirty="0" smtClean="0"/>
              <a:t>2.3.3 </a:t>
            </a:r>
            <a:r>
              <a:rPr lang="hr-HR" dirty="0" smtClean="0"/>
              <a:t>	</a:t>
            </a:r>
            <a:r>
              <a:rPr lang="en-US" dirty="0" smtClean="0"/>
              <a:t>Economic analysis in accordance with the WFD (cost recovery and cost-effectiveness considerations), including innovative systems of waste water treatment</a:t>
            </a:r>
          </a:p>
          <a:p>
            <a:pPr marL="990600" indent="-990600">
              <a:buNone/>
              <a:tabLst>
                <a:tab pos="990600" algn="l"/>
              </a:tabLst>
            </a:pPr>
            <a:r>
              <a:rPr lang="en-US" dirty="0" smtClean="0"/>
              <a:t>2.3.4 </a:t>
            </a:r>
            <a:r>
              <a:rPr lang="hr-HR" dirty="0" smtClean="0"/>
              <a:t>	</a:t>
            </a:r>
            <a:r>
              <a:rPr lang="en-US" dirty="0" smtClean="0"/>
              <a:t>WFD and Marine Strategy </a:t>
            </a:r>
            <a:r>
              <a:rPr lang="hr-HR" dirty="0" smtClean="0"/>
              <a:t>Framework </a:t>
            </a:r>
            <a:r>
              <a:rPr lang="en-US" dirty="0" smtClean="0"/>
              <a:t>Directive – where to draw the line?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90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 smtClean="0"/>
              <a:t>Aim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 the activities to meet the tasks’ objectives</a:t>
            </a:r>
            <a:r>
              <a:rPr lang="hr-HR" dirty="0" smtClean="0"/>
              <a:t>;</a:t>
            </a:r>
            <a:endParaRPr lang="en-US" dirty="0" smtClean="0"/>
          </a:p>
          <a:p>
            <a:r>
              <a:rPr lang="en-US" dirty="0" smtClean="0"/>
              <a:t>Discuss and agree on subsequent steps</a:t>
            </a:r>
            <a:r>
              <a:rPr lang="hr-HR" dirty="0" smtClean="0"/>
              <a:t>;</a:t>
            </a:r>
          </a:p>
          <a:p>
            <a:r>
              <a:rPr lang="en-US" dirty="0" smtClean="0"/>
              <a:t>Align</a:t>
            </a:r>
            <a:r>
              <a:rPr lang="hr-HR" dirty="0" smtClean="0"/>
              <a:t>e </a:t>
            </a:r>
            <a:r>
              <a:rPr lang="hr-HR" dirty="0" err="1" smtClean="0"/>
              <a:t>tasks</a:t>
            </a:r>
            <a:r>
              <a:rPr lang="en-US" dirty="0" smtClean="0"/>
              <a:t> within time frame</a:t>
            </a:r>
            <a:r>
              <a:rPr lang="hr-HR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193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/>
              <a:t>2.3.1 </a:t>
            </a:r>
            <a:r>
              <a:rPr lang="en-US" dirty="0" err="1"/>
              <a:t>Organisation</a:t>
            </a:r>
            <a:r>
              <a:rPr lang="en-US" dirty="0"/>
              <a:t> of annual Working Group </a:t>
            </a:r>
            <a:r>
              <a:rPr lang="en-US" dirty="0" smtClean="0"/>
              <a:t>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000" u="sng" dirty="0" smtClean="0"/>
              <a:t>Objectives</a:t>
            </a:r>
            <a:r>
              <a:rPr lang="en-US" sz="2000" dirty="0" smtClean="0"/>
              <a:t>: Effective planning and </a:t>
            </a:r>
            <a:r>
              <a:rPr lang="hr-HR" sz="2000" dirty="0" err="1" smtClean="0"/>
              <a:t>reporting</a:t>
            </a:r>
            <a:r>
              <a:rPr lang="hr-HR" sz="2000" dirty="0" smtClean="0"/>
              <a:t> on</a:t>
            </a:r>
            <a:r>
              <a:rPr lang="en-US" sz="2000" dirty="0" smtClean="0"/>
              <a:t> progress achieved within planned period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u="sng" dirty="0" smtClean="0"/>
              <a:t>Expected outputs</a:t>
            </a:r>
            <a:r>
              <a:rPr lang="en-US" sz="2000" dirty="0" smtClean="0"/>
              <a:t>: </a:t>
            </a:r>
          </a:p>
          <a:p>
            <a:r>
              <a:rPr lang="en-US" sz="2000" dirty="0" smtClean="0"/>
              <a:t>Bringing together relevant representatives of the beneficiary countries;</a:t>
            </a:r>
          </a:p>
          <a:p>
            <a:r>
              <a:rPr lang="en-US" sz="2000" dirty="0" smtClean="0"/>
              <a:t>Discussing the needs of particular countries and the ways how the ECRAN project could address them best;</a:t>
            </a:r>
          </a:p>
          <a:p>
            <a:r>
              <a:rPr lang="en-US" sz="2000" dirty="0" smtClean="0"/>
              <a:t>Adopting Work Plan and other documents;</a:t>
            </a:r>
          </a:p>
          <a:p>
            <a:r>
              <a:rPr lang="en-US" sz="2000" dirty="0" smtClean="0"/>
              <a:t>Exchanging information among all countries on progress in the implementation of the work plan discussing bottle-neck and the ways to solve them.</a:t>
            </a:r>
          </a:p>
          <a:p>
            <a:pPr marL="0" indent="0">
              <a:buNone/>
            </a:pPr>
            <a:endParaRPr lang="en-US" sz="2000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42494"/>
              </p:ext>
            </p:extLst>
          </p:nvPr>
        </p:nvGraphicFramePr>
        <p:xfrm>
          <a:off x="467544" y="2457000"/>
          <a:ext cx="8229600" cy="972000"/>
        </p:xfrm>
        <a:graphic>
          <a:graphicData uri="http://schemas.openxmlformats.org/drawingml/2006/table">
            <a:tbl>
              <a:tblPr/>
              <a:tblGrid>
                <a:gridCol w="720080"/>
                <a:gridCol w="2094514"/>
                <a:gridCol w="5415006"/>
              </a:tblGrid>
              <a:tr h="32400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No.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Date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Key outputs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SimSun"/>
                          <a:cs typeface="Arial"/>
                        </a:rPr>
                        <a:t>1</a:t>
                      </a:r>
                      <a:endParaRPr lang="en-US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SimSun"/>
                          <a:cs typeface="Arial"/>
                        </a:rPr>
                        <a:t>end-December 2013</a:t>
                      </a:r>
                      <a:endParaRPr lang="en-US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SimSun"/>
                          <a:cs typeface="Arial"/>
                        </a:rPr>
                        <a:t>Detailed work plan, agenda and background materials</a:t>
                      </a:r>
                      <a:endParaRPr lang="en-US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SimSun"/>
                          <a:cs typeface="Arial"/>
                        </a:rPr>
                        <a:t>2</a:t>
                      </a:r>
                      <a:endParaRPr lang="en-US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SimSun"/>
                          <a:cs typeface="Arial"/>
                        </a:rPr>
                        <a:t>February 10, 2014</a:t>
                      </a:r>
                      <a:endParaRPr lang="en-US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SimSun"/>
                          <a:cs typeface="Arial"/>
                        </a:rPr>
                        <a:t>Annual Meeting of WMNCs</a:t>
                      </a:r>
                      <a:endParaRPr lang="en-US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901700" indent="-901700">
              <a:tabLst>
                <a:tab pos="901700" algn="l"/>
              </a:tabLst>
            </a:pPr>
            <a:r>
              <a:rPr lang="en-US" dirty="0"/>
              <a:t>2.3.2 Assistance in the development of </a:t>
            </a:r>
            <a:r>
              <a:rPr lang="en-US" dirty="0" err="1"/>
              <a:t>transboundary</a:t>
            </a:r>
            <a:r>
              <a:rPr lang="en-US" dirty="0"/>
              <a:t> </a:t>
            </a:r>
            <a:r>
              <a:rPr lang="hr-HR" dirty="0" smtClean="0"/>
              <a:t>R</a:t>
            </a:r>
            <a:r>
              <a:rPr lang="en-US" dirty="0" smtClean="0"/>
              <a:t>BMPs</a:t>
            </a:r>
            <a:r>
              <a:rPr lang="hr-HR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u="sng" dirty="0" err="1" smtClean="0"/>
              <a:t>Objective</a:t>
            </a:r>
            <a:r>
              <a:rPr lang="hr-HR" sz="2000" u="sng" dirty="0" smtClean="0"/>
              <a:t>: </a:t>
            </a:r>
            <a:r>
              <a:rPr lang="hr-HR" sz="2000" dirty="0" smtClean="0"/>
              <a:t>Provide p</a:t>
            </a:r>
            <a:r>
              <a:rPr lang="en-GB" sz="2000" dirty="0" err="1" smtClean="0"/>
              <a:t>ractical</a:t>
            </a:r>
            <a:r>
              <a:rPr lang="en-GB" sz="2000" dirty="0" smtClean="0"/>
              <a:t> </a:t>
            </a:r>
            <a:r>
              <a:rPr lang="en-GB" sz="2000" dirty="0"/>
              <a:t>assistance to the beneficiary countries in </a:t>
            </a:r>
            <a:r>
              <a:rPr lang="en-US" sz="2000" dirty="0" smtClean="0"/>
              <a:t>concrete </a:t>
            </a:r>
            <a:r>
              <a:rPr lang="en-US" sz="2000" dirty="0"/>
              <a:t>steps for </a:t>
            </a:r>
            <a:r>
              <a:rPr lang="en-US" sz="2000" dirty="0" smtClean="0"/>
              <a:t>development</a:t>
            </a:r>
            <a:r>
              <a:rPr lang="en-GB" sz="2000" dirty="0" smtClean="0"/>
              <a:t> of </a:t>
            </a:r>
            <a:r>
              <a:rPr lang="en-GB" sz="2000" dirty="0"/>
              <a:t>the RBMP at the selected pilot </a:t>
            </a:r>
            <a:r>
              <a:rPr lang="en-GB" sz="2000" dirty="0" smtClean="0"/>
              <a:t>site</a:t>
            </a:r>
            <a:endParaRPr lang="hr-HR" sz="2000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951214"/>
              </p:ext>
            </p:extLst>
          </p:nvPr>
        </p:nvGraphicFramePr>
        <p:xfrm>
          <a:off x="539552" y="2564904"/>
          <a:ext cx="8229600" cy="3493920"/>
        </p:xfrm>
        <a:graphic>
          <a:graphicData uri="http://schemas.openxmlformats.org/drawingml/2006/table">
            <a:tbl>
              <a:tblPr/>
              <a:tblGrid>
                <a:gridCol w="720080"/>
                <a:gridCol w="2088232"/>
                <a:gridCol w="5421288"/>
              </a:tblGrid>
              <a:tr h="32400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noProof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SimSun"/>
                          <a:cs typeface="Arial"/>
                        </a:rPr>
                        <a:t>No.</a:t>
                      </a:r>
                      <a:endParaRPr lang="en-US" sz="1600" b="1" noProof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noProof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SimSun"/>
                          <a:cs typeface="Arial"/>
                        </a:rPr>
                        <a:t>Date</a:t>
                      </a:r>
                      <a:endParaRPr lang="en-US" sz="1600" b="1" noProof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noProof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SimSun"/>
                          <a:cs typeface="Arial"/>
                        </a:rPr>
                        <a:t>Key outputs</a:t>
                      </a:r>
                      <a:endParaRPr lang="en-US" sz="1600" b="1" noProof="0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+mn-lt"/>
                          <a:ea typeface="SimSun"/>
                          <a:cs typeface="Arial"/>
                        </a:rPr>
                        <a:t>1</a:t>
                      </a:r>
                      <a:endParaRPr lang="en-US" sz="1600" noProof="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+mn-lt"/>
                          <a:ea typeface="SimSun"/>
                          <a:cs typeface="Arial"/>
                        </a:rPr>
                        <a:t>end-December 2013</a:t>
                      </a:r>
                      <a:endParaRPr lang="en-US" sz="1600" noProof="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+mn-lt"/>
                          <a:ea typeface="SimSun"/>
                          <a:cs typeface="Arial"/>
                        </a:rPr>
                        <a:t>Draft criteria for selection of a pilot river basin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2</a:t>
                      </a:r>
                      <a:endParaRPr lang="en-US" sz="1600" noProof="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mid-January 2013</a:t>
                      </a:r>
                      <a:endParaRPr lang="en-US" sz="1600" noProof="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Draft Proposal for specific RBMP development topic</a:t>
                      </a:r>
                      <a:endParaRPr lang="en-US" sz="1600" noProof="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+mn-lt"/>
                          <a:ea typeface="SimSun"/>
                          <a:cs typeface="Arial"/>
                        </a:rPr>
                        <a:t>3</a:t>
                      </a:r>
                      <a:endParaRPr lang="en-US" sz="1600" noProof="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+mn-lt"/>
                          <a:ea typeface="SimSun"/>
                          <a:cs typeface="Arial"/>
                        </a:rPr>
                        <a:t>February  2014</a:t>
                      </a:r>
                      <a:endParaRPr lang="en-US" sz="1600" noProof="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+mn-lt"/>
                          <a:ea typeface="SimSun"/>
                          <a:cs typeface="Arial"/>
                        </a:rPr>
                        <a:t>Selection of pilot river basin received from the WMNCs; </a:t>
                      </a:r>
                      <a:endParaRPr lang="en-US" sz="1600" noProof="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+mn-lt"/>
                          <a:ea typeface="SimSun"/>
                          <a:cs typeface="Arial"/>
                        </a:rPr>
                        <a:t>4</a:t>
                      </a:r>
                      <a:endParaRPr lang="en-US" sz="1600" noProof="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+mn-lt"/>
                          <a:ea typeface="SimSun"/>
                          <a:cs typeface="Arial"/>
                        </a:rPr>
                        <a:t>February – March 2014</a:t>
                      </a:r>
                      <a:endParaRPr lang="en-US" sz="1600" noProof="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+mn-lt"/>
                          <a:ea typeface="SimSun"/>
                          <a:cs typeface="Arial"/>
                        </a:rPr>
                        <a:t>Search for the STE and her/his recruitment</a:t>
                      </a:r>
                      <a:endParaRPr lang="en-US" sz="1600" noProof="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5</a:t>
                      </a:r>
                      <a:endParaRPr lang="en-US" sz="1600" noProof="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March – April 2014</a:t>
                      </a:r>
                      <a:endParaRPr lang="en-US" sz="1600" noProof="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Selection of specific RBMP development topic made and approach prepared; </a:t>
                      </a:r>
                      <a:r>
                        <a:rPr lang="en-US" sz="1600" noProof="0" dirty="0" smtClean="0">
                          <a:effectLst/>
                          <a:latin typeface="+mn-lt"/>
                          <a:ea typeface="SimSun"/>
                          <a:cs typeface="Arial"/>
                        </a:rPr>
                        <a:t>Participants to the pilot river basin from the Beneficiary countries identified</a:t>
                      </a:r>
                      <a:endParaRPr lang="en-US" sz="1600" noProof="0" dirty="0" smtClean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+mn-lt"/>
                          <a:ea typeface="SimSun"/>
                          <a:cs typeface="Arial"/>
                        </a:rPr>
                        <a:t>6</a:t>
                      </a:r>
                      <a:endParaRPr lang="en-US" sz="1600" noProof="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+mn-lt"/>
                          <a:ea typeface="SimSun"/>
                          <a:cs typeface="Arial"/>
                        </a:rPr>
                        <a:t>mid-May 2014</a:t>
                      </a:r>
                      <a:endParaRPr lang="en-US" sz="1600" noProof="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kern="120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Screening workshop at pilot river basin  (pilot</a:t>
                      </a:r>
                      <a:r>
                        <a:rPr lang="en-US" sz="1600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countries) </a:t>
                      </a:r>
                      <a:endParaRPr lang="en-US" sz="1600" noProof="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+mn-lt"/>
                          <a:ea typeface="SimSun"/>
                          <a:cs typeface="Arial"/>
                        </a:rPr>
                        <a:t>7</a:t>
                      </a:r>
                      <a:endParaRPr lang="en-US" sz="1600" noProof="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+mn-lt"/>
                          <a:ea typeface="SimSun"/>
                          <a:cs typeface="Arial"/>
                        </a:rPr>
                        <a:t>September 2014</a:t>
                      </a:r>
                      <a:endParaRPr lang="en-US" sz="1600" noProof="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+mn-lt"/>
                          <a:ea typeface="SimSun"/>
                          <a:cs typeface="Arial"/>
                        </a:rPr>
                        <a:t>Training need assessment prepared (in cooperation with TAIEX)</a:t>
                      </a:r>
                      <a:endParaRPr lang="en-US" sz="1600" noProof="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+mn-lt"/>
                          <a:ea typeface="SimSun"/>
                          <a:cs typeface="Arial"/>
                        </a:rPr>
                        <a:t>8</a:t>
                      </a:r>
                      <a:endParaRPr lang="en-US" sz="1600" noProof="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+mn-lt"/>
                          <a:ea typeface="SimSun"/>
                          <a:cs typeface="Arial"/>
                        </a:rPr>
                        <a:t>October – November 2014 </a:t>
                      </a:r>
                      <a:endParaRPr lang="en-US" sz="1600" noProof="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+mn-lt"/>
                          <a:ea typeface="SimSun"/>
                          <a:cs typeface="Arial"/>
                        </a:rPr>
                        <a:t>Detailed regional training plan including study visit </a:t>
                      </a:r>
                      <a:r>
                        <a:rPr lang="en-US" sz="1600" noProof="0" dirty="0" err="1" smtClean="0">
                          <a:effectLst/>
                          <a:latin typeface="+mn-lt"/>
                          <a:ea typeface="SimSun"/>
                          <a:cs typeface="Arial"/>
                        </a:rPr>
                        <a:t>programme</a:t>
                      </a:r>
                      <a:r>
                        <a:rPr lang="en-US" sz="1600" noProof="0" dirty="0" smtClean="0">
                          <a:effectLst/>
                          <a:latin typeface="+mn-lt"/>
                          <a:ea typeface="SimSun"/>
                          <a:cs typeface="Arial"/>
                        </a:rPr>
                        <a:t>, agenda and background materials prepared (in cooperation with TAIEX and agreed</a:t>
                      </a:r>
                      <a:endParaRPr lang="en-US" sz="1600" noProof="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+mn-lt"/>
                          <a:ea typeface="SimSun"/>
                          <a:cs typeface="Arial"/>
                        </a:rPr>
                        <a:t>9</a:t>
                      </a:r>
                      <a:endParaRPr lang="en-US" sz="1600" noProof="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+mn-lt"/>
                          <a:ea typeface="SimSun"/>
                          <a:cs typeface="Arial"/>
                        </a:rPr>
                        <a:t>December 2014 </a:t>
                      </a:r>
                      <a:endParaRPr lang="en-US" sz="1600" noProof="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  <a:latin typeface="+mn-lt"/>
                          <a:ea typeface="SimSun"/>
                          <a:cs typeface="Arial"/>
                        </a:rPr>
                        <a:t>1</a:t>
                      </a:r>
                      <a:r>
                        <a:rPr lang="en-US" sz="1600" baseline="30000" noProof="0" dirty="0" smtClean="0">
                          <a:effectLst/>
                          <a:latin typeface="+mn-lt"/>
                          <a:ea typeface="SimSun"/>
                          <a:cs typeface="Arial"/>
                        </a:rPr>
                        <a:t>st</a:t>
                      </a:r>
                      <a:r>
                        <a:rPr lang="en-US" sz="1600" noProof="0" dirty="0" smtClean="0">
                          <a:effectLst/>
                          <a:latin typeface="+mn-lt"/>
                          <a:ea typeface="SimSun"/>
                          <a:cs typeface="Arial"/>
                        </a:rPr>
                        <a:t> Regional training seminar  (all countries) on RBMP held</a:t>
                      </a:r>
                      <a:endParaRPr lang="en-US" sz="1600" noProof="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486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Expected </a:t>
            </a:r>
            <a:r>
              <a:rPr lang="en-GB" dirty="0" smtClean="0"/>
              <a:t>outputs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sz="2400" dirty="0" smtClean="0"/>
              <a:t>Criteria </a:t>
            </a:r>
            <a:r>
              <a:rPr lang="en-GB" sz="2400" dirty="0"/>
              <a:t>for selection and selection of the river basin that will be used as pilot case;</a:t>
            </a:r>
            <a:endParaRPr lang="en-US" sz="2400" dirty="0"/>
          </a:p>
          <a:p>
            <a:pPr lvl="0"/>
            <a:r>
              <a:rPr lang="en-GB" sz="2400" dirty="0"/>
              <a:t>Selection of the specific RBMP development topic in coordination with the beneficiaries;</a:t>
            </a:r>
            <a:endParaRPr lang="en-US" sz="2400" dirty="0"/>
          </a:p>
          <a:p>
            <a:pPr lvl="0"/>
            <a:r>
              <a:rPr lang="en-GB" sz="2400" dirty="0"/>
              <a:t>Development of detailed regional training plan including the study visit programme;</a:t>
            </a:r>
            <a:endParaRPr lang="en-US" sz="2400" dirty="0"/>
          </a:p>
          <a:p>
            <a:pPr lvl="0"/>
            <a:r>
              <a:rPr lang="en-GB" sz="2400" dirty="0"/>
              <a:t>Regional training programme and study visit delivered, training materials published on ECRAN website.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54217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Main criteria for selection of pilot RB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783357"/>
            <a:ext cx="8507288" cy="4597971"/>
          </a:xfrm>
        </p:spPr>
        <p:txBody>
          <a:bodyPr>
            <a:noAutofit/>
          </a:bodyPr>
          <a:lstStyle/>
          <a:p>
            <a:pPr marL="354013" lvl="0" indent="-354013">
              <a:buFont typeface="+mj-lt"/>
              <a:buAutoNum type="alphaLcPeriod"/>
            </a:pPr>
            <a:r>
              <a:rPr lang="en-US" sz="2000" dirty="0" smtClean="0"/>
              <a:t>Trans-boundary characteristic  - RB shared by two or more Beneficiary countries. </a:t>
            </a:r>
          </a:p>
          <a:p>
            <a:pPr marL="354013" lvl="0" indent="-354013">
              <a:buFont typeface="+mj-lt"/>
              <a:buAutoNum type="alphaLcPeriod"/>
            </a:pPr>
            <a:endParaRPr lang="en-US" sz="800" dirty="0" smtClean="0"/>
          </a:p>
          <a:p>
            <a:pPr marL="354013" lvl="0" indent="-354013">
              <a:buFont typeface="+mj-lt"/>
              <a:buAutoNum type="alphaLcPeriod"/>
            </a:pPr>
            <a:r>
              <a:rPr lang="en-US" sz="2000" dirty="0" smtClean="0"/>
              <a:t>Even distribution distributed</a:t>
            </a:r>
          </a:p>
          <a:p>
            <a:pPr marL="354013" lvl="0" indent="-354013">
              <a:buFont typeface="+mj-lt"/>
              <a:buAutoNum type="alphaLcPeriod"/>
            </a:pPr>
            <a:endParaRPr lang="en-US" sz="800" dirty="0" smtClean="0"/>
          </a:p>
          <a:p>
            <a:pPr marL="354013" lvl="0" indent="-354013">
              <a:buFont typeface="+mj-lt"/>
              <a:buAutoNum type="alphaLcPeriod"/>
            </a:pPr>
            <a:r>
              <a:rPr lang="en-US" sz="2000" dirty="0" smtClean="0"/>
              <a:t>The implementation of the WFD in progress and/or national legislation is fully </a:t>
            </a:r>
            <a:r>
              <a:rPr lang="en-US" sz="2000" dirty="0" err="1" smtClean="0"/>
              <a:t>harmonised</a:t>
            </a:r>
            <a:r>
              <a:rPr lang="en-US" sz="2000" dirty="0" smtClean="0"/>
              <a:t> with WFD</a:t>
            </a:r>
          </a:p>
          <a:p>
            <a:pPr marL="354013" lvl="0" indent="-354013">
              <a:buFont typeface="+mj-lt"/>
              <a:buAutoNum type="alphaLcPeriod"/>
            </a:pPr>
            <a:endParaRPr lang="en-US" sz="800" dirty="0" smtClean="0"/>
          </a:p>
          <a:p>
            <a:pPr marL="354013" lvl="0" indent="-354013">
              <a:buFont typeface="+mj-lt"/>
              <a:buAutoNum type="alphaLcPeriod"/>
            </a:pPr>
            <a:r>
              <a:rPr lang="en-US" sz="2000" dirty="0" smtClean="0"/>
              <a:t>Legislation framework for RBMP</a:t>
            </a:r>
          </a:p>
          <a:p>
            <a:pPr marL="354013" lvl="0" indent="-354013">
              <a:buFont typeface="+mj-lt"/>
              <a:buAutoNum type="alphaLcPeriod"/>
            </a:pPr>
            <a:endParaRPr lang="en-US" sz="800" dirty="0" smtClean="0"/>
          </a:p>
          <a:p>
            <a:pPr marL="354013" lvl="0" indent="-354013">
              <a:buFont typeface="+mj-lt"/>
              <a:buAutoNum type="alphaLcPeriod"/>
            </a:pPr>
            <a:r>
              <a:rPr lang="en-US" sz="2000" dirty="0" smtClean="0"/>
              <a:t>Data/information for selected specific topic is available. </a:t>
            </a:r>
          </a:p>
          <a:p>
            <a:pPr marL="354013" lvl="0" indent="-354013">
              <a:buFont typeface="+mj-lt"/>
              <a:buAutoNum type="alphaLcPeriod"/>
            </a:pPr>
            <a:endParaRPr lang="en-US" sz="800" dirty="0" smtClean="0"/>
          </a:p>
          <a:p>
            <a:pPr marL="354013" lvl="0" indent="-354013">
              <a:buFont typeface="+mj-lt"/>
              <a:buAutoNum type="alphaLcPeriod"/>
            </a:pPr>
            <a:r>
              <a:rPr lang="en-US" sz="2000" dirty="0" smtClean="0"/>
              <a:t>Willingness to share and exchange data/information and knowledge.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490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err="1" smtClean="0"/>
              <a:t>Additional</a:t>
            </a:r>
            <a:r>
              <a:rPr lang="hr-HR" dirty="0" smtClean="0"/>
              <a:t> </a:t>
            </a:r>
            <a:r>
              <a:rPr lang="hr-HR" dirty="0"/>
              <a:t>c</a:t>
            </a:r>
            <a:r>
              <a:rPr lang="en-US" dirty="0" err="1" smtClean="0"/>
              <a:t>riteria</a:t>
            </a:r>
            <a:r>
              <a:rPr lang="hr-HR" dirty="0" smtClean="0"/>
              <a:t> for </a:t>
            </a:r>
            <a:r>
              <a:rPr lang="hr-HR" dirty="0" err="1" smtClean="0"/>
              <a:t>selection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pilot </a:t>
            </a:r>
            <a:r>
              <a:rPr lang="hr-HR" dirty="0" err="1" smtClean="0"/>
              <a:t>river</a:t>
            </a:r>
            <a:r>
              <a:rPr lang="hr-HR" dirty="0" smtClean="0"/>
              <a:t> </a:t>
            </a:r>
            <a:r>
              <a:rPr lang="hr-HR" dirty="0" err="1" smtClean="0"/>
              <a:t>basin</a:t>
            </a:r>
            <a:r>
              <a:rPr lang="hr-HR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lphaLcPeriod" startAt="7"/>
            </a:pPr>
            <a:r>
              <a:rPr lang="en-US" sz="2000" dirty="0" smtClean="0"/>
              <a:t>Professional staff for drafting  RBMP exclusively in charge.</a:t>
            </a:r>
          </a:p>
          <a:p>
            <a:pPr marL="514350" lvl="0" indent="-514350">
              <a:buFont typeface="+mj-lt"/>
              <a:buAutoNum type="alphaLcPeriod" startAt="7"/>
            </a:pPr>
            <a:endParaRPr lang="en-US" sz="2000" dirty="0" smtClean="0"/>
          </a:p>
          <a:p>
            <a:pPr marL="514350" lvl="0" indent="-514350">
              <a:buFont typeface="+mj-lt"/>
              <a:buAutoNum type="alphaLcPeriod" startAt="7"/>
            </a:pPr>
            <a:r>
              <a:rPr lang="en-US" sz="2000" dirty="0" smtClean="0"/>
              <a:t>Willingness to learn something new, to gather experience and share the process with other ECRAN beneficiaries;</a:t>
            </a:r>
          </a:p>
          <a:p>
            <a:pPr marL="514350" lvl="0" indent="-514350">
              <a:buFont typeface="+mj-lt"/>
              <a:buAutoNum type="alphaLcPeriod" startAt="7"/>
            </a:pPr>
            <a:endParaRPr lang="en-US" sz="2000" dirty="0" smtClean="0"/>
          </a:p>
          <a:p>
            <a:pPr marL="514350" lvl="0" indent="-514350">
              <a:buFont typeface="+mj-lt"/>
              <a:buAutoNum type="alphaLcPeriod" startAt="7"/>
            </a:pPr>
            <a:r>
              <a:rPr lang="en-US" sz="2000" dirty="0" smtClean="0"/>
              <a:t>National/institutional funding preparation of  RBMPs is secured for coming 3 years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050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 err="1" smtClean="0"/>
              <a:t>Candidates</a:t>
            </a:r>
            <a:r>
              <a:rPr lang="hr-HR" sz="4000" dirty="0" smtClean="0"/>
              <a:t> for pilot </a:t>
            </a:r>
            <a:r>
              <a:rPr lang="hr-HR" sz="4000" dirty="0" err="1" smtClean="0"/>
              <a:t>river</a:t>
            </a:r>
            <a:r>
              <a:rPr lang="hr-HR" sz="4000" dirty="0" smtClean="0"/>
              <a:t> </a:t>
            </a:r>
            <a:r>
              <a:rPr lang="hr-HR" sz="4000" dirty="0" err="1" smtClean="0"/>
              <a:t>basin</a:t>
            </a:r>
            <a:endParaRPr lang="en-US" sz="4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084" y="3881562"/>
            <a:ext cx="2717284" cy="2155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3256" y="1677009"/>
            <a:ext cx="2726817" cy="2150364"/>
          </a:xfrm>
          <a:prstGeom prst="rect">
            <a:avLst/>
          </a:prstGeom>
          <a:ln>
            <a:solidFill>
              <a:srgbClr val="365F9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6460898" y="1331476"/>
            <a:ext cx="14553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</a:rPr>
              <a:t>VARDAR/AXIOS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64088" y="6021288"/>
            <a:ext cx="22624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</a:rPr>
              <a:t>MARITSA/EVROS/MERIÇ 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38262" y="6011996"/>
            <a:ext cx="20976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</a:rPr>
              <a:t>STRUMA/STRYMONAS </a:t>
            </a: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282" y="1677009"/>
            <a:ext cx="2712720" cy="2141220"/>
          </a:xfrm>
          <a:prstGeom prst="rect">
            <a:avLst/>
          </a:prstGeom>
          <a:ln>
            <a:solidFill>
              <a:srgbClr val="365F9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1313441" y="1331476"/>
            <a:ext cx="11977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tx2"/>
                </a:solidFill>
              </a:rPr>
              <a:t>DRIM/DRIN </a:t>
            </a: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12" name="Picture 11"/>
          <p:cNvPicPr/>
          <p:nvPr/>
        </p:nvPicPr>
        <p:blipFill>
          <a:blip r:embed="rId5"/>
          <a:stretch>
            <a:fillRect/>
          </a:stretch>
        </p:blipFill>
        <p:spPr>
          <a:xfrm>
            <a:off x="3609980" y="1677009"/>
            <a:ext cx="2015298" cy="2141220"/>
          </a:xfrm>
          <a:prstGeom prst="rect">
            <a:avLst/>
          </a:prstGeom>
          <a:ln>
            <a:solidFill>
              <a:srgbClr val="1F497D">
                <a:lumMod val="60000"/>
                <a:lumOff val="40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3854625" y="1331476"/>
            <a:ext cx="12666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1600" dirty="0" smtClean="0">
                <a:solidFill>
                  <a:schemeClr val="tx2"/>
                </a:solidFill>
              </a:rPr>
              <a:t>DRINA RIVER</a:t>
            </a: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9632" y="3866547"/>
            <a:ext cx="2739009" cy="215960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5118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1024</Words>
  <Application>Microsoft Office PowerPoint</Application>
  <PresentationFormat>On-screen Show (4:3)</PresentationFormat>
  <Paragraphs>168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Work plan 2014</vt:lpstr>
      <vt:lpstr>Tasks</vt:lpstr>
      <vt:lpstr>Aim</vt:lpstr>
      <vt:lpstr>2.3.1 Organisation of annual Working Group meetings</vt:lpstr>
      <vt:lpstr>2.3.2 Assistance in the development of transboundary RBMPs </vt:lpstr>
      <vt:lpstr>Expected outputs</vt:lpstr>
      <vt:lpstr>Main criteria for selection of pilot RB</vt:lpstr>
      <vt:lpstr>Additional criteria for selection of pilot river basin </vt:lpstr>
      <vt:lpstr>Candidates for pilot river basin</vt:lpstr>
      <vt:lpstr>Specific topic</vt:lpstr>
      <vt:lpstr>Proposal of specific RBMP development topics </vt:lpstr>
      <vt:lpstr>2.3.3 Economic analysis in accordance with the WFD</vt:lpstr>
      <vt:lpstr>Expected outputs</vt:lpstr>
      <vt:lpstr>2.3.4 WFD and Marine Strategy Directive – where to draw the line?</vt:lpstr>
      <vt:lpstr>Expected outputs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ruza</dc:creator>
  <cp:lastModifiedBy>Administrator</cp:lastModifiedBy>
  <cp:revision>34</cp:revision>
  <dcterms:created xsi:type="dcterms:W3CDTF">2013-10-30T11:37:35Z</dcterms:created>
  <dcterms:modified xsi:type="dcterms:W3CDTF">2014-02-13T11:31:01Z</dcterms:modified>
</cp:coreProperties>
</file>