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64" r:id="rId5"/>
    <p:sldId id="263" r:id="rId6"/>
    <p:sldId id="265" r:id="rId7"/>
    <p:sldId id="266" r:id="rId8"/>
    <p:sldId id="267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08" autoAdjust="0"/>
    <p:restoredTop sz="94660"/>
  </p:normalViewPr>
  <p:slideViewPr>
    <p:cSldViewPr>
      <p:cViewPr>
        <p:scale>
          <a:sx n="80" d="100"/>
          <a:sy n="80" d="100"/>
        </p:scale>
        <p:origin x="-19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795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3819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t>2/13/2014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Selection of the </a:t>
            </a:r>
            <a:r>
              <a:rPr lang="hr-HR" dirty="0" smtClean="0"/>
              <a:t>EA </a:t>
            </a:r>
            <a:r>
              <a:rPr lang="en-US" dirty="0" smtClean="0"/>
              <a:t>theme </a:t>
            </a:r>
            <a:r>
              <a:rPr lang="hr-HR" dirty="0" smtClean="0"/>
              <a:t>for </a:t>
            </a:r>
            <a:r>
              <a:rPr lang="en-US" dirty="0" smtClean="0"/>
              <a:t>regional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3886200"/>
            <a:ext cx="7632848" cy="1752600"/>
          </a:xfrm>
        </p:spPr>
        <p:txBody>
          <a:bodyPr>
            <a:normAutofit/>
          </a:bodyPr>
          <a:lstStyle/>
          <a:p>
            <a:r>
              <a:rPr lang="en-US" dirty="0"/>
              <a:t>Task 2.3.3 - Economic analysis (EA) in accordance with the WFD</a:t>
            </a: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cap="all" dirty="0" smtClean="0"/>
              <a:t>Main Theme: recovery of the costs through </a:t>
            </a:r>
            <a:r>
              <a:rPr lang="en-US" sz="2000" cap="all" dirty="0" err="1" smtClean="0"/>
              <a:t>wateR</a:t>
            </a:r>
            <a:r>
              <a:rPr lang="en-US" sz="2000" cap="all" dirty="0" smtClean="0"/>
              <a:t> pricing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Alignement</a:t>
            </a:r>
            <a:r>
              <a:rPr lang="en-US" sz="2000" dirty="0" smtClean="0"/>
              <a:t> to the current reinforcement of the policy processes on water pricing in the EU:</a:t>
            </a:r>
          </a:p>
          <a:p>
            <a:pPr lvl="1"/>
            <a:r>
              <a:rPr lang="en-US" sz="1800" dirty="0" smtClean="0"/>
              <a:t>critical environmental aspects of resource efficiency and water economics,</a:t>
            </a:r>
          </a:p>
          <a:p>
            <a:pPr lvl="1"/>
            <a:r>
              <a:rPr lang="en-US" sz="1800" dirty="0" smtClean="0"/>
              <a:t>future challenges,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Contribute to:</a:t>
            </a:r>
          </a:p>
          <a:p>
            <a:pPr lvl="1"/>
            <a:r>
              <a:rPr lang="en-US" sz="1800" dirty="0" smtClean="0"/>
              <a:t>extending knowledge,</a:t>
            </a:r>
          </a:p>
          <a:p>
            <a:pPr lvl="1"/>
            <a:r>
              <a:rPr lang="en-US" sz="1800" dirty="0" smtClean="0"/>
              <a:t>bridging the knowledge gap,</a:t>
            </a:r>
          </a:p>
          <a:p>
            <a:pPr lvl="1"/>
            <a:r>
              <a:rPr lang="en-US" sz="1800" dirty="0" smtClean="0"/>
              <a:t>collating practical knowledge on the current state of water pricing in Europe,</a:t>
            </a:r>
          </a:p>
          <a:p>
            <a:pPr lvl="1"/>
            <a:endParaRPr lang="en-US" sz="1800" dirty="0" smtClean="0"/>
          </a:p>
          <a:p>
            <a:r>
              <a:rPr lang="en-US" sz="2200" dirty="0" smtClean="0"/>
              <a:t>Focus on the concept of cost recovery of water services, including environmental and resource costs.</a:t>
            </a:r>
          </a:p>
          <a:p>
            <a:pPr lvl="1"/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3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165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cap="all" dirty="0" smtClean="0"/>
              <a:t>SUB-THEME: INSTITUTIONAL AND POLICY FRAMEWORK OF THE WATER UTILITY SECTOR FOR COST RECOVERY AND EFFICINCY</a:t>
            </a:r>
          </a:p>
          <a:p>
            <a:pPr marL="0" indent="0">
              <a:buNone/>
            </a:pPr>
            <a:endParaRPr lang="en-US" sz="2000" cap="all" dirty="0" smtClean="0"/>
          </a:p>
          <a:p>
            <a:r>
              <a:rPr lang="en-US" sz="2000" dirty="0" smtClean="0"/>
              <a:t>Tightly coupled to the cost recovery principle.</a:t>
            </a:r>
          </a:p>
          <a:p>
            <a:endParaRPr lang="en-US" sz="2000" dirty="0" smtClean="0"/>
          </a:p>
          <a:p>
            <a:r>
              <a:rPr lang="en-US" sz="2000" dirty="0" smtClean="0"/>
              <a:t>Essential for initiating the establishment of appropriate institutional and policy structure for implementation of:</a:t>
            </a:r>
          </a:p>
          <a:p>
            <a:pPr lvl="1"/>
            <a:r>
              <a:rPr lang="en-US" sz="1800" dirty="0" smtClean="0"/>
              <a:t>structure of costs, </a:t>
            </a:r>
          </a:p>
          <a:p>
            <a:pPr lvl="1"/>
            <a:r>
              <a:rPr lang="en-US" sz="1800" dirty="0" smtClean="0"/>
              <a:t>financial flows, </a:t>
            </a:r>
          </a:p>
          <a:p>
            <a:pPr lvl="1"/>
            <a:r>
              <a:rPr lang="en-US" sz="1800" dirty="0" smtClean="0"/>
              <a:t>cost recovery, </a:t>
            </a:r>
          </a:p>
          <a:p>
            <a:pPr lvl="1"/>
            <a:r>
              <a:rPr lang="en-US" sz="1800" dirty="0" smtClean="0"/>
              <a:t>polluter pays and other principles.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528195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Explore policy needs and prospective priorities in the field of water pricing;</a:t>
            </a:r>
          </a:p>
          <a:p>
            <a:r>
              <a:rPr lang="en-US" sz="2000" dirty="0" smtClean="0"/>
              <a:t>Provide recommendations and suggestions on the technical and policy framework (lessons learned through the review of water pricing systems in the selected countries)</a:t>
            </a:r>
          </a:p>
          <a:p>
            <a:r>
              <a:rPr lang="en-US" sz="2000" dirty="0" smtClean="0"/>
              <a:t>Explore:</a:t>
            </a:r>
          </a:p>
          <a:p>
            <a:pPr lvl="1"/>
            <a:r>
              <a:rPr lang="en-US" sz="1800" dirty="0" smtClean="0"/>
              <a:t>pricing scheme models, </a:t>
            </a:r>
          </a:p>
          <a:p>
            <a:pPr lvl="1"/>
            <a:r>
              <a:rPr lang="en-US" sz="1800" dirty="0" smtClean="0"/>
              <a:t>cost recovery of water services, </a:t>
            </a:r>
          </a:p>
          <a:p>
            <a:pPr lvl="1"/>
            <a:r>
              <a:rPr lang="en-US" sz="1800" dirty="0" smtClean="0"/>
              <a:t>innovative economic instruments supporting water policy in the EU context and alternative options for water pricing schemes,</a:t>
            </a:r>
          </a:p>
          <a:p>
            <a:pPr lvl="1"/>
            <a:r>
              <a:rPr lang="en-US" sz="1800" dirty="0" smtClean="0"/>
              <a:t>institutional structure for implementation of structure of costs, financial flows, cost recovery, polluter pays and other principles, to be able to complete required tasks efficiently and effectively.</a:t>
            </a:r>
          </a:p>
        </p:txBody>
      </p:sp>
    </p:spTree>
    <p:extLst>
      <p:ext uri="{BB962C8B-B14F-4D97-AF65-F5344CB8AC3E}">
        <p14:creationId xmlns:p14="http://schemas.microsoft.com/office/powerpoint/2010/main" val="1379070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Provide practical knowledge on the current status of the implementation of key principles of Article 9 of the WFD, and in particular on the cost-recovery principle through water pricing. </a:t>
            </a:r>
          </a:p>
          <a:p>
            <a:pPr lvl="0"/>
            <a:r>
              <a:rPr lang="en-US" sz="2000" dirty="0" smtClean="0"/>
              <a:t>Updated knowledge on the cost-recovery principle through water pricing;</a:t>
            </a:r>
          </a:p>
          <a:p>
            <a:pPr lvl="0"/>
            <a:r>
              <a:rPr lang="en-US" sz="2000" dirty="0" smtClean="0"/>
              <a:t>Take into account a more opportunity for easier determination of the country-specific water pricing scheme based on comparative analysis in selected countries in the EU.</a:t>
            </a:r>
          </a:p>
          <a:p>
            <a:pPr lvl="0"/>
            <a:r>
              <a:rPr lang="en-US" sz="2000" dirty="0" smtClean="0"/>
              <a:t>Include innovative instruments in consideration.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0140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theme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cap="all" dirty="0" smtClean="0"/>
              <a:t>recovery of the costs through </a:t>
            </a:r>
            <a:r>
              <a:rPr lang="en-US" sz="2000" cap="all" dirty="0" err="1" smtClean="0"/>
              <a:t>wateR</a:t>
            </a:r>
            <a:r>
              <a:rPr lang="en-US" sz="2000" cap="all" dirty="0" smtClean="0"/>
              <a:t> pricing</a:t>
            </a:r>
          </a:p>
          <a:p>
            <a:pPr marL="0" lvl="0" indent="0"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Theoretical background of cost recovery and it application in water pricing;</a:t>
            </a:r>
          </a:p>
          <a:p>
            <a:pPr lvl="0"/>
            <a:r>
              <a:rPr lang="en-US" sz="2000" dirty="0" smtClean="0"/>
              <a:t>Institutional and regulatory frameworks of water pricing;</a:t>
            </a:r>
          </a:p>
          <a:p>
            <a:pPr lvl="0"/>
            <a:r>
              <a:rPr lang="en-US" sz="2000" dirty="0" smtClean="0"/>
              <a:t>Pricing framework in selected EU Member States;</a:t>
            </a:r>
          </a:p>
          <a:p>
            <a:pPr lvl="0"/>
            <a:r>
              <a:rPr lang="en-US" sz="2000" dirty="0" smtClean="0"/>
              <a:t>Governance structures; </a:t>
            </a:r>
          </a:p>
          <a:p>
            <a:pPr lvl="0"/>
            <a:r>
              <a:rPr lang="en-US" sz="2000" dirty="0" smtClean="0"/>
              <a:t>Pricing schemes and models reflecting local/regional circumstances:</a:t>
            </a:r>
          </a:p>
          <a:p>
            <a:pPr lvl="0"/>
            <a:r>
              <a:rPr lang="en-US" sz="2000" dirty="0" smtClean="0"/>
              <a:t>Innovative economic instruments for water management;</a:t>
            </a:r>
          </a:p>
          <a:p>
            <a:pPr lvl="0"/>
            <a:r>
              <a:rPr lang="en-US" sz="2000" dirty="0" smtClean="0"/>
              <a:t>Options for reporting environmental and resource costs to achieve comparability and water pricing benchmarking.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735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Sub-theme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16592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General and specific requirement of WFD, DW and UWWTD;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Measures needed to reach efficient and effective water utility sector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Reasons for institutional setup (</a:t>
            </a:r>
            <a:r>
              <a:rPr lang="en-US" dirty="0" err="1" smtClean="0"/>
              <a:t>regionalisation</a:t>
            </a:r>
            <a:r>
              <a:rPr lang="en-US" dirty="0" smtClean="0"/>
              <a:t>) of the water utility sector;</a:t>
            </a:r>
          </a:p>
          <a:p>
            <a:pPr lvl="0"/>
            <a:endParaRPr lang="en-US" sz="1300" dirty="0" smtClean="0"/>
          </a:p>
          <a:p>
            <a:pPr lvl="0"/>
            <a:r>
              <a:rPr lang="en-US" dirty="0" smtClean="0"/>
              <a:t>Benefits of reaching economy of scale;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Experiences and lesson learned from the other countries;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Institutional models;</a:t>
            </a:r>
          </a:p>
          <a:p>
            <a:pPr lvl="0"/>
            <a:endParaRPr lang="en-US" sz="1300" dirty="0" smtClean="0"/>
          </a:p>
          <a:p>
            <a:pPr lvl="0"/>
            <a:r>
              <a:rPr lang="en-US" dirty="0" smtClean="0"/>
              <a:t>Ways of implementation;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Case study:</a:t>
            </a:r>
          </a:p>
          <a:p>
            <a:pPr lvl="0"/>
            <a:endParaRPr lang="en-US" sz="1500" dirty="0" smtClean="0"/>
          </a:p>
          <a:p>
            <a:pPr lvl="0"/>
            <a:r>
              <a:rPr lang="en-US" dirty="0" smtClean="0"/>
              <a:t>Recommendation for follow-up.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511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Training need assessment - collect information reflecting the situation in water utility sector in Beneficiary countries (questionnaire).</a:t>
            </a:r>
          </a:p>
          <a:p>
            <a:pPr marL="514350" indent="-514350">
              <a:buFont typeface="+mj-lt"/>
              <a:buAutoNum type="arabicPeriod"/>
            </a:pPr>
            <a:endParaRPr lang="en-US" sz="15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Assessment report  - end of August 2014. </a:t>
            </a:r>
          </a:p>
          <a:p>
            <a:pPr marL="514350" indent="-514350">
              <a:buFont typeface="+mj-lt"/>
              <a:buAutoNum type="arabicPeriod"/>
            </a:pPr>
            <a:endParaRPr lang="en-US" sz="15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Detailed training plan in coordination with the Strategic Planning and Investment Group. </a:t>
            </a:r>
          </a:p>
          <a:p>
            <a:pPr marL="514350" indent="-514350">
              <a:buFont typeface="+mj-lt"/>
              <a:buAutoNum type="arabicPeriod"/>
            </a:pPr>
            <a:endParaRPr lang="en-US" sz="13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Regional training on proposed theme in 2015.</a:t>
            </a:r>
          </a:p>
          <a:p>
            <a:pPr marL="514350" indent="-514350">
              <a:buFont typeface="+mj-lt"/>
              <a:buAutoNum type="arabicPeriod"/>
            </a:pPr>
            <a:endParaRPr lang="en-US" sz="13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Conclusions and recommendations for follow up.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Planned regional trainings will be delivered in close coordination with the TAIEX Unit that will be responsible for provision of non-key experts and </a:t>
            </a:r>
            <a:r>
              <a:rPr lang="en-US" dirty="0" err="1" smtClean="0"/>
              <a:t>organisation</a:t>
            </a:r>
            <a:r>
              <a:rPr lang="en-US" dirty="0" smtClean="0"/>
              <a:t> of logistics (training venue, accommodation and transport of registered participants, etc.).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61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9797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Senior officials from the Ministries and Agencies in charge of  WFD, DWD and UWWTD;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Representatives of the international river basin commissions (i.e. ICPDR, DG-ENV, DG REGIO and/or JASPERS or other relevant in water economy);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Representatives of the water-utility companies (if capacity allows; not eligible for funding by TAIEX);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Representatives of regional authorities included in EA in accordance with the WFD;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Scientific Institutes and/or Universities </a:t>
            </a:r>
            <a:r>
              <a:rPr lang="en-US" dirty="0" err="1" smtClean="0"/>
              <a:t>specialised</a:t>
            </a:r>
            <a:r>
              <a:rPr lang="en-US" dirty="0" smtClean="0"/>
              <a:t> in Water Economics;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Others stakeholders and general public.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413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652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Selection of the EA theme for regional training</vt:lpstr>
      <vt:lpstr>Proposal</vt:lpstr>
      <vt:lpstr>Proposal</vt:lpstr>
      <vt:lpstr>Scope</vt:lpstr>
      <vt:lpstr>Objectives </vt:lpstr>
      <vt:lpstr>Main theme content</vt:lpstr>
      <vt:lpstr>Sub-theme content</vt:lpstr>
      <vt:lpstr>Approach</vt:lpstr>
      <vt:lpstr>Participants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Administrator</cp:lastModifiedBy>
  <cp:revision>50</cp:revision>
  <dcterms:created xsi:type="dcterms:W3CDTF">2013-10-30T11:37:35Z</dcterms:created>
  <dcterms:modified xsi:type="dcterms:W3CDTF">2014-02-13T11:25:43Z</dcterms:modified>
</cp:coreProperties>
</file>