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9" r:id="rId4"/>
    <p:sldId id="269" r:id="rId5"/>
    <p:sldId id="27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25E1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42992" cy="1143000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Z:\hd\countries\ZZ Multi-country\IMPLEMENTATION\ECRAN 2013 - 2016\Implementation\Visibility\Final\tmn zelena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4208" y="188640"/>
            <a:ext cx="2252663" cy="252413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i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ecranetwork.org/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ENVIRONMENT AND CLIMATE REGIONAL ACCESSION NETWORK </a:t>
            </a:r>
            <a:br>
              <a:rPr lang="en-US" dirty="0" smtClean="0"/>
            </a:br>
            <a:r>
              <a:rPr lang="en-US" dirty="0" smtClean="0"/>
              <a:t>(ECRAN)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Ruza Radovic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ECRAN</a:t>
            </a:r>
            <a:r>
              <a:rPr lang="en-US" dirty="0" smtClean="0"/>
              <a:t>-Annual Meetings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5940000" cy="864000"/>
          </a:xfrm>
        </p:spPr>
        <p:txBody>
          <a:bodyPr>
            <a:normAutofit/>
          </a:bodyPr>
          <a:lstStyle/>
          <a:p>
            <a:r>
              <a:rPr lang="en-US" dirty="0" smtClean="0"/>
              <a:t>ECRAN Structure</a:t>
            </a:r>
            <a:endParaRPr lang="mk-MK" dirty="0" smtClean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75853"/>
            <a:ext cx="8820473" cy="5289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5940000" cy="900000"/>
          </a:xfrm>
        </p:spPr>
        <p:txBody>
          <a:bodyPr/>
          <a:lstStyle/>
          <a:p>
            <a:r>
              <a:rPr lang="en-US" dirty="0" err="1" smtClean="0"/>
              <a:t>ECRAN</a:t>
            </a:r>
            <a:r>
              <a:rPr lang="en-US" dirty="0" smtClean="0"/>
              <a:t> start up activities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052736"/>
            <a:ext cx="8003232" cy="576064"/>
          </a:xfrm>
          <a:ln w="25400">
            <a:solidFill>
              <a:srgbClr val="FF6600"/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GB" dirty="0" smtClean="0"/>
              <a:t>Website </a:t>
            </a:r>
            <a:r>
              <a:rPr lang="en-GB" dirty="0" smtClean="0"/>
              <a:t>(</a:t>
            </a:r>
            <a:r>
              <a:rPr lang="en-GB" dirty="0" smtClean="0">
                <a:hlinkClick r:id="rId2"/>
              </a:rPr>
              <a:t>www.ecranetwork.org</a:t>
            </a:r>
            <a:r>
              <a:rPr lang="en-GB" dirty="0" smtClean="0"/>
              <a:t>)</a:t>
            </a:r>
          </a:p>
          <a:p>
            <a:pPr>
              <a:buFont typeface="Wingdings" pitchFamily="2" charset="2"/>
              <a:buChar char="§"/>
            </a:pPr>
            <a:endParaRPr lang="en-GB" dirty="0" smtClean="0"/>
          </a:p>
        </p:txBody>
      </p:sp>
      <p:pic>
        <p:nvPicPr>
          <p:cNvPr id="1030" name="Picture 6" descr="Z:\hd\countries\ZZ Multi-country\IMPLEMENTATION\ECRAN 2013 - 2016\Implementation\1st ECRAN SC meeting\SC materials\cov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248" y="1737080"/>
            <a:ext cx="3023664" cy="2412000"/>
          </a:xfrm>
          <a:prstGeom prst="rect">
            <a:avLst/>
          </a:prstGeom>
          <a:noFill/>
        </p:spPr>
      </p:pic>
      <p:pic>
        <p:nvPicPr>
          <p:cNvPr id="1031" name="Picture 7" descr="Z:\hd\countries\ZZ Multi-country\IMPLEMENTATION\ECRAN 2013 - 2016\Implementation\1st ECRAN SC meeting\SC materials\last file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701088"/>
            <a:ext cx="3094535" cy="2412000"/>
          </a:xfrm>
          <a:prstGeom prst="rect">
            <a:avLst/>
          </a:prstGeom>
          <a:noFill/>
        </p:spPr>
      </p:pic>
      <p:pic>
        <p:nvPicPr>
          <p:cNvPr id="1032" name="Picture 8" descr="Z:\hd\countries\ZZ Multi-country\IMPLEMENTATION\ECRAN 2013 - 2016\Implementation\1st ECRAN SC meeting\SC materials\NGO ECF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521" y="4329368"/>
            <a:ext cx="2987391" cy="2412000"/>
          </a:xfrm>
          <a:prstGeom prst="rect">
            <a:avLst/>
          </a:prstGeom>
          <a:noFill/>
        </p:spPr>
      </p:pic>
      <p:pic>
        <p:nvPicPr>
          <p:cNvPr id="1033" name="Picture 9" descr="Z:\hd\countries\ZZ Multi-country\IMPLEMENTATION\ECRAN 2013 - 2016\Implementation\1st ECRAN SC meeting\SC materials\contacts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5401" y="4221088"/>
            <a:ext cx="1723676" cy="241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5940000" cy="900000"/>
          </a:xfrm>
        </p:spPr>
        <p:txBody>
          <a:bodyPr/>
          <a:lstStyle/>
          <a:p>
            <a:r>
              <a:rPr lang="en-US" dirty="0" smtClean="0"/>
              <a:t>Working with </a:t>
            </a:r>
            <a:r>
              <a:rPr lang="en-US" dirty="0" err="1" smtClean="0"/>
              <a:t>ECRAN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196752"/>
            <a:ext cx="4040188" cy="4320480"/>
          </a:xfrm>
          <a:ln w="25400">
            <a:solidFill>
              <a:srgbClr val="FF6600"/>
            </a:solidFill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de-DE" b="1" dirty="0" smtClean="0"/>
              <a:t>ECRAN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Ministerial Meetings;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Steering Committee Meetings;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WG Annual Meetings;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EF Public Participation activities;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Coordination with other relevant networks;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Other non-capacity building activities;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Drafting agendas, work plans, ToRs;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Selection of TAIEX experts;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Quality control and review;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Invitations and lists of participants;</a:t>
            </a:r>
          </a:p>
          <a:p>
            <a:pPr>
              <a:buFont typeface="Wingdings" pitchFamily="2" charset="2"/>
              <a:buChar char="§"/>
            </a:pPr>
            <a:r>
              <a:rPr lang="de-DE" dirty="0" smtClean="0"/>
              <a:t>Workshop Reports.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196752"/>
            <a:ext cx="4032000" cy="4320480"/>
          </a:xfrm>
          <a:ln w="25400">
            <a:solidFill>
              <a:srgbClr val="92D050"/>
            </a:solidFill>
          </a:ln>
        </p:spPr>
        <p:txBody>
          <a:bodyPr/>
          <a:lstStyle/>
          <a:p>
            <a:pPr>
              <a:buNone/>
            </a:pPr>
            <a:r>
              <a:rPr lang="de-DE" dirty="0" smtClean="0"/>
              <a:t>TAIEX</a:t>
            </a:r>
            <a:endParaRPr lang="en-US" dirty="0" smtClean="0"/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de-DE" sz="2000" dirty="0" smtClean="0"/>
              <a:t>Provision of experts for capacity building activities;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de-DE" sz="2000" dirty="0" smtClean="0"/>
              <a:t>Logistical arrangements for capacity building activities;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de-DE" sz="2000" dirty="0" smtClean="0"/>
              <a:t>Evaluation of delivered capacity building activities;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de-DE" sz="2000" dirty="0" smtClean="0"/>
              <a:t>Additional national support as required by beneficiary countries. 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192" y="44624"/>
            <a:ext cx="5940000" cy="900000"/>
          </a:xfrm>
        </p:spPr>
        <p:txBody>
          <a:bodyPr/>
          <a:lstStyle/>
          <a:p>
            <a:r>
              <a:rPr lang="de-DE" sz="3200" dirty="0" smtClean="0"/>
              <a:t>Working with ECRAN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7"/>
            <a:ext cx="1440160" cy="504055"/>
          </a:xfrm>
          <a:ln w="25400" cap="rnd">
            <a:solidFill>
              <a:srgbClr val="FF6600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de-DE" sz="1800" dirty="0" smtClean="0"/>
              <a:t>ECRAN 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51720" y="1052736"/>
            <a:ext cx="1656184" cy="504055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EC</a:t>
            </a:r>
            <a:r>
              <a:rPr kumimoji="0" lang="de-DE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DG ENV and DG CLIMA</a:t>
            </a:r>
            <a:endParaRPr kumimoji="0" lang="de-DE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923928" y="1052737"/>
            <a:ext cx="1440160" cy="504056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A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TAIEX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115616" y="1772816"/>
            <a:ext cx="1800200" cy="432048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AT" dirty="0" smtClean="0"/>
              <a:t>Draft agenda</a:t>
            </a:r>
            <a:endParaRPr lang="de-DE" sz="1600" dirty="0" smtClean="0"/>
          </a:p>
        </p:txBody>
      </p:sp>
      <p:cxnSp>
        <p:nvCxnSpPr>
          <p:cNvPr id="13" name="Elbow Connector 12"/>
          <p:cNvCxnSpPr>
            <a:endCxn id="11" idx="1"/>
          </p:cNvCxnSpPr>
          <p:nvPr/>
        </p:nvCxnSpPr>
        <p:spPr>
          <a:xfrm>
            <a:off x="611560" y="1556792"/>
            <a:ext cx="504056" cy="432048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" name="Shape 14"/>
          <p:cNvCxnSpPr>
            <a:stCxn id="11" idx="3"/>
          </p:cNvCxnSpPr>
          <p:nvPr/>
        </p:nvCxnSpPr>
        <p:spPr>
          <a:xfrm flipV="1">
            <a:off x="2915816" y="1556792"/>
            <a:ext cx="216024" cy="432048"/>
          </a:xfrm>
          <a:prstGeom prst="bentConnector2">
            <a:avLst/>
          </a:prstGeom>
          <a:ln w="19050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Content Placeholder 2"/>
          <p:cNvSpPr txBox="1">
            <a:spLocks/>
          </p:cNvSpPr>
          <p:nvPr/>
        </p:nvSpPr>
        <p:spPr>
          <a:xfrm>
            <a:off x="1115616" y="2348880"/>
            <a:ext cx="1800200" cy="432048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AT" dirty="0" smtClean="0"/>
              <a:t>Approval</a:t>
            </a:r>
            <a:endParaRPr lang="de-DE" sz="1600" dirty="0" smtClean="0"/>
          </a:p>
        </p:txBody>
      </p:sp>
      <p:cxnSp>
        <p:nvCxnSpPr>
          <p:cNvPr id="18" name="Shape 17"/>
          <p:cNvCxnSpPr>
            <a:endCxn id="16" idx="3"/>
          </p:cNvCxnSpPr>
          <p:nvPr/>
        </p:nvCxnSpPr>
        <p:spPr>
          <a:xfrm rot="5400000">
            <a:off x="2663788" y="1808820"/>
            <a:ext cx="1008112" cy="504056"/>
          </a:xfrm>
          <a:prstGeom prst="bentConnector2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hape 19"/>
          <p:cNvCxnSpPr>
            <a:stCxn id="16" idx="1"/>
          </p:cNvCxnSpPr>
          <p:nvPr/>
        </p:nvCxnSpPr>
        <p:spPr>
          <a:xfrm rot="10800000">
            <a:off x="611560" y="1556792"/>
            <a:ext cx="504056" cy="1008112"/>
          </a:xfrm>
          <a:prstGeom prst="bentConnector2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/>
          <p:cNvSpPr txBox="1">
            <a:spLocks/>
          </p:cNvSpPr>
          <p:nvPr/>
        </p:nvSpPr>
        <p:spPr>
          <a:xfrm>
            <a:off x="1115616" y="2924944"/>
            <a:ext cx="1800200" cy="432048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AT" dirty="0" smtClean="0"/>
              <a:t>Final agenda</a:t>
            </a:r>
            <a:endParaRPr lang="de-DE" sz="1600" dirty="0" smtClean="0"/>
          </a:p>
        </p:txBody>
      </p:sp>
      <p:cxnSp>
        <p:nvCxnSpPr>
          <p:cNvPr id="23" name="Straight Arrow Connector 22"/>
          <p:cNvCxnSpPr>
            <a:stCxn id="16" idx="2"/>
            <a:endCxn id="21" idx="0"/>
          </p:cNvCxnSpPr>
          <p:nvPr/>
        </p:nvCxnSpPr>
        <p:spPr>
          <a:xfrm>
            <a:off x="2015716" y="2780928"/>
            <a:ext cx="0" cy="14401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hape 24"/>
          <p:cNvCxnSpPr>
            <a:endCxn id="21" idx="1"/>
          </p:cNvCxnSpPr>
          <p:nvPr/>
        </p:nvCxnSpPr>
        <p:spPr>
          <a:xfrm rot="16200000" flipH="1">
            <a:off x="-36512" y="1988840"/>
            <a:ext cx="1584176" cy="720080"/>
          </a:xfrm>
          <a:prstGeom prst="bentConnector2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hape 26"/>
          <p:cNvCxnSpPr>
            <a:stCxn id="21" idx="3"/>
            <a:endCxn id="8" idx="2"/>
          </p:cNvCxnSpPr>
          <p:nvPr/>
        </p:nvCxnSpPr>
        <p:spPr>
          <a:xfrm flipV="1">
            <a:off x="2915816" y="1556793"/>
            <a:ext cx="1728192" cy="1584175"/>
          </a:xfrm>
          <a:prstGeom prst="bentConnector2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Content Placeholder 2"/>
          <p:cNvSpPr txBox="1">
            <a:spLocks/>
          </p:cNvSpPr>
          <p:nvPr/>
        </p:nvSpPr>
        <p:spPr>
          <a:xfrm>
            <a:off x="5508104" y="1052736"/>
            <a:ext cx="1440160" cy="504056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A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Beneficiary</a:t>
            </a:r>
            <a:r>
              <a:rPr kumimoji="0" lang="de-AT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countries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0" name="Elbow Connector 29"/>
          <p:cNvCxnSpPr>
            <a:stCxn id="21" idx="2"/>
            <a:endCxn id="28" idx="2"/>
          </p:cNvCxnSpPr>
          <p:nvPr/>
        </p:nvCxnSpPr>
        <p:spPr>
          <a:xfrm rot="5400000" flipH="1" flipV="1">
            <a:off x="3221850" y="350658"/>
            <a:ext cx="1800200" cy="4212468"/>
          </a:xfrm>
          <a:prstGeom prst="bentConnector3">
            <a:avLst>
              <a:gd name="adj1" fmla="val -12699"/>
            </a:avLst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Content Placeholder 2"/>
          <p:cNvSpPr txBox="1">
            <a:spLocks/>
          </p:cNvSpPr>
          <p:nvPr/>
        </p:nvSpPr>
        <p:spPr>
          <a:xfrm>
            <a:off x="1115616" y="3645024"/>
            <a:ext cx="1800200" cy="432048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AT" dirty="0" smtClean="0"/>
              <a:t>Nomination of participants</a:t>
            </a:r>
            <a:endParaRPr lang="de-DE" sz="1600" dirty="0" smtClean="0"/>
          </a:p>
        </p:txBody>
      </p:sp>
      <p:cxnSp>
        <p:nvCxnSpPr>
          <p:cNvPr id="33" name="Elbow Connector 32"/>
          <p:cNvCxnSpPr>
            <a:endCxn id="31" idx="3"/>
          </p:cNvCxnSpPr>
          <p:nvPr/>
        </p:nvCxnSpPr>
        <p:spPr>
          <a:xfrm rot="10800000" flipV="1">
            <a:off x="2915816" y="1556792"/>
            <a:ext cx="3672408" cy="2304256"/>
          </a:xfrm>
          <a:prstGeom prst="bentConnector3">
            <a:avLst>
              <a:gd name="adj1" fmla="val 6309"/>
            </a:avLst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hape 35"/>
          <p:cNvCxnSpPr>
            <a:stCxn id="31" idx="1"/>
          </p:cNvCxnSpPr>
          <p:nvPr/>
        </p:nvCxnSpPr>
        <p:spPr>
          <a:xfrm rot="10800000">
            <a:off x="683568" y="1556792"/>
            <a:ext cx="432048" cy="2304256"/>
          </a:xfrm>
          <a:prstGeom prst="bentConnector2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ontent Placeholder 2"/>
          <p:cNvSpPr txBox="1">
            <a:spLocks/>
          </p:cNvSpPr>
          <p:nvPr/>
        </p:nvSpPr>
        <p:spPr>
          <a:xfrm>
            <a:off x="1115616" y="4221088"/>
            <a:ext cx="1800200" cy="576064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AT" dirty="0" smtClean="0"/>
              <a:t>Final list of participants </a:t>
            </a: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AT" sz="1600" dirty="0" smtClean="0"/>
              <a:t>(deadline: 3 weeks before the workshop)</a:t>
            </a:r>
            <a:endParaRPr lang="de-DE" sz="1600" dirty="0" smtClean="0"/>
          </a:p>
        </p:txBody>
      </p:sp>
      <p:cxnSp>
        <p:nvCxnSpPr>
          <p:cNvPr id="39" name="Shape 38"/>
          <p:cNvCxnSpPr>
            <a:endCxn id="37" idx="1"/>
          </p:cNvCxnSpPr>
          <p:nvPr/>
        </p:nvCxnSpPr>
        <p:spPr>
          <a:xfrm rot="16200000" flipH="1">
            <a:off x="-684584" y="2708920"/>
            <a:ext cx="2952328" cy="648072"/>
          </a:xfrm>
          <a:prstGeom prst="bentConnector2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hape 40"/>
          <p:cNvCxnSpPr>
            <a:stCxn id="37" idx="3"/>
          </p:cNvCxnSpPr>
          <p:nvPr/>
        </p:nvCxnSpPr>
        <p:spPr>
          <a:xfrm flipV="1">
            <a:off x="2915816" y="1556792"/>
            <a:ext cx="2160240" cy="2952328"/>
          </a:xfrm>
          <a:prstGeom prst="bentConnector2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ontent Placeholder 2"/>
          <p:cNvSpPr txBox="1">
            <a:spLocks/>
          </p:cNvSpPr>
          <p:nvPr/>
        </p:nvSpPr>
        <p:spPr>
          <a:xfrm>
            <a:off x="7020272" y="1052736"/>
            <a:ext cx="1440160" cy="504056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AT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Workshop participants 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3707904" y="4581128"/>
            <a:ext cx="1800200" cy="432048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AT" dirty="0" smtClean="0"/>
              <a:t>(flight tickets, accomodation, per diems)</a:t>
            </a:r>
            <a:endParaRPr lang="de-DE" sz="1600" dirty="0" smtClean="0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4427984" y="1556792"/>
            <a:ext cx="0" cy="3024336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hape 46"/>
          <p:cNvCxnSpPr>
            <a:stCxn id="43" idx="3"/>
            <a:endCxn id="42" idx="2"/>
          </p:cNvCxnSpPr>
          <p:nvPr/>
        </p:nvCxnSpPr>
        <p:spPr>
          <a:xfrm flipV="1">
            <a:off x="5508104" y="1556792"/>
            <a:ext cx="2232248" cy="3240360"/>
          </a:xfrm>
          <a:prstGeom prst="bentConnector2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ontent Placeholder 2"/>
          <p:cNvSpPr txBox="1">
            <a:spLocks/>
          </p:cNvSpPr>
          <p:nvPr/>
        </p:nvSpPr>
        <p:spPr>
          <a:xfrm>
            <a:off x="5724128" y="5157192"/>
            <a:ext cx="1800200" cy="432048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AT" dirty="0" smtClean="0"/>
              <a:t>Evaluation of the workshop</a:t>
            </a:r>
            <a:endParaRPr lang="de-DE" sz="1600" dirty="0" smtClean="0"/>
          </a:p>
        </p:txBody>
      </p:sp>
      <p:cxnSp>
        <p:nvCxnSpPr>
          <p:cNvPr id="50" name="Elbow Connector 49"/>
          <p:cNvCxnSpPr>
            <a:endCxn id="48" idx="0"/>
          </p:cNvCxnSpPr>
          <p:nvPr/>
        </p:nvCxnSpPr>
        <p:spPr>
          <a:xfrm rot="16200000" flipH="1">
            <a:off x="3977934" y="2510898"/>
            <a:ext cx="3600400" cy="1692188"/>
          </a:xfrm>
          <a:prstGeom prst="bentConnector3">
            <a:avLst>
              <a:gd name="adj1" fmla="val 50000"/>
            </a:avLst>
          </a:prstGeom>
          <a:ln w="19050">
            <a:solidFill>
              <a:srgbClr val="E125E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hape 51"/>
          <p:cNvCxnSpPr>
            <a:stCxn id="48" idx="1"/>
            <a:endCxn id="3" idx="2"/>
          </p:cNvCxnSpPr>
          <p:nvPr/>
        </p:nvCxnSpPr>
        <p:spPr>
          <a:xfrm rot="10800000">
            <a:off x="1043608" y="1556792"/>
            <a:ext cx="4680520" cy="3816424"/>
          </a:xfrm>
          <a:prstGeom prst="bentConnector2">
            <a:avLst/>
          </a:prstGeom>
          <a:ln w="19050">
            <a:solidFill>
              <a:srgbClr val="E125E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683568" y="5661248"/>
            <a:ext cx="792088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Important: continuous participation and timely nominations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6732240" y="1556792"/>
            <a:ext cx="0" cy="21602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5" name="Content Placeholder 2"/>
          <p:cNvSpPr txBox="1">
            <a:spLocks/>
          </p:cNvSpPr>
          <p:nvPr/>
        </p:nvSpPr>
        <p:spPr>
          <a:xfrm>
            <a:off x="5868144" y="3789040"/>
            <a:ext cx="1800200" cy="432048"/>
          </a:xfrm>
          <a:prstGeom prst="rect">
            <a:avLst/>
          </a:prstGeom>
          <a:ln w="25400" cap="rnd">
            <a:solidFill>
              <a:srgbClr val="FF6600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AT" dirty="0" smtClean="0"/>
              <a:t>(proposals-ideas for national TAIEX support)</a:t>
            </a:r>
            <a:endParaRPr lang="de-DE" sz="1600" dirty="0" smtClean="0"/>
          </a:p>
        </p:txBody>
      </p:sp>
      <p:cxnSp>
        <p:nvCxnSpPr>
          <p:cNvPr id="40" name="Shape 39"/>
          <p:cNvCxnSpPr/>
          <p:nvPr/>
        </p:nvCxnSpPr>
        <p:spPr>
          <a:xfrm rot="5400000" flipH="1">
            <a:off x="2789802" y="314654"/>
            <a:ext cx="2808312" cy="5148572"/>
          </a:xfrm>
          <a:prstGeom prst="bentConnector4">
            <a:avLst>
              <a:gd name="adj1" fmla="val -8140"/>
              <a:gd name="adj2" fmla="val 58741"/>
            </a:avLst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animBg="1"/>
      <p:bldP spid="8" grpId="0" animBg="1"/>
      <p:bldP spid="11" grpId="0" animBg="1"/>
      <p:bldP spid="16" grpId="0" animBg="1"/>
      <p:bldP spid="21" grpId="0" animBg="1"/>
      <p:bldP spid="28" grpId="0" animBg="1"/>
      <p:bldP spid="31" grpId="0" animBg="1"/>
      <p:bldP spid="37" grpId="0" animBg="1"/>
      <p:bldP spid="42" grpId="0" animBg="1"/>
      <p:bldP spid="43" grpId="0" animBg="1"/>
      <p:bldP spid="48" grpId="0" animBg="1"/>
      <p:bldP spid="55" grpId="0" animBg="1"/>
      <p:bldP spid="3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1037</TotalTime>
  <Words>174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ENVIRONMENT AND CLIMATE REGIONAL ACCESSION NETWORK  (ECRAN)</vt:lpstr>
      <vt:lpstr>ECRAN Structure</vt:lpstr>
      <vt:lpstr>ECRAN start up activities </vt:lpstr>
      <vt:lpstr>Working with ECRAN </vt:lpstr>
      <vt:lpstr>Working with ECRAN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ruza</cp:lastModifiedBy>
  <cp:revision>79</cp:revision>
  <dcterms:created xsi:type="dcterms:W3CDTF">2013-10-30T11:37:35Z</dcterms:created>
  <dcterms:modified xsi:type="dcterms:W3CDTF">2014-01-29T11:40:15Z</dcterms:modified>
</cp:coreProperties>
</file>