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02" r:id="rId3"/>
    <p:sldId id="258" r:id="rId4"/>
    <p:sldId id="275" r:id="rId5"/>
    <p:sldId id="259" r:id="rId6"/>
    <p:sldId id="276" r:id="rId7"/>
    <p:sldId id="263" r:id="rId8"/>
    <p:sldId id="264" r:id="rId9"/>
    <p:sldId id="265" r:id="rId10"/>
    <p:sldId id="266" r:id="rId11"/>
    <p:sldId id="267" r:id="rId12"/>
    <p:sldId id="277" r:id="rId13"/>
    <p:sldId id="278" r:id="rId14"/>
    <p:sldId id="285" r:id="rId15"/>
    <p:sldId id="286" r:id="rId16"/>
    <p:sldId id="287" r:id="rId17"/>
    <p:sldId id="288" r:id="rId18"/>
    <p:sldId id="289" r:id="rId19"/>
    <p:sldId id="290" r:id="rId20"/>
    <p:sldId id="291" r:id="rId21"/>
    <p:sldId id="292" r:id="rId22"/>
    <p:sldId id="294" r:id="rId23"/>
    <p:sldId id="295" r:id="rId24"/>
    <p:sldId id="296" r:id="rId25"/>
    <p:sldId id="297" r:id="rId26"/>
    <p:sldId id="298" r:id="rId27"/>
    <p:sldId id="299" r:id="rId28"/>
    <p:sldId id="301" r:id="rId29"/>
    <p:sldId id="293" r:id="rId30"/>
    <p:sldId id="304" r:id="rId31"/>
    <p:sldId id="305" r:id="rId32"/>
    <p:sldId id="306" r:id="rId33"/>
    <p:sldId id="307" r:id="rId34"/>
    <p:sldId id="308" r:id="rId35"/>
    <p:sldId id="310" r:id="rId36"/>
    <p:sldId id="279" r:id="rId37"/>
    <p:sldId id="281" r:id="rId38"/>
    <p:sldId id="268" r:id="rId39"/>
    <p:sldId id="269" r:id="rId40"/>
    <p:sldId id="282" r:id="rId41"/>
    <p:sldId id="270" r:id="rId42"/>
    <p:sldId id="271" r:id="rId43"/>
    <p:sldId id="272" r:id="rId44"/>
    <p:sldId id="273" r:id="rId45"/>
    <p:sldId id="274" r:id="rId46"/>
    <p:sldId id="309"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56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008C2F82-F118-4CCC-932C-F45ADE296BE4}" type="datetimeFigureOut">
              <a:rPr lang="en-US" smtClean="0"/>
              <a:pPr/>
              <a:t>26/01/2014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DB5EB64-E281-4A16-B545-808C86C5474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5" Type="http://schemas.openxmlformats.org/officeDocument/2006/relationships/image" Target="../media/image3.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026" name="Picture 2" descr="Z:\hd\countries\ZZ Multi-country\IMPLEMENTATION\ECRAN 2013 - 2016\Implementation\Visibility\Final\tmn zelena.png"/>
          <p:cNvPicPr>
            <a:picLocks noChangeAspect="1" noChangeArrowheads="1"/>
          </p:cNvPicPr>
          <p:nvPr userDrawn="1"/>
        </p:nvPicPr>
        <p:blipFill>
          <a:blip r:embed="rId13" cstate="print"/>
          <a:srcRect/>
          <a:stretch>
            <a:fillRect/>
          </a:stretch>
        </p:blipFill>
        <p:spPr bwMode="auto">
          <a:xfrm>
            <a:off x="6444208" y="188640"/>
            <a:ext cx="2252663" cy="252413"/>
          </a:xfrm>
          <a:prstGeom prst="rect">
            <a:avLst/>
          </a:prstGeom>
          <a:noFill/>
        </p:spPr>
      </p:pic>
      <p:pic>
        <p:nvPicPr>
          <p:cNvPr id="8" name="Picture 15"/>
          <p:cNvPicPr>
            <a:picLocks noChangeAspect="1" noChangeArrowheads="1"/>
          </p:cNvPicPr>
          <p:nvPr userDrawn="1"/>
        </p:nvPicPr>
        <p:blipFill>
          <a:blip r:embed="rId14" cstate="print">
            <a:lum bright="-12000"/>
          </a:blip>
          <a:srcRect/>
          <a:stretch>
            <a:fillRect/>
          </a:stretch>
        </p:blipFill>
        <p:spPr bwMode="auto">
          <a:xfrm>
            <a:off x="250825" y="6165850"/>
            <a:ext cx="840000" cy="504000"/>
          </a:xfrm>
          <a:prstGeom prst="rect">
            <a:avLst/>
          </a:prstGeom>
          <a:solidFill>
            <a:srgbClr val="FFFFFF">
              <a:alpha val="0"/>
            </a:srgbClr>
          </a:solidFill>
          <a:ln w="9525">
            <a:noFill/>
            <a:miter lim="800000"/>
            <a:headEnd/>
            <a:tailEnd/>
          </a:ln>
        </p:spPr>
      </p:pic>
      <p:sp>
        <p:nvSpPr>
          <p:cNvPr id="9" name="Rectangle 8"/>
          <p:cNvSpPr>
            <a:spLocks noChangeArrowheads="1"/>
          </p:cNvSpPr>
          <p:nvPr userDrawn="1"/>
        </p:nvSpPr>
        <p:spPr bwMode="auto">
          <a:xfrm>
            <a:off x="1094433" y="6424885"/>
            <a:ext cx="2757487" cy="244475"/>
          </a:xfrm>
          <a:prstGeom prst="rect">
            <a:avLst/>
          </a:prstGeom>
          <a:noFill/>
          <a:ln w="9525">
            <a:noFill/>
            <a:miter lim="800000"/>
            <a:headEnd/>
            <a:tailEnd/>
          </a:ln>
        </p:spPr>
        <p:txBody>
          <a:bodyPr wrap="none" anchor="ctr">
            <a:spAutoFit/>
          </a:bodyPr>
          <a:lstStyle/>
          <a:p>
            <a:r>
              <a:rPr lang="en-GB" sz="1000" dirty="0">
                <a:cs typeface="Times New Roman" pitchFamily="18" charset="0"/>
              </a:rPr>
              <a:t> This Project is funded by the European Union</a:t>
            </a:r>
            <a:endParaRPr lang="en-GB" sz="1000" dirty="0"/>
          </a:p>
        </p:txBody>
      </p:sp>
      <p:pic>
        <p:nvPicPr>
          <p:cNvPr id="10" name="Picture 10"/>
          <p:cNvPicPr>
            <a:picLocks noChangeAspect="1" noChangeArrowheads="1"/>
          </p:cNvPicPr>
          <p:nvPr userDrawn="1"/>
        </p:nvPicPr>
        <p:blipFill>
          <a:blip r:embed="rId15" cstate="print"/>
          <a:srcRect/>
          <a:stretch>
            <a:fillRect/>
          </a:stretch>
        </p:blipFill>
        <p:spPr bwMode="auto">
          <a:xfrm>
            <a:off x="4788024" y="6256340"/>
            <a:ext cx="903892" cy="468000"/>
          </a:xfrm>
          <a:prstGeom prst="rect">
            <a:avLst/>
          </a:prstGeom>
          <a:solidFill>
            <a:srgbClr val="FFFFFF"/>
          </a:solidFill>
          <a:ln w="9525">
            <a:noFill/>
            <a:miter lim="800000"/>
            <a:headEnd/>
            <a:tailEnd/>
          </a:ln>
        </p:spPr>
      </p:pic>
      <p:sp>
        <p:nvSpPr>
          <p:cNvPr id="11" name="Rectangle 7"/>
          <p:cNvSpPr>
            <a:spLocks noChangeArrowheads="1"/>
          </p:cNvSpPr>
          <p:nvPr userDrawn="1"/>
        </p:nvSpPr>
        <p:spPr bwMode="auto">
          <a:xfrm>
            <a:off x="5652121" y="6423139"/>
            <a:ext cx="3384375" cy="246221"/>
          </a:xfrm>
          <a:prstGeom prst="rect">
            <a:avLst/>
          </a:prstGeom>
          <a:noFill/>
          <a:ln w="9525">
            <a:noFill/>
            <a:miter lim="800000"/>
            <a:headEnd/>
            <a:tailEnd/>
          </a:ln>
        </p:spPr>
        <p:txBody>
          <a:bodyPr wrap="square" anchor="ctr">
            <a:spAutoFit/>
          </a:bodyPr>
          <a:lstStyle/>
          <a:p>
            <a:r>
              <a:rPr lang="en-GB" sz="1000" kern="1200" dirty="0">
                <a:solidFill>
                  <a:schemeClr val="tx1"/>
                </a:solidFill>
                <a:latin typeface="+mn-lt"/>
                <a:ea typeface="+mn-ea"/>
                <a:cs typeface="Times New Roman" pitchFamily="18" charset="0"/>
              </a:rPr>
              <a:t>Project implemented by Human </a:t>
            </a:r>
            <a:r>
              <a:rPr lang="en-GB" sz="1000" kern="1200" dirty="0" smtClean="0">
                <a:solidFill>
                  <a:schemeClr val="tx1"/>
                </a:solidFill>
                <a:latin typeface="+mn-lt"/>
                <a:ea typeface="+mn-ea"/>
                <a:cs typeface="Times New Roman" pitchFamily="18" charset="0"/>
              </a:rPr>
              <a:t>Dynamics Consortium</a:t>
            </a:r>
            <a:endParaRPr lang="en-GB" sz="1000" kern="1200" dirty="0">
              <a:solidFill>
                <a:schemeClr val="tx1"/>
              </a:solidFill>
              <a:latin typeface="+mn-lt"/>
              <a:ea typeface="+mn-ea"/>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arunas_naujas/Desktop/ECRAN/Budva%20seminaras/002%20Agenda_Strategic_planning_Budva1803_c.docx"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GB" b="1" dirty="0"/>
              <a:t>1st annual meeting of the working </a:t>
            </a:r>
            <a:r>
              <a:rPr lang="en-GB" b="1" dirty="0" smtClean="0"/>
              <a:t>group </a:t>
            </a:r>
            <a:r>
              <a:rPr lang="en-GB" b="1" dirty="0"/>
              <a:t>for Strategic Planning and </a:t>
            </a:r>
            <a:r>
              <a:rPr lang="en-GB" b="1" dirty="0" smtClean="0"/>
              <a:t>Investments</a:t>
            </a:r>
            <a:endParaRPr lang="en-US" b="1" dirty="0"/>
          </a:p>
        </p:txBody>
      </p:sp>
      <p:sp>
        <p:nvSpPr>
          <p:cNvPr id="5" name="Subtitle 4"/>
          <p:cNvSpPr>
            <a:spLocks noGrp="1"/>
          </p:cNvSpPr>
          <p:nvPr>
            <p:ph type="subTitle" idx="1"/>
          </p:nvPr>
        </p:nvSpPr>
        <p:spPr>
          <a:xfrm>
            <a:off x="1371600" y="4268688"/>
            <a:ext cx="6400800" cy="1752600"/>
          </a:xfrm>
        </p:spPr>
        <p:txBody>
          <a:bodyPr>
            <a:normAutofit/>
          </a:bodyPr>
          <a:lstStyle/>
          <a:p>
            <a:r>
              <a:rPr lang="en-US" dirty="0" err="1" smtClean="0"/>
              <a:t>Arunas</a:t>
            </a:r>
            <a:r>
              <a:rPr lang="en-US" dirty="0" smtClean="0"/>
              <a:t> </a:t>
            </a:r>
            <a:r>
              <a:rPr lang="en-US" dirty="0" err="1" smtClean="0"/>
              <a:t>Kundrotas</a:t>
            </a:r>
            <a:r>
              <a:rPr lang="en-US" dirty="0" smtClean="0"/>
              <a:t>, </a:t>
            </a:r>
            <a:r>
              <a:rPr lang="en-GB" dirty="0"/>
              <a:t>Strategic Planning and Investments Expert </a:t>
            </a:r>
            <a:endParaRPr lang="en-US" dirty="0"/>
          </a:p>
          <a:p>
            <a:r>
              <a:rPr lang="en-US" dirty="0" smtClean="0"/>
              <a:t>Skopje, </a:t>
            </a:r>
            <a:r>
              <a:rPr lang="en-US" dirty="0"/>
              <a:t>January </a:t>
            </a:r>
            <a:r>
              <a:rPr lang="en-US" dirty="0" smtClean="0"/>
              <a:t>29</a:t>
            </a:r>
            <a:r>
              <a:rPr lang="en-US" baseline="30000" dirty="0" smtClean="0"/>
              <a:t>th</a:t>
            </a:r>
            <a:r>
              <a:rPr lang="en-US" dirty="0" smtClean="0"/>
              <a:t>, </a:t>
            </a:r>
            <a:r>
              <a:rPr lang="en-US" dirty="0"/>
              <a:t>2014</a:t>
            </a:r>
          </a:p>
          <a:p>
            <a:endParaRPr lang="en-US" dirty="0"/>
          </a:p>
        </p:txBody>
      </p:sp>
    </p:spTree>
    <p:extLst>
      <p:ext uri="{BB962C8B-B14F-4D97-AF65-F5344CB8AC3E}">
        <p14:creationId xmlns:p14="http://schemas.microsoft.com/office/powerpoint/2010/main" val="16396421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Task 4. Capacity building for </a:t>
            </a:r>
            <a:r>
              <a:rPr lang="en-GB" dirty="0" smtClean="0"/>
              <a:t>IPA</a:t>
            </a:r>
            <a:r>
              <a:rPr lang="en-GB" dirty="0"/>
              <a:t> </a:t>
            </a:r>
            <a:r>
              <a:rPr lang="en-GB" dirty="0" smtClean="0"/>
              <a:t>(2)</a:t>
            </a:r>
            <a:endParaRPr lang="en-US" dirty="0"/>
          </a:p>
        </p:txBody>
      </p:sp>
      <p:sp>
        <p:nvSpPr>
          <p:cNvPr id="3" name="Content Placeholder 2"/>
          <p:cNvSpPr>
            <a:spLocks noGrp="1"/>
          </p:cNvSpPr>
          <p:nvPr>
            <p:ph idx="1"/>
          </p:nvPr>
        </p:nvSpPr>
        <p:spPr/>
        <p:txBody>
          <a:bodyPr/>
          <a:lstStyle/>
          <a:p>
            <a:pPr marL="0" indent="0">
              <a:buNone/>
            </a:pPr>
            <a:r>
              <a:rPr lang="en-GB" i="1" dirty="0"/>
              <a:t>Expected outputs: </a:t>
            </a:r>
            <a:endParaRPr lang="en-GB" dirty="0"/>
          </a:p>
          <a:p>
            <a:pPr lvl="0"/>
            <a:r>
              <a:rPr lang="en-GB" dirty="0"/>
              <a:t>Two regional trainings on IPA II Regulation and its Implementing </a:t>
            </a:r>
            <a:r>
              <a:rPr lang="en-GB" dirty="0" smtClean="0"/>
              <a:t>Rules</a:t>
            </a:r>
            <a:endParaRPr lang="en-GB" dirty="0"/>
          </a:p>
          <a:p>
            <a:endParaRPr lang="en-GB" dirty="0" smtClean="0"/>
          </a:p>
        </p:txBody>
      </p:sp>
    </p:spTree>
    <p:extLst>
      <p:ext uri="{BB962C8B-B14F-4D97-AF65-F5344CB8AC3E}">
        <p14:creationId xmlns:p14="http://schemas.microsoft.com/office/powerpoint/2010/main" val="18969775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2564904"/>
            <a:ext cx="7772400" cy="1362075"/>
          </a:xfrm>
        </p:spPr>
        <p:txBody>
          <a:bodyPr>
            <a:normAutofit/>
          </a:bodyPr>
          <a:lstStyle/>
          <a:p>
            <a:r>
              <a:rPr lang="en-US" b="0" dirty="0"/>
              <a:t>Thank you for your attention</a:t>
            </a:r>
            <a:r>
              <a:rPr lang="en-US" b="0" dirty="0" smtClean="0"/>
              <a:t>!</a:t>
            </a:r>
            <a:br>
              <a:rPr lang="en-US" b="0" dirty="0" smtClean="0"/>
            </a:br>
            <a:endParaRPr lang="en-US" b="0" dirty="0"/>
          </a:p>
        </p:txBody>
      </p:sp>
      <p:sp>
        <p:nvSpPr>
          <p:cNvPr id="2" name="TextBox 1"/>
          <p:cNvSpPr txBox="1"/>
          <p:nvPr/>
        </p:nvSpPr>
        <p:spPr>
          <a:xfrm>
            <a:off x="5010411" y="527784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918257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6" presetClass="emph" presetSubtype="0" fill="hold" grpId="1" nodeType="clickEffect">
                                  <p:stCondLst>
                                    <p:cond delay="0"/>
                                  </p:stCondLst>
                                  <p:iterate type="lt">
                                    <p:tmPct val="10000"/>
                                  </p:iterate>
                                  <p:childTnLst>
                                    <p:animScale>
                                      <p:cBhvr>
                                        <p:cTn id="6" dur="250" autoRev="1" fill="hold">
                                          <p:stCondLst>
                                            <p:cond delay="0"/>
                                          </p:stCondLst>
                                        </p:cTn>
                                        <p:tgtEl>
                                          <p:spTgt spid="4"/>
                                        </p:tgtEl>
                                      </p:cBhvr>
                                      <p:to x="80000" y="100000"/>
                                    </p:animScale>
                                    <p:anim by="(#ppt_w*0.10)" calcmode="lin" valueType="num">
                                      <p:cBhvr>
                                        <p:cTn id="7" dur="250" autoRev="1" fill="hold">
                                          <p:stCondLst>
                                            <p:cond delay="0"/>
                                          </p:stCondLst>
                                        </p:cTn>
                                        <p:tgtEl>
                                          <p:spTgt spid="4"/>
                                        </p:tgtEl>
                                        <p:attrNameLst>
                                          <p:attrName>ppt_x</p:attrName>
                                        </p:attrNameLst>
                                      </p:cBhvr>
                                    </p:anim>
                                    <p:anim by="(-#ppt_w*0.10)" calcmode="lin" valueType="num">
                                      <p:cBhvr>
                                        <p:cTn id="8" dur="250" autoRev="1" fill="hold">
                                          <p:stCondLst>
                                            <p:cond delay="0"/>
                                          </p:stCondLst>
                                        </p:cTn>
                                        <p:tgtEl>
                                          <p:spTgt spid="4"/>
                                        </p:tgtEl>
                                        <p:attrNameLst>
                                          <p:attrName>ppt_y</p:attrName>
                                        </p:attrNameLst>
                                      </p:cBhvr>
                                    </p:anim>
                                    <p:animRot by="-480000">
                                      <p:cBhvr>
                                        <p:cTn id="9" dur="250" autoRev="1"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b="1" dirty="0" smtClean="0"/>
              <a:t>Working manner</a:t>
            </a:r>
            <a:endParaRPr lang="en-US" b="1" dirty="0"/>
          </a:p>
        </p:txBody>
      </p:sp>
      <p:sp>
        <p:nvSpPr>
          <p:cNvPr id="5" name="Subtitle 4"/>
          <p:cNvSpPr>
            <a:spLocks noGrp="1"/>
          </p:cNvSpPr>
          <p:nvPr>
            <p:ph type="subTitle" idx="1"/>
          </p:nvPr>
        </p:nvSpPr>
        <p:spPr/>
        <p:txBody>
          <a:bodyPr/>
          <a:lstStyle/>
          <a:p>
            <a:r>
              <a:rPr lang="en-GB" dirty="0"/>
              <a:t>Strategic Planning and Investments Working Group </a:t>
            </a:r>
            <a:endParaRPr lang="en-US" dirty="0"/>
          </a:p>
        </p:txBody>
      </p:sp>
    </p:spTree>
    <p:extLst>
      <p:ext uri="{BB962C8B-B14F-4D97-AF65-F5344CB8AC3E}">
        <p14:creationId xmlns:p14="http://schemas.microsoft.com/office/powerpoint/2010/main" val="371167372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Annual </a:t>
            </a:r>
            <a:r>
              <a:rPr lang="en-GB" dirty="0"/>
              <a:t>meetings </a:t>
            </a:r>
            <a:endParaRPr lang="en-US" dirty="0"/>
          </a:p>
        </p:txBody>
      </p:sp>
      <p:sp>
        <p:nvSpPr>
          <p:cNvPr id="3" name="Content Placeholder 2"/>
          <p:cNvSpPr>
            <a:spLocks noGrp="1"/>
          </p:cNvSpPr>
          <p:nvPr>
            <p:ph idx="1"/>
          </p:nvPr>
        </p:nvSpPr>
        <p:spPr/>
        <p:txBody>
          <a:bodyPr/>
          <a:lstStyle/>
          <a:p>
            <a:pPr marL="0" indent="0">
              <a:buNone/>
            </a:pPr>
            <a:r>
              <a:rPr lang="en-GB" i="1" dirty="0" smtClean="0"/>
              <a:t>Purpose</a:t>
            </a:r>
            <a:r>
              <a:rPr lang="en-GB" i="1" dirty="0"/>
              <a:t>: </a:t>
            </a:r>
          </a:p>
          <a:p>
            <a:pPr lvl="0"/>
            <a:r>
              <a:rPr lang="en-GB" dirty="0"/>
              <a:t>once a year, bringing together Strategic Planning and Investments Working Group National </a:t>
            </a:r>
            <a:r>
              <a:rPr lang="en-GB" dirty="0" smtClean="0"/>
              <a:t>Coordinators</a:t>
            </a:r>
            <a:endParaRPr lang="en-GB" dirty="0"/>
          </a:p>
          <a:p>
            <a:pPr lvl="0"/>
            <a:r>
              <a:rPr lang="en-GB" dirty="0"/>
              <a:t>making principal decisions about the direction of particular </a:t>
            </a:r>
            <a:r>
              <a:rPr lang="en-GB" dirty="0" smtClean="0"/>
              <a:t>tasks</a:t>
            </a:r>
            <a:endParaRPr lang="en-GB" dirty="0"/>
          </a:p>
          <a:p>
            <a:pPr lvl="0"/>
            <a:r>
              <a:rPr lang="en-GB" dirty="0"/>
              <a:t>adopting work plans and other </a:t>
            </a:r>
            <a:r>
              <a:rPr lang="en-GB" dirty="0" smtClean="0"/>
              <a:t>documents</a:t>
            </a:r>
            <a:endParaRPr lang="en-GB" dirty="0"/>
          </a:p>
        </p:txBody>
      </p:sp>
    </p:spTree>
    <p:extLst>
      <p:ext uri="{BB962C8B-B14F-4D97-AF65-F5344CB8AC3E}">
        <p14:creationId xmlns:p14="http://schemas.microsoft.com/office/powerpoint/2010/main" val="20348882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1 </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e</a:t>
            </a:r>
            <a:r>
              <a:rPr lang="en-GB" dirty="0"/>
              <a:t>-mail communication between the project TL and/or Project Director, Strategic Planning and Investment Working Group Coordinator and Strategic Planning and Investment Working Group National </a:t>
            </a:r>
            <a:r>
              <a:rPr lang="en-GB" dirty="0" smtClean="0"/>
              <a:t>Coordinators</a:t>
            </a:r>
          </a:p>
          <a:p>
            <a:pPr marL="0" indent="0">
              <a:buNone/>
            </a:pPr>
            <a:r>
              <a:rPr lang="en-GB" i="1" dirty="0"/>
              <a:t>Purpose:</a:t>
            </a:r>
          </a:p>
          <a:p>
            <a:pPr lvl="0"/>
            <a:r>
              <a:rPr lang="en-GB" dirty="0"/>
              <a:t>dealing with issues in need of official approval of the Project management,</a:t>
            </a:r>
          </a:p>
          <a:p>
            <a:pPr lvl="0"/>
            <a:r>
              <a:rPr lang="en-GB" dirty="0"/>
              <a:t>sending invitations for the events,</a:t>
            </a:r>
          </a:p>
          <a:p>
            <a:pPr lvl="0"/>
            <a:r>
              <a:rPr lang="en-GB" dirty="0" smtClean="0"/>
              <a:t>confirmation </a:t>
            </a:r>
            <a:r>
              <a:rPr lang="en-GB" dirty="0"/>
              <a:t>of nominations.</a:t>
            </a:r>
          </a:p>
          <a:p>
            <a:endParaRPr lang="en-GB" dirty="0" smtClean="0"/>
          </a:p>
          <a:p>
            <a:endParaRPr lang="en-US" dirty="0"/>
          </a:p>
        </p:txBody>
      </p:sp>
    </p:spTree>
    <p:extLst>
      <p:ext uri="{BB962C8B-B14F-4D97-AF65-F5344CB8AC3E}">
        <p14:creationId xmlns:p14="http://schemas.microsoft.com/office/powerpoint/2010/main" val="17555726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2</a:t>
            </a:r>
            <a:endParaRPr lang="en-US" dirty="0"/>
          </a:p>
        </p:txBody>
      </p:sp>
      <p:sp>
        <p:nvSpPr>
          <p:cNvPr id="3" name="Content Placeholder 2"/>
          <p:cNvSpPr>
            <a:spLocks noGrp="1"/>
          </p:cNvSpPr>
          <p:nvPr>
            <p:ph idx="1"/>
          </p:nvPr>
        </p:nvSpPr>
        <p:spPr/>
        <p:txBody>
          <a:bodyPr/>
          <a:lstStyle/>
          <a:p>
            <a:r>
              <a:rPr lang="en-GB" dirty="0" smtClean="0"/>
              <a:t>e</a:t>
            </a:r>
            <a:r>
              <a:rPr lang="en-GB" dirty="0"/>
              <a:t>-mail communication between the Strategic Planning and Investment Working Group Coordinator (SPIWGC) and Strategic Planning and Investment Working Group National Coordinators on pending issues</a:t>
            </a:r>
          </a:p>
          <a:p>
            <a:pPr marL="0" indent="0">
              <a:buNone/>
            </a:pPr>
            <a:r>
              <a:rPr lang="en-GB" i="1" dirty="0"/>
              <a:t>Purpose: </a:t>
            </a:r>
          </a:p>
          <a:p>
            <a:pPr lvl="0"/>
            <a:r>
              <a:rPr lang="en-GB" dirty="0"/>
              <a:t>adopting decisions on pending issues during the period between the annual meetings.</a:t>
            </a:r>
          </a:p>
          <a:p>
            <a:endParaRPr lang="en-US" dirty="0"/>
          </a:p>
        </p:txBody>
      </p:sp>
    </p:spTree>
    <p:extLst>
      <p:ext uri="{BB962C8B-B14F-4D97-AF65-F5344CB8AC3E}">
        <p14:creationId xmlns:p14="http://schemas.microsoft.com/office/powerpoint/2010/main" val="9731229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3</a:t>
            </a:r>
            <a:endParaRPr lang="en-US" dirty="0"/>
          </a:p>
        </p:txBody>
      </p:sp>
      <p:sp>
        <p:nvSpPr>
          <p:cNvPr id="3" name="Content Placeholder 2"/>
          <p:cNvSpPr>
            <a:spLocks noGrp="1"/>
          </p:cNvSpPr>
          <p:nvPr>
            <p:ph idx="1"/>
          </p:nvPr>
        </p:nvSpPr>
        <p:spPr/>
        <p:txBody>
          <a:bodyPr>
            <a:normAutofit fontScale="92500" lnSpcReduction="10000"/>
          </a:bodyPr>
          <a:lstStyle/>
          <a:p>
            <a:r>
              <a:rPr lang="en-GB" dirty="0"/>
              <a:t>e-mail communication between Strategic Planning and Investment Working Group Coordinator and particular Strategic Planning and Investment Working Group National Coordinator</a:t>
            </a:r>
          </a:p>
          <a:p>
            <a:pPr marL="0" indent="0">
              <a:buNone/>
            </a:pPr>
            <a:r>
              <a:rPr lang="en-GB" i="1" dirty="0"/>
              <a:t>Purpose: </a:t>
            </a:r>
          </a:p>
          <a:p>
            <a:pPr lvl="0"/>
            <a:r>
              <a:rPr lang="en-GB" dirty="0"/>
              <a:t>to discuss and operatively resolve daily (emerging) bilateral issues/challenges during the project course,</a:t>
            </a:r>
          </a:p>
          <a:p>
            <a:pPr lvl="0"/>
            <a:r>
              <a:rPr lang="en-GB" dirty="0"/>
              <a:t>to discuss national workshops or roundtables related issues.</a:t>
            </a:r>
          </a:p>
          <a:p>
            <a:endParaRPr lang="en-US" dirty="0"/>
          </a:p>
        </p:txBody>
      </p:sp>
    </p:spTree>
    <p:extLst>
      <p:ext uri="{BB962C8B-B14F-4D97-AF65-F5344CB8AC3E}">
        <p14:creationId xmlns:p14="http://schemas.microsoft.com/office/powerpoint/2010/main" val="8149866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4</a:t>
            </a:r>
            <a:endParaRPr lang="en-US" dirty="0"/>
          </a:p>
        </p:txBody>
      </p:sp>
      <p:sp>
        <p:nvSpPr>
          <p:cNvPr id="3" name="Content Placeholder 2"/>
          <p:cNvSpPr>
            <a:spLocks noGrp="1"/>
          </p:cNvSpPr>
          <p:nvPr>
            <p:ph idx="1"/>
          </p:nvPr>
        </p:nvSpPr>
        <p:spPr/>
        <p:txBody>
          <a:bodyPr>
            <a:normAutofit fontScale="92500" lnSpcReduction="20000"/>
          </a:bodyPr>
          <a:lstStyle/>
          <a:p>
            <a:r>
              <a:rPr lang="en-GB" dirty="0"/>
              <a:t>e-mail communication between the project TL and/or Project Director, Strategic Planning and Investment Working Group Coordinator and particular Strategic Planning and Investment Working Group National Coordinator </a:t>
            </a:r>
          </a:p>
          <a:p>
            <a:pPr marL="0" indent="0">
              <a:buNone/>
            </a:pPr>
            <a:r>
              <a:rPr lang="en-GB" i="1" dirty="0"/>
              <a:t>Purpose: </a:t>
            </a:r>
          </a:p>
          <a:p>
            <a:r>
              <a:rPr lang="en-GB" dirty="0"/>
              <a:t>dealing with bilateral issues in need of official approval of the Project </a:t>
            </a:r>
            <a:r>
              <a:rPr lang="en-GB" dirty="0" smtClean="0"/>
              <a:t>management</a:t>
            </a:r>
            <a:endParaRPr lang="en-GB" dirty="0"/>
          </a:p>
          <a:p>
            <a:pPr lvl="0"/>
            <a:r>
              <a:rPr lang="en-GB" dirty="0" smtClean="0"/>
              <a:t>settlement </a:t>
            </a:r>
            <a:r>
              <a:rPr lang="en-GB" dirty="0"/>
              <a:t>of problems, </a:t>
            </a:r>
          </a:p>
          <a:p>
            <a:pPr lvl="0"/>
            <a:r>
              <a:rPr lang="en-GB" dirty="0"/>
              <a:t>confirmation of national workshops and roundtables.</a:t>
            </a:r>
          </a:p>
          <a:p>
            <a:endParaRPr lang="en-US" dirty="0"/>
          </a:p>
        </p:txBody>
      </p:sp>
    </p:spTree>
    <p:extLst>
      <p:ext uri="{BB962C8B-B14F-4D97-AF65-F5344CB8AC3E}">
        <p14:creationId xmlns:p14="http://schemas.microsoft.com/office/powerpoint/2010/main" val="18230844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5</a:t>
            </a:r>
            <a:endParaRPr lang="en-US" dirty="0"/>
          </a:p>
        </p:txBody>
      </p:sp>
      <p:sp>
        <p:nvSpPr>
          <p:cNvPr id="3" name="Content Placeholder 2"/>
          <p:cNvSpPr>
            <a:spLocks noGrp="1"/>
          </p:cNvSpPr>
          <p:nvPr>
            <p:ph idx="1"/>
          </p:nvPr>
        </p:nvSpPr>
        <p:spPr/>
        <p:txBody>
          <a:bodyPr>
            <a:normAutofit lnSpcReduction="10000"/>
          </a:bodyPr>
          <a:lstStyle/>
          <a:p>
            <a:r>
              <a:rPr lang="en-GB" dirty="0" smtClean="0"/>
              <a:t>e</a:t>
            </a:r>
            <a:r>
              <a:rPr lang="en-GB" dirty="0"/>
              <a:t>-mail communication of the Strategic Planning and Investment Working Group Coordinator with other Working Group Coordinator and Working Group National Coordinators of Working Groups in cases of combined events</a:t>
            </a:r>
          </a:p>
          <a:p>
            <a:pPr marL="0" indent="0">
              <a:buNone/>
            </a:pPr>
            <a:r>
              <a:rPr lang="en-GB" i="1" dirty="0" smtClean="0"/>
              <a:t>Purpose</a:t>
            </a:r>
            <a:r>
              <a:rPr lang="en-GB" dirty="0" smtClean="0"/>
              <a:t> </a:t>
            </a:r>
            <a:endParaRPr lang="en-GB" dirty="0"/>
          </a:p>
          <a:p>
            <a:pPr lvl="0"/>
            <a:r>
              <a:rPr lang="en-GB" dirty="0" smtClean="0"/>
              <a:t>coordination </a:t>
            </a:r>
            <a:r>
              <a:rPr lang="en-GB" dirty="0"/>
              <a:t>of activities among several working groups in case of combined events</a:t>
            </a:r>
          </a:p>
          <a:p>
            <a:endParaRPr lang="en-US" dirty="0"/>
          </a:p>
        </p:txBody>
      </p:sp>
    </p:spTree>
    <p:extLst>
      <p:ext uri="{BB962C8B-B14F-4D97-AF65-F5344CB8AC3E}">
        <p14:creationId xmlns:p14="http://schemas.microsoft.com/office/powerpoint/2010/main" val="3623420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 6 </a:t>
            </a:r>
            <a:endParaRPr lang="en-US" dirty="0"/>
          </a:p>
        </p:txBody>
      </p:sp>
      <p:sp>
        <p:nvSpPr>
          <p:cNvPr id="3" name="Content Placeholder 2"/>
          <p:cNvSpPr>
            <a:spLocks noGrp="1"/>
          </p:cNvSpPr>
          <p:nvPr>
            <p:ph idx="1"/>
          </p:nvPr>
        </p:nvSpPr>
        <p:spPr/>
        <p:txBody>
          <a:bodyPr/>
          <a:lstStyle/>
          <a:p>
            <a:r>
              <a:rPr lang="en-GB" dirty="0" smtClean="0"/>
              <a:t>(</a:t>
            </a:r>
            <a:r>
              <a:rPr lang="en-GB" dirty="0"/>
              <a:t>circular) e-mailing to/among the Strategic Planning and Investment Working Group Coordinators </a:t>
            </a:r>
          </a:p>
          <a:p>
            <a:pPr marL="0" indent="0">
              <a:buNone/>
            </a:pPr>
            <a:r>
              <a:rPr lang="en-GB" i="1" dirty="0"/>
              <a:t>Purpose: </a:t>
            </a:r>
          </a:p>
          <a:p>
            <a:pPr lvl="0"/>
            <a:r>
              <a:rPr lang="en-GB" dirty="0" smtClean="0"/>
              <a:t>to </a:t>
            </a:r>
            <a:r>
              <a:rPr lang="en-GB" dirty="0"/>
              <a:t>keep all Coordinators informed about progress in implementation of particular tasks/events of the Strategic Planning and Investment Working Group</a:t>
            </a:r>
          </a:p>
          <a:p>
            <a:endParaRPr lang="en-US" dirty="0"/>
          </a:p>
        </p:txBody>
      </p:sp>
    </p:spTree>
    <p:extLst>
      <p:ext uri="{BB962C8B-B14F-4D97-AF65-F5344CB8AC3E}">
        <p14:creationId xmlns:p14="http://schemas.microsoft.com/office/powerpoint/2010/main" val="42013486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b="1" dirty="0"/>
              <a:t>Introduction to the </a:t>
            </a:r>
            <a:r>
              <a:rPr lang="en-GB" b="1" dirty="0" smtClean="0"/>
              <a:t>activities</a:t>
            </a:r>
            <a:endParaRPr lang="en-US" dirty="0"/>
          </a:p>
        </p:txBody>
      </p:sp>
      <p:sp>
        <p:nvSpPr>
          <p:cNvPr id="5" name="Subtitle 4"/>
          <p:cNvSpPr>
            <a:spLocks noGrp="1"/>
          </p:cNvSpPr>
          <p:nvPr>
            <p:ph type="subTitle" idx="1"/>
          </p:nvPr>
        </p:nvSpPr>
        <p:spPr/>
        <p:txBody>
          <a:bodyPr/>
          <a:lstStyle/>
          <a:p>
            <a:r>
              <a:rPr lang="en-GB" dirty="0"/>
              <a:t>Strategic Planning and Investments WG</a:t>
            </a:r>
            <a:endParaRPr lang="en-US" dirty="0"/>
          </a:p>
        </p:txBody>
      </p:sp>
    </p:spTree>
    <p:extLst>
      <p:ext uri="{BB962C8B-B14F-4D97-AF65-F5344CB8AC3E}">
        <p14:creationId xmlns:p14="http://schemas.microsoft.com/office/powerpoint/2010/main" val="29032120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b="1" dirty="0" smtClean="0"/>
              <a:t>Draft criteria for selection </a:t>
            </a:r>
            <a:r>
              <a:rPr lang="en-GB" b="1" dirty="0"/>
              <a:t>of participants to the tasks/</a:t>
            </a:r>
            <a:r>
              <a:rPr lang="en-GB" b="1" dirty="0" smtClean="0"/>
              <a:t>events</a:t>
            </a:r>
            <a:endParaRPr lang="en-US" b="1"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1430127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Proposed way of nominations</a:t>
            </a:r>
            <a:endParaRPr lang="en-US" dirty="0"/>
          </a:p>
        </p:txBody>
      </p:sp>
      <p:sp>
        <p:nvSpPr>
          <p:cNvPr id="3" name="Content Placeholder 2"/>
          <p:cNvSpPr>
            <a:spLocks noGrp="1"/>
          </p:cNvSpPr>
          <p:nvPr>
            <p:ph idx="1"/>
          </p:nvPr>
        </p:nvSpPr>
        <p:spPr/>
        <p:txBody>
          <a:bodyPr>
            <a:normAutofit fontScale="85000" lnSpcReduction="10000"/>
          </a:bodyPr>
          <a:lstStyle/>
          <a:p>
            <a:pPr marL="514350" lvl="0" indent="-514350">
              <a:buFont typeface="+mj-lt"/>
              <a:buAutoNum type="arabicPeriod"/>
            </a:pPr>
            <a:r>
              <a:rPr lang="en-GB" dirty="0" smtClean="0"/>
              <a:t>Strategic </a:t>
            </a:r>
            <a:r>
              <a:rPr lang="en-GB" dirty="0"/>
              <a:t>Planning and Investment Working Group National Coordinators upon request of the Project management or SPI Working Group Coordinator submits their </a:t>
            </a:r>
            <a:r>
              <a:rPr lang="en-GB" dirty="0" smtClean="0"/>
              <a:t>proposals</a:t>
            </a:r>
            <a:endParaRPr lang="en-GB" dirty="0"/>
          </a:p>
          <a:p>
            <a:pPr marL="514350" lvl="0" indent="-514350">
              <a:buFont typeface="+mj-lt"/>
              <a:buAutoNum type="arabicPeriod"/>
            </a:pPr>
            <a:r>
              <a:rPr lang="en-GB" dirty="0" smtClean="0"/>
              <a:t>In </a:t>
            </a:r>
            <a:r>
              <a:rPr lang="en-GB" dirty="0"/>
              <a:t>cases of </a:t>
            </a:r>
            <a:r>
              <a:rPr lang="en-GB" dirty="0" err="1"/>
              <a:t>unclarity</a:t>
            </a:r>
            <a:r>
              <a:rPr lang="en-GB" dirty="0"/>
              <a:t>, the SPI Working Group National Coordinators discusses the nominations with the SPI Working Group Coordinator and/or with the Project management,</a:t>
            </a:r>
          </a:p>
          <a:p>
            <a:pPr marL="514350" lvl="0" indent="-514350">
              <a:buFont typeface="+mj-lt"/>
              <a:buAutoNum type="arabicPeriod"/>
            </a:pPr>
            <a:r>
              <a:rPr lang="en-GB" dirty="0"/>
              <a:t>SPI Working Group Coordinator has a right to exclude a nominee if he/she does not correspond to the </a:t>
            </a:r>
            <a:r>
              <a:rPr lang="en-GB" dirty="0" smtClean="0"/>
              <a:t>task’s  </a:t>
            </a:r>
            <a:r>
              <a:rPr lang="en-GB" dirty="0"/>
              <a:t>requirements, or for capacity reasons.</a:t>
            </a:r>
          </a:p>
          <a:p>
            <a:pPr marL="514350" indent="-514350">
              <a:buFont typeface="+mj-lt"/>
              <a:buAutoNum type="arabicPeriod"/>
            </a:pPr>
            <a:endParaRPr lang="en-GB" b="1" dirty="0"/>
          </a:p>
        </p:txBody>
      </p:sp>
    </p:spTree>
    <p:extLst>
      <p:ext uri="{BB962C8B-B14F-4D97-AF65-F5344CB8AC3E}">
        <p14:creationId xmlns:p14="http://schemas.microsoft.com/office/powerpoint/2010/main" val="17959130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Task 1. </a:t>
            </a:r>
            <a:r>
              <a:rPr lang="en-GB" dirty="0" smtClean="0"/>
              <a:t>Annual WG meetings </a:t>
            </a:r>
            <a:endParaRPr lang="en-US" dirty="0"/>
          </a:p>
        </p:txBody>
      </p:sp>
      <p:sp>
        <p:nvSpPr>
          <p:cNvPr id="3" name="Content Placeholder 2"/>
          <p:cNvSpPr>
            <a:spLocks noGrp="1"/>
          </p:cNvSpPr>
          <p:nvPr>
            <p:ph idx="1"/>
          </p:nvPr>
        </p:nvSpPr>
        <p:spPr/>
        <p:txBody>
          <a:bodyPr>
            <a:normAutofit/>
          </a:bodyPr>
          <a:lstStyle/>
          <a:p>
            <a:r>
              <a:rPr lang="en-GB" dirty="0"/>
              <a:t>National </a:t>
            </a:r>
            <a:r>
              <a:rPr lang="en-GB" dirty="0" smtClean="0"/>
              <a:t>coordinators</a:t>
            </a:r>
            <a:endParaRPr lang="en-US" dirty="0"/>
          </a:p>
        </p:txBody>
      </p:sp>
    </p:spTree>
    <p:extLst>
      <p:ext uri="{BB962C8B-B14F-4D97-AF65-F5344CB8AC3E}">
        <p14:creationId xmlns:p14="http://schemas.microsoft.com/office/powerpoint/2010/main" val="38816104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a:t>
            </a:r>
            <a:r>
              <a:rPr lang="en-GB" dirty="0" smtClean="0"/>
              <a:t> </a:t>
            </a:r>
            <a:r>
              <a:rPr lang="en-GB" dirty="0"/>
              <a:t>Strategic </a:t>
            </a:r>
            <a:r>
              <a:rPr lang="en-GB" dirty="0" smtClean="0"/>
              <a:t>planning (1) </a:t>
            </a:r>
            <a:endParaRPr lang="en-US" dirty="0"/>
          </a:p>
        </p:txBody>
      </p:sp>
      <p:sp>
        <p:nvSpPr>
          <p:cNvPr id="3" name="Content Placeholder 2"/>
          <p:cNvSpPr>
            <a:spLocks noGrp="1"/>
          </p:cNvSpPr>
          <p:nvPr>
            <p:ph idx="1"/>
          </p:nvPr>
        </p:nvSpPr>
        <p:spPr/>
        <p:txBody>
          <a:bodyPr>
            <a:normAutofit fontScale="70000" lnSpcReduction="20000"/>
          </a:bodyPr>
          <a:lstStyle/>
          <a:p>
            <a:pPr lvl="0"/>
            <a:r>
              <a:rPr lang="en-GB" dirty="0" smtClean="0"/>
              <a:t>Meta plans and regional training</a:t>
            </a:r>
          </a:p>
          <a:p>
            <a:pPr lvl="0"/>
            <a:r>
              <a:rPr lang="en-GB" dirty="0"/>
              <a:t>Representatives of environmental authorities at central level in charge of strategic planning and EU </a:t>
            </a:r>
            <a:r>
              <a:rPr lang="en-GB" dirty="0" smtClean="0"/>
              <a:t>approximation</a:t>
            </a:r>
            <a:endParaRPr lang="en-GB" dirty="0"/>
          </a:p>
          <a:p>
            <a:pPr lvl="0"/>
            <a:r>
              <a:rPr lang="en-GB" dirty="0"/>
              <a:t>Representatives of other authorities at central level in charge of strategic planning and approximation of the overall Chapter 27 (national EU integration institutions) and sub-sectors (water management or other subsectors if not under the national environmental authority</a:t>
            </a:r>
            <a:r>
              <a:rPr lang="en-GB" dirty="0" smtClean="0"/>
              <a:t>)</a:t>
            </a:r>
            <a:endParaRPr lang="en-GB" dirty="0"/>
          </a:p>
          <a:p>
            <a:pPr lvl="0"/>
            <a:r>
              <a:rPr lang="en-GB" dirty="0"/>
              <a:t>Representatives of regional authorities involved into strategic planning and implementation </a:t>
            </a:r>
            <a:r>
              <a:rPr lang="en-GB" dirty="0" smtClean="0"/>
              <a:t>planning</a:t>
            </a:r>
            <a:endParaRPr lang="en-GB" dirty="0"/>
          </a:p>
          <a:p>
            <a:pPr lvl="0"/>
            <a:r>
              <a:rPr lang="en-GB" dirty="0" smtClean="0"/>
              <a:t>Representatives </a:t>
            </a:r>
            <a:r>
              <a:rPr lang="en-GB" dirty="0"/>
              <a:t>of local authorities responsible for implementation of environmental </a:t>
            </a:r>
            <a:r>
              <a:rPr lang="en-GB" dirty="0" smtClean="0"/>
              <a:t>requirements</a:t>
            </a:r>
            <a:endParaRPr lang="en-GB" dirty="0"/>
          </a:p>
          <a:p>
            <a:r>
              <a:rPr lang="en-GB" dirty="0" smtClean="0"/>
              <a:t>Persons </a:t>
            </a:r>
            <a:r>
              <a:rPr lang="en-GB" dirty="0"/>
              <a:t>(academics, private persons or representatives of consultancy firms) involved into planning of approximation requirements (if capacity and funding requirements allow</a:t>
            </a:r>
            <a:r>
              <a:rPr lang="en-GB" dirty="0" smtClean="0"/>
              <a:t>)</a:t>
            </a:r>
            <a:endParaRPr lang="en-US" dirty="0"/>
          </a:p>
        </p:txBody>
      </p:sp>
    </p:spTree>
    <p:extLst>
      <p:ext uri="{BB962C8B-B14F-4D97-AF65-F5344CB8AC3E}">
        <p14:creationId xmlns:p14="http://schemas.microsoft.com/office/powerpoint/2010/main" val="17991366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2.</a:t>
            </a:r>
            <a:r>
              <a:rPr lang="en-GB" dirty="0"/>
              <a:t> Strategic </a:t>
            </a:r>
            <a:r>
              <a:rPr lang="en-GB" dirty="0" smtClean="0"/>
              <a:t>planning (2) </a:t>
            </a:r>
            <a:endParaRPr lang="en-US" dirty="0"/>
          </a:p>
        </p:txBody>
      </p:sp>
      <p:sp>
        <p:nvSpPr>
          <p:cNvPr id="3" name="Content Placeholder 2"/>
          <p:cNvSpPr>
            <a:spLocks noGrp="1"/>
          </p:cNvSpPr>
          <p:nvPr>
            <p:ph idx="1"/>
          </p:nvPr>
        </p:nvSpPr>
        <p:spPr/>
        <p:txBody>
          <a:bodyPr>
            <a:normAutofit fontScale="77500" lnSpcReduction="20000"/>
          </a:bodyPr>
          <a:lstStyle/>
          <a:p>
            <a:pPr lvl="0"/>
            <a:r>
              <a:rPr lang="en-GB" dirty="0" err="1" smtClean="0"/>
              <a:t>Sectoral</a:t>
            </a:r>
            <a:r>
              <a:rPr lang="en-GB" dirty="0" smtClean="0"/>
              <a:t> planning </a:t>
            </a:r>
          </a:p>
          <a:p>
            <a:pPr lvl="0"/>
            <a:r>
              <a:rPr lang="en-GB" dirty="0" smtClean="0"/>
              <a:t>Representatives </a:t>
            </a:r>
            <a:r>
              <a:rPr lang="en-GB" dirty="0"/>
              <a:t>of environmental authorities at central level in charge of strategic planning in environmental sector (overall environment and EU approximation), representatives of selected subsector, responsible for planning of implementation in particular </a:t>
            </a:r>
            <a:r>
              <a:rPr lang="en-GB" dirty="0" smtClean="0"/>
              <a:t>subsector</a:t>
            </a:r>
            <a:endParaRPr lang="en-GB" dirty="0"/>
          </a:p>
          <a:p>
            <a:pPr lvl="0"/>
            <a:r>
              <a:rPr lang="en-GB" dirty="0"/>
              <a:t>Representatives of other authorities at central level in charge of strategic planning and approximation overall for Chapter 27 or in selected sub-</a:t>
            </a:r>
            <a:r>
              <a:rPr lang="en-GB" dirty="0" smtClean="0"/>
              <a:t>sector</a:t>
            </a:r>
            <a:endParaRPr lang="en-GB" dirty="0"/>
          </a:p>
          <a:p>
            <a:pPr lvl="0"/>
            <a:r>
              <a:rPr lang="en-GB" dirty="0"/>
              <a:t>Representatives of regional authorities involved into strategic planning and implementation planning as well as representatives of selected subsector, responsible for planning of </a:t>
            </a:r>
            <a:r>
              <a:rPr lang="en-GB" dirty="0" smtClean="0"/>
              <a:t>implementation</a:t>
            </a:r>
            <a:endParaRPr lang="en-GB" dirty="0"/>
          </a:p>
          <a:p>
            <a:endParaRPr lang="en-US" dirty="0"/>
          </a:p>
        </p:txBody>
      </p:sp>
    </p:spTree>
    <p:extLst>
      <p:ext uri="{BB962C8B-B14F-4D97-AF65-F5344CB8AC3E}">
        <p14:creationId xmlns:p14="http://schemas.microsoft.com/office/powerpoint/2010/main" val="8625560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Task 3. </a:t>
            </a:r>
            <a:r>
              <a:rPr lang="en-GB" dirty="0"/>
              <a:t>Cost recovery and tariff </a:t>
            </a:r>
            <a:r>
              <a:rPr lang="en-GB" dirty="0" smtClean="0"/>
              <a:t>setting (1)</a:t>
            </a:r>
            <a:endParaRPr lang="en-US" dirty="0"/>
          </a:p>
        </p:txBody>
      </p:sp>
      <p:sp>
        <p:nvSpPr>
          <p:cNvPr id="3" name="Content Placeholder 2"/>
          <p:cNvSpPr>
            <a:spLocks noGrp="1"/>
          </p:cNvSpPr>
          <p:nvPr>
            <p:ph idx="1"/>
          </p:nvPr>
        </p:nvSpPr>
        <p:spPr/>
        <p:txBody>
          <a:bodyPr>
            <a:normAutofit fontScale="62500" lnSpcReduction="20000"/>
          </a:bodyPr>
          <a:lstStyle/>
          <a:p>
            <a:pPr lvl="0"/>
            <a:r>
              <a:rPr lang="en-GB" dirty="0"/>
              <a:t>Two regional trainings on economic-financial analysis and cost recovery</a:t>
            </a:r>
            <a:r>
              <a:rPr lang="en-GB" dirty="0"/>
              <a:t> </a:t>
            </a:r>
            <a:endParaRPr lang="en-GB" dirty="0" smtClean="0"/>
          </a:p>
          <a:p>
            <a:pPr lvl="0"/>
            <a:r>
              <a:rPr lang="en-GB" dirty="0" smtClean="0"/>
              <a:t>Representatives </a:t>
            </a:r>
            <a:r>
              <a:rPr lang="en-GB" dirty="0"/>
              <a:t>of environmental authorities at central level in charge of investment and financing (national and donor funds) planning, implementation planning in waste, water or other selected for the training </a:t>
            </a:r>
            <a:r>
              <a:rPr lang="en-GB" dirty="0" smtClean="0"/>
              <a:t>subsector</a:t>
            </a:r>
            <a:endParaRPr lang="en-GB" dirty="0"/>
          </a:p>
          <a:p>
            <a:pPr lvl="0"/>
            <a:r>
              <a:rPr lang="en-GB" dirty="0"/>
              <a:t>Representatives of other authorities at central level in charge of environmental investment and financing planning, implementation of requirements in selected for the training </a:t>
            </a:r>
            <a:r>
              <a:rPr lang="en-GB" dirty="0" smtClean="0"/>
              <a:t>area</a:t>
            </a:r>
            <a:endParaRPr lang="en-GB" dirty="0"/>
          </a:p>
          <a:p>
            <a:pPr lvl="0"/>
            <a:r>
              <a:rPr lang="en-GB" dirty="0"/>
              <a:t>Representatives of authorities at central level in charge of tariff setting policies and supervision of implementation for waste and water related </a:t>
            </a:r>
            <a:r>
              <a:rPr lang="en-GB" dirty="0" smtClean="0"/>
              <a:t>services</a:t>
            </a:r>
            <a:endParaRPr lang="en-GB" dirty="0"/>
          </a:p>
          <a:p>
            <a:pPr lvl="0"/>
            <a:r>
              <a:rPr lang="en-GB" dirty="0" smtClean="0"/>
              <a:t>Representatives </a:t>
            </a:r>
            <a:r>
              <a:rPr lang="en-GB" dirty="0"/>
              <a:t>of local authorities (associations of local authorities) responsible for investment and financing planning of municipal infrastructure objects for waste and water management and corresponding tariff </a:t>
            </a:r>
            <a:r>
              <a:rPr lang="en-GB" dirty="0" smtClean="0"/>
              <a:t>setting</a:t>
            </a:r>
            <a:endParaRPr lang="en-GB" dirty="0"/>
          </a:p>
        </p:txBody>
      </p:sp>
    </p:spTree>
    <p:extLst>
      <p:ext uri="{BB962C8B-B14F-4D97-AF65-F5344CB8AC3E}">
        <p14:creationId xmlns:p14="http://schemas.microsoft.com/office/powerpoint/2010/main" val="29871255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Task 3. </a:t>
            </a:r>
            <a:r>
              <a:rPr lang="en-GB" dirty="0"/>
              <a:t>Cost recovery and tariff </a:t>
            </a:r>
            <a:r>
              <a:rPr lang="en-GB" dirty="0" smtClean="0"/>
              <a:t>setting </a:t>
            </a:r>
            <a:r>
              <a:rPr lang="en-GB" dirty="0" smtClean="0"/>
              <a:t>(2)</a:t>
            </a:r>
            <a:endParaRPr lang="en-US" dirty="0"/>
          </a:p>
        </p:txBody>
      </p:sp>
      <p:sp>
        <p:nvSpPr>
          <p:cNvPr id="3" name="Content Placeholder 2"/>
          <p:cNvSpPr>
            <a:spLocks noGrp="1"/>
          </p:cNvSpPr>
          <p:nvPr>
            <p:ph idx="1"/>
          </p:nvPr>
        </p:nvSpPr>
        <p:spPr/>
        <p:txBody>
          <a:bodyPr>
            <a:normAutofit fontScale="55000" lnSpcReduction="20000"/>
          </a:bodyPr>
          <a:lstStyle/>
          <a:p>
            <a:r>
              <a:rPr lang="en-GB" dirty="0"/>
              <a:t>Tailor made/national round table discussions and/or </a:t>
            </a:r>
            <a:r>
              <a:rPr lang="en-GB" dirty="0" smtClean="0"/>
              <a:t>trainings</a:t>
            </a:r>
          </a:p>
          <a:p>
            <a:pPr lvl="0"/>
            <a:r>
              <a:rPr lang="en-GB" dirty="0" smtClean="0"/>
              <a:t>Representatives </a:t>
            </a:r>
            <a:r>
              <a:rPr lang="en-GB" dirty="0"/>
              <a:t>of environmental authorities at central level in charge of investment and financing (national and donor funds) planning, implementation planning in waste, water or other selected for the training area,</a:t>
            </a:r>
          </a:p>
          <a:p>
            <a:pPr lvl="0"/>
            <a:r>
              <a:rPr lang="en-GB" dirty="0"/>
              <a:t>Representatives of other authorities at central level in charge of environmental investment and financing planning, implementation of requirements in selected for the training area,</a:t>
            </a:r>
          </a:p>
          <a:p>
            <a:pPr lvl="0"/>
            <a:r>
              <a:rPr lang="en-GB" dirty="0"/>
              <a:t>Representatives of authorities at central level in charge of tariff setting policies and supervision of implementation for waste and water related services, </a:t>
            </a:r>
          </a:p>
          <a:p>
            <a:pPr lvl="0"/>
            <a:r>
              <a:rPr lang="en-GB" dirty="0"/>
              <a:t>Representatives of regional authorities involved into investment and financing planning,</a:t>
            </a:r>
          </a:p>
          <a:p>
            <a:pPr lvl="0"/>
            <a:r>
              <a:rPr lang="en-GB" dirty="0" smtClean="0"/>
              <a:t>Representatives </a:t>
            </a:r>
            <a:r>
              <a:rPr lang="en-GB" dirty="0"/>
              <a:t>of local authorities responsible for investment and financing planning of municipal infrastructure objects for waste and water management and corresponding tariff setting,</a:t>
            </a:r>
          </a:p>
          <a:p>
            <a:pPr lvl="0"/>
            <a:r>
              <a:rPr lang="en-GB" dirty="0" smtClean="0"/>
              <a:t>Persons </a:t>
            </a:r>
            <a:r>
              <a:rPr lang="en-GB" dirty="0"/>
              <a:t>(academics, private persons or representatives of consultancy firms) involved into investment and financing planning, tariff setting (if capacity and funding requirements allow).</a:t>
            </a:r>
          </a:p>
          <a:p>
            <a:endParaRPr lang="en-US" dirty="0"/>
          </a:p>
        </p:txBody>
      </p:sp>
    </p:spTree>
    <p:extLst>
      <p:ext uri="{BB962C8B-B14F-4D97-AF65-F5344CB8AC3E}">
        <p14:creationId xmlns:p14="http://schemas.microsoft.com/office/powerpoint/2010/main" val="35744728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Task 4. Capacity </a:t>
            </a:r>
            <a:r>
              <a:rPr lang="en-GB" dirty="0"/>
              <a:t>building for </a:t>
            </a:r>
            <a:r>
              <a:rPr lang="en-GB" dirty="0" smtClean="0"/>
              <a:t>IPA</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Two </a:t>
            </a:r>
            <a:r>
              <a:rPr lang="en-GB" dirty="0"/>
              <a:t>regional trainings on IPA II Regulation and its Implementing </a:t>
            </a:r>
            <a:r>
              <a:rPr lang="en-GB" dirty="0" smtClean="0"/>
              <a:t>Rules</a:t>
            </a:r>
          </a:p>
          <a:p>
            <a:pPr lvl="0"/>
            <a:r>
              <a:rPr lang="en-GB" dirty="0" smtClean="0"/>
              <a:t>Representatives </a:t>
            </a:r>
            <a:r>
              <a:rPr lang="en-GB" dirty="0"/>
              <a:t>of environmental authorities at central level in charge of IPA planning and </a:t>
            </a:r>
            <a:r>
              <a:rPr lang="en-GB" dirty="0" smtClean="0"/>
              <a:t>implementation</a:t>
            </a:r>
            <a:endParaRPr lang="en-GB" dirty="0"/>
          </a:p>
          <a:p>
            <a:pPr lvl="0"/>
            <a:r>
              <a:rPr lang="en-GB" dirty="0"/>
              <a:t>Representatives of other authorities at central level in charge of IPA planning for environment </a:t>
            </a:r>
            <a:r>
              <a:rPr lang="en-GB" dirty="0" smtClean="0"/>
              <a:t>projects</a:t>
            </a:r>
            <a:endParaRPr lang="en-GB" dirty="0"/>
          </a:p>
          <a:p>
            <a:r>
              <a:rPr lang="en-GB" dirty="0"/>
              <a:t>Representatives of authorities at central level responsible for evaluation, contracting and monitoring of implementation of IPA projects for </a:t>
            </a:r>
            <a:r>
              <a:rPr lang="en-GB" dirty="0" smtClean="0"/>
              <a:t>environment</a:t>
            </a:r>
            <a:endParaRPr lang="en-GB" dirty="0" smtClean="0"/>
          </a:p>
          <a:p>
            <a:endParaRPr lang="en-GB" dirty="0" smtClean="0"/>
          </a:p>
        </p:txBody>
      </p:sp>
    </p:spTree>
    <p:extLst>
      <p:ext uri="{BB962C8B-B14F-4D97-AF65-F5344CB8AC3E}">
        <p14:creationId xmlns:p14="http://schemas.microsoft.com/office/powerpoint/2010/main" val="18124217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2564904"/>
            <a:ext cx="7772400" cy="1362075"/>
          </a:xfrm>
        </p:spPr>
        <p:txBody>
          <a:bodyPr>
            <a:normAutofit/>
          </a:bodyPr>
          <a:lstStyle/>
          <a:p>
            <a:r>
              <a:rPr lang="en-US" b="0" dirty="0"/>
              <a:t>Thank you for your attention</a:t>
            </a:r>
            <a:r>
              <a:rPr lang="en-US" b="0" dirty="0" smtClean="0"/>
              <a:t>!</a:t>
            </a:r>
            <a:br>
              <a:rPr lang="en-US" b="0" dirty="0" smtClean="0"/>
            </a:br>
            <a:endParaRPr lang="en-US" b="0" dirty="0"/>
          </a:p>
        </p:txBody>
      </p:sp>
    </p:spTree>
    <p:extLst>
      <p:ext uri="{BB962C8B-B14F-4D97-AF65-F5344CB8AC3E}">
        <p14:creationId xmlns:p14="http://schemas.microsoft.com/office/powerpoint/2010/main" val="42855652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GB" b="1" dirty="0"/>
              <a:t>Cross cutting nature of the Strategic Planning and Investments Working Group: where to focus?</a:t>
            </a:r>
            <a:r>
              <a:rPr lang="en-GB" b="1" dirty="0"/>
              <a:t> </a:t>
            </a:r>
            <a:endParaRPr lang="en-US" b="1"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87657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goals</a:t>
            </a:r>
            <a:endParaRPr lang="en-US" dirty="0"/>
          </a:p>
        </p:txBody>
      </p:sp>
      <p:sp>
        <p:nvSpPr>
          <p:cNvPr id="3" name="Content Placeholder 2"/>
          <p:cNvSpPr>
            <a:spLocks noGrp="1"/>
          </p:cNvSpPr>
          <p:nvPr>
            <p:ph idx="1"/>
          </p:nvPr>
        </p:nvSpPr>
        <p:spPr/>
        <p:txBody>
          <a:bodyPr>
            <a:normAutofit/>
          </a:bodyPr>
          <a:lstStyle/>
          <a:p>
            <a:pPr lvl="0"/>
            <a:r>
              <a:rPr lang="en-GB" dirty="0" smtClean="0"/>
              <a:t>Improvement </a:t>
            </a:r>
            <a:r>
              <a:rPr lang="en-GB" dirty="0"/>
              <a:t>of strategic planning </a:t>
            </a:r>
            <a:endParaRPr lang="en-GB" dirty="0" smtClean="0"/>
          </a:p>
          <a:p>
            <a:pPr lvl="0"/>
            <a:r>
              <a:rPr lang="en-GB" dirty="0" smtClean="0"/>
              <a:t>Improvement of investment planning and management (in particular, cost recovery)</a:t>
            </a:r>
          </a:p>
          <a:p>
            <a:pPr lvl="0"/>
            <a:r>
              <a:rPr lang="en-GB" dirty="0" smtClean="0"/>
              <a:t>Facilitating IPA2 implementation</a:t>
            </a:r>
          </a:p>
          <a:p>
            <a:pPr lvl="0"/>
            <a:r>
              <a:rPr lang="en-GB" dirty="0" smtClean="0"/>
              <a:t>Liaison </a:t>
            </a:r>
            <a:r>
              <a:rPr lang="en-GB" dirty="0"/>
              <a:t>with EC, IFIs, WBIF, bilateral donors, NGOs, </a:t>
            </a:r>
            <a:r>
              <a:rPr lang="en-GB" dirty="0" err="1" smtClean="0"/>
              <a:t>etc</a:t>
            </a:r>
            <a:endParaRPr lang="en-GB" dirty="0"/>
          </a:p>
        </p:txBody>
      </p:sp>
    </p:spTree>
    <p:extLst>
      <p:ext uri="{BB962C8B-B14F-4D97-AF65-F5344CB8AC3E}">
        <p14:creationId xmlns:p14="http://schemas.microsoft.com/office/powerpoint/2010/main" val="16549088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Capacity building for planning</a:t>
            </a:r>
            <a:endParaRPr lang="en-US" dirty="0"/>
          </a:p>
        </p:txBody>
      </p:sp>
      <p:sp>
        <p:nvSpPr>
          <p:cNvPr id="3" name="Content Placeholder 2"/>
          <p:cNvSpPr>
            <a:spLocks noGrp="1"/>
          </p:cNvSpPr>
          <p:nvPr>
            <p:ph idx="1"/>
          </p:nvPr>
        </p:nvSpPr>
        <p:spPr/>
        <p:txBody>
          <a:bodyPr>
            <a:normAutofit fontScale="92500" lnSpcReduction="20000"/>
          </a:bodyPr>
          <a:lstStyle/>
          <a:p>
            <a:r>
              <a:rPr lang="en-GB" dirty="0"/>
              <a:t>Planning helps to </a:t>
            </a:r>
            <a:r>
              <a:rPr lang="en-GB" dirty="0" smtClean="0"/>
              <a:t>identify:</a:t>
            </a:r>
          </a:p>
          <a:p>
            <a:pPr lvl="1"/>
            <a:r>
              <a:rPr lang="en-GB" dirty="0" smtClean="0"/>
              <a:t>approximation activities</a:t>
            </a:r>
          </a:p>
          <a:p>
            <a:pPr lvl="1"/>
            <a:r>
              <a:rPr lang="en-GB" dirty="0" smtClean="0"/>
              <a:t>corresponding </a:t>
            </a:r>
            <a:r>
              <a:rPr lang="en-GB" dirty="0"/>
              <a:t>institutional </a:t>
            </a:r>
            <a:r>
              <a:rPr lang="en-GB" dirty="0" smtClean="0"/>
              <a:t>responsibilities</a:t>
            </a:r>
          </a:p>
          <a:p>
            <a:pPr lvl="1"/>
            <a:r>
              <a:rPr lang="en-GB" dirty="0"/>
              <a:t>required human, financial and other </a:t>
            </a:r>
            <a:r>
              <a:rPr lang="en-GB" dirty="0" smtClean="0"/>
              <a:t>resources</a:t>
            </a:r>
          </a:p>
          <a:p>
            <a:pPr lvl="1"/>
            <a:r>
              <a:rPr lang="en-GB" dirty="0" smtClean="0"/>
              <a:t>Define priorities</a:t>
            </a:r>
          </a:p>
          <a:p>
            <a:pPr lvl="1"/>
            <a:r>
              <a:rPr lang="en-GB" dirty="0" smtClean="0"/>
              <a:t>Establish deadlines for implementation, </a:t>
            </a:r>
            <a:r>
              <a:rPr lang="en-GB" dirty="0" err="1" smtClean="0"/>
              <a:t>etc</a:t>
            </a:r>
            <a:r>
              <a:rPr lang="en-GB" dirty="0" smtClean="0"/>
              <a:t> </a:t>
            </a:r>
            <a:endParaRPr lang="en-GB" dirty="0"/>
          </a:p>
          <a:p>
            <a:r>
              <a:rPr lang="en-GB" dirty="0" smtClean="0"/>
              <a:t>Approximation process can not be established without planning</a:t>
            </a:r>
            <a:endParaRPr lang="en-GB" dirty="0"/>
          </a:p>
          <a:p>
            <a:r>
              <a:rPr lang="en-GB" dirty="0" smtClean="0"/>
              <a:t>Capacity </a:t>
            </a:r>
            <a:r>
              <a:rPr lang="en-GB" dirty="0"/>
              <a:t>building activities in strategic planning and investment and financing planning are necessary in all subsectors of the </a:t>
            </a:r>
            <a:r>
              <a:rPr lang="en-GB" dirty="0" smtClean="0"/>
              <a:t>environment</a:t>
            </a:r>
          </a:p>
          <a:p>
            <a:endParaRPr lang="en-US" dirty="0"/>
          </a:p>
        </p:txBody>
      </p:sp>
    </p:spTree>
    <p:extLst>
      <p:ext uri="{BB962C8B-B14F-4D97-AF65-F5344CB8AC3E}">
        <p14:creationId xmlns:p14="http://schemas.microsoft.com/office/powerpoint/2010/main" val="1264156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Investment planning</a:t>
            </a:r>
            <a:endParaRPr lang="en-US" dirty="0"/>
          </a:p>
        </p:txBody>
      </p:sp>
      <p:sp>
        <p:nvSpPr>
          <p:cNvPr id="3" name="Content Placeholder 2"/>
          <p:cNvSpPr>
            <a:spLocks noGrp="1"/>
          </p:cNvSpPr>
          <p:nvPr>
            <p:ph idx="1"/>
          </p:nvPr>
        </p:nvSpPr>
        <p:spPr/>
        <p:txBody>
          <a:bodyPr>
            <a:normAutofit fontScale="77500" lnSpcReduction="20000"/>
          </a:bodyPr>
          <a:lstStyle/>
          <a:p>
            <a:r>
              <a:rPr lang="en-GB" dirty="0"/>
              <a:t>Some subsectors require much longer term planning and their impacts on overall demands for resources are much </a:t>
            </a:r>
            <a:r>
              <a:rPr lang="en-GB" dirty="0" smtClean="0"/>
              <a:t>higher</a:t>
            </a:r>
          </a:p>
          <a:p>
            <a:r>
              <a:rPr lang="en-GB" dirty="0" smtClean="0"/>
              <a:t>Such </a:t>
            </a:r>
            <a:r>
              <a:rPr lang="en-GB" dirty="0"/>
              <a:t>subsectors would be water and waste management, air protection, and industrial pollution </a:t>
            </a:r>
            <a:r>
              <a:rPr lang="en-GB" dirty="0" smtClean="0"/>
              <a:t>control</a:t>
            </a:r>
          </a:p>
          <a:p>
            <a:r>
              <a:rPr lang="en-GB" dirty="0" smtClean="0"/>
              <a:t>Implementation </a:t>
            </a:r>
            <a:r>
              <a:rPr lang="en-GB" dirty="0"/>
              <a:t>of requirements in water and waste management subsectors is usually related to the use of public resources while air and industrial pollution control is mainly responsibility of the private </a:t>
            </a:r>
            <a:r>
              <a:rPr lang="en-GB" dirty="0" smtClean="0"/>
              <a:t>sector</a:t>
            </a:r>
          </a:p>
          <a:p>
            <a:r>
              <a:rPr lang="en-GB" dirty="0" smtClean="0"/>
              <a:t>Use </a:t>
            </a:r>
            <a:r>
              <a:rPr lang="en-GB" dirty="0"/>
              <a:t>of public funds requires national institutions to establish relevant investment and financing planning, ensure affordable cost recovery </a:t>
            </a:r>
            <a:r>
              <a:rPr lang="en-GB" dirty="0" smtClean="0"/>
              <a:t>policies</a:t>
            </a:r>
          </a:p>
          <a:p>
            <a:endParaRPr lang="en-US" dirty="0"/>
          </a:p>
        </p:txBody>
      </p:sp>
    </p:spTree>
    <p:extLst>
      <p:ext uri="{BB962C8B-B14F-4D97-AF65-F5344CB8AC3E}">
        <p14:creationId xmlns:p14="http://schemas.microsoft.com/office/powerpoint/2010/main" val="3605848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Strategic </a:t>
            </a:r>
            <a:r>
              <a:rPr lang="en-GB" dirty="0" smtClean="0"/>
              <a:t>planning (1)</a:t>
            </a:r>
            <a:endParaRPr lang="en-US" dirty="0"/>
          </a:p>
        </p:txBody>
      </p:sp>
      <p:sp>
        <p:nvSpPr>
          <p:cNvPr id="3" name="Content Placeholder 2"/>
          <p:cNvSpPr>
            <a:spLocks noGrp="1"/>
          </p:cNvSpPr>
          <p:nvPr>
            <p:ph idx="1"/>
          </p:nvPr>
        </p:nvSpPr>
        <p:spPr/>
        <p:txBody>
          <a:bodyPr/>
          <a:lstStyle/>
          <a:p>
            <a:pPr marL="0" indent="0">
              <a:buNone/>
            </a:pPr>
            <a:r>
              <a:rPr lang="en-GB" i="1" dirty="0" smtClean="0"/>
              <a:t>Subtasks </a:t>
            </a:r>
            <a:r>
              <a:rPr lang="en-GB" i="1" dirty="0"/>
              <a:t>1. Meta-planning</a:t>
            </a:r>
            <a:endParaRPr lang="en-GB" dirty="0"/>
          </a:p>
          <a:p>
            <a:pPr lvl="0"/>
            <a:r>
              <a:rPr lang="en-GB" dirty="0"/>
              <a:t>All Chapter 27 </a:t>
            </a:r>
            <a:r>
              <a:rPr lang="en-GB" dirty="0" smtClean="0"/>
              <a:t>subsectors</a:t>
            </a:r>
          </a:p>
          <a:p>
            <a:pPr marL="0" indent="0">
              <a:buNone/>
            </a:pPr>
            <a:r>
              <a:rPr lang="en-GB" i="1" dirty="0"/>
              <a:t>Subtask 2. Regional training on the role of planning documents in approximation process</a:t>
            </a:r>
            <a:endParaRPr lang="en-GB" dirty="0"/>
          </a:p>
          <a:p>
            <a:pPr lvl="0"/>
            <a:r>
              <a:rPr lang="en-GB" dirty="0"/>
              <a:t>All Chapter 27 subsectors</a:t>
            </a:r>
          </a:p>
          <a:p>
            <a:pPr lvl="0"/>
            <a:endParaRPr lang="en-GB" dirty="0"/>
          </a:p>
          <a:p>
            <a:endParaRPr lang="en-US" dirty="0"/>
          </a:p>
        </p:txBody>
      </p:sp>
    </p:spTree>
    <p:extLst>
      <p:ext uri="{BB962C8B-B14F-4D97-AF65-F5344CB8AC3E}">
        <p14:creationId xmlns:p14="http://schemas.microsoft.com/office/powerpoint/2010/main" val="12463033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Strategic planning </a:t>
            </a:r>
            <a:r>
              <a:rPr lang="en-GB" dirty="0" smtClean="0"/>
              <a:t>(2)</a:t>
            </a:r>
            <a:endParaRPr lang="en-US" dirty="0"/>
          </a:p>
        </p:txBody>
      </p:sp>
      <p:sp>
        <p:nvSpPr>
          <p:cNvPr id="3" name="Content Placeholder 2"/>
          <p:cNvSpPr>
            <a:spLocks noGrp="1"/>
          </p:cNvSpPr>
          <p:nvPr>
            <p:ph idx="1"/>
          </p:nvPr>
        </p:nvSpPr>
        <p:spPr/>
        <p:txBody>
          <a:bodyPr/>
          <a:lstStyle/>
          <a:p>
            <a:pPr marL="0" indent="0">
              <a:buNone/>
            </a:pPr>
            <a:r>
              <a:rPr lang="en-GB" i="1" dirty="0"/>
              <a:t>Subtask 3. Two combined regional trainings</a:t>
            </a:r>
            <a:endParaRPr lang="en-GB" dirty="0"/>
          </a:p>
          <a:p>
            <a:pPr lvl="0"/>
            <a:r>
              <a:rPr lang="en-GB" dirty="0"/>
              <a:t>Water sector (Water Management Working Group)</a:t>
            </a:r>
          </a:p>
          <a:p>
            <a:pPr lvl="0"/>
            <a:r>
              <a:rPr lang="en-GB" dirty="0"/>
              <a:t>Waste management sector (Waste Management Working Group)</a:t>
            </a:r>
          </a:p>
          <a:p>
            <a:pPr lvl="0"/>
            <a:r>
              <a:rPr lang="en-GB" dirty="0">
                <a:solidFill>
                  <a:schemeClr val="tx2"/>
                </a:solidFill>
              </a:rPr>
              <a:t>Alternative – industrial pollution (IEC/ Chemicals Working Group)</a:t>
            </a:r>
          </a:p>
          <a:p>
            <a:endParaRPr lang="en-US" dirty="0"/>
          </a:p>
        </p:txBody>
      </p:sp>
    </p:spTree>
    <p:extLst>
      <p:ext uri="{BB962C8B-B14F-4D97-AF65-F5344CB8AC3E}">
        <p14:creationId xmlns:p14="http://schemas.microsoft.com/office/powerpoint/2010/main" val="14715860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Cost recovery and tariff </a:t>
            </a:r>
            <a:r>
              <a:rPr lang="en-GB" dirty="0" smtClean="0"/>
              <a:t>setting</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GB" i="1" dirty="0" smtClean="0"/>
              <a:t>Subtask </a:t>
            </a:r>
            <a:r>
              <a:rPr lang="en-GB" i="1" dirty="0"/>
              <a:t>1. Two combined regional trainings on economic-financial analysis and cost recovery</a:t>
            </a:r>
            <a:endParaRPr lang="en-GB" dirty="0"/>
          </a:p>
          <a:p>
            <a:pPr lvl="0"/>
            <a:r>
              <a:rPr lang="en-GB" dirty="0"/>
              <a:t>Water sector (Water Management Working Group),</a:t>
            </a:r>
          </a:p>
          <a:p>
            <a:pPr lvl="0"/>
            <a:r>
              <a:rPr lang="en-GB" dirty="0"/>
              <a:t>Waste management sector (Waste Management Working Group).</a:t>
            </a:r>
          </a:p>
          <a:p>
            <a:pPr marL="0" indent="0">
              <a:buNone/>
            </a:pPr>
            <a:r>
              <a:rPr lang="en-GB" i="1" dirty="0"/>
              <a:t>Subtask 2. Tailor made/national round table discussions</a:t>
            </a:r>
            <a:endParaRPr lang="en-GB" dirty="0"/>
          </a:p>
          <a:p>
            <a:pPr lvl="0"/>
            <a:r>
              <a:rPr lang="en-GB" dirty="0"/>
              <a:t>Water management sector and waste management </a:t>
            </a:r>
            <a:r>
              <a:rPr lang="en-GB" dirty="0" smtClean="0"/>
              <a:t>sector</a:t>
            </a:r>
            <a:endParaRPr lang="en-GB" dirty="0"/>
          </a:p>
        </p:txBody>
      </p:sp>
    </p:spTree>
    <p:extLst>
      <p:ext uri="{BB962C8B-B14F-4D97-AF65-F5344CB8AC3E}">
        <p14:creationId xmlns:p14="http://schemas.microsoft.com/office/powerpoint/2010/main" val="17804878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2564904"/>
            <a:ext cx="7772400" cy="1362075"/>
          </a:xfrm>
        </p:spPr>
        <p:txBody>
          <a:bodyPr>
            <a:normAutofit/>
          </a:bodyPr>
          <a:lstStyle/>
          <a:p>
            <a:r>
              <a:rPr lang="en-US" b="0" dirty="0"/>
              <a:t>Thank you for your attention</a:t>
            </a:r>
            <a:r>
              <a:rPr lang="en-US" b="0" dirty="0" smtClean="0"/>
              <a:t>!</a:t>
            </a:r>
            <a:br>
              <a:rPr lang="en-US" b="0" dirty="0" smtClean="0"/>
            </a:br>
            <a:endParaRPr lang="en-US" b="0" dirty="0"/>
          </a:p>
        </p:txBody>
      </p:sp>
    </p:spTree>
    <p:extLst>
      <p:ext uri="{BB962C8B-B14F-4D97-AF65-F5344CB8AC3E}">
        <p14:creationId xmlns:p14="http://schemas.microsoft.com/office/powerpoint/2010/main" val="6341512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b="1" dirty="0" smtClean="0"/>
              <a:t>Work </a:t>
            </a:r>
            <a:r>
              <a:rPr lang="en-GB" b="1" dirty="0"/>
              <a:t>plan for </a:t>
            </a:r>
            <a:r>
              <a:rPr lang="en-GB" b="1" dirty="0" smtClean="0"/>
              <a:t>2014</a:t>
            </a:r>
            <a:endParaRPr lang="en-US" b="1" dirty="0"/>
          </a:p>
        </p:txBody>
      </p:sp>
      <p:sp>
        <p:nvSpPr>
          <p:cNvPr id="5" name="Subtitle 4"/>
          <p:cNvSpPr>
            <a:spLocks noGrp="1"/>
          </p:cNvSpPr>
          <p:nvPr>
            <p:ph type="subTitle" idx="1"/>
          </p:nvPr>
        </p:nvSpPr>
        <p:spPr/>
        <p:txBody>
          <a:bodyPr/>
          <a:lstStyle/>
          <a:p>
            <a:r>
              <a:rPr lang="en-GB" dirty="0" smtClean="0"/>
              <a:t>Strategic </a:t>
            </a:r>
            <a:r>
              <a:rPr lang="en-GB" dirty="0"/>
              <a:t>Planning and Investments Working Group </a:t>
            </a:r>
            <a:endParaRPr lang="en-US" dirty="0"/>
          </a:p>
        </p:txBody>
      </p:sp>
    </p:spTree>
    <p:extLst>
      <p:ext uri="{BB962C8B-B14F-4D97-AF65-F5344CB8AC3E}">
        <p14:creationId xmlns:p14="http://schemas.microsoft.com/office/powerpoint/2010/main" val="56423370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Task 1. </a:t>
            </a:r>
            <a:r>
              <a:rPr lang="en-GB" dirty="0" smtClean="0"/>
              <a:t>Annual WG meetings </a:t>
            </a:r>
            <a:endParaRPr lang="en-US" dirty="0"/>
          </a:p>
        </p:txBody>
      </p:sp>
      <p:sp>
        <p:nvSpPr>
          <p:cNvPr id="3" name="Content Placeholder 2"/>
          <p:cNvSpPr>
            <a:spLocks noGrp="1"/>
          </p:cNvSpPr>
          <p:nvPr>
            <p:ph idx="1"/>
          </p:nvPr>
        </p:nvSpPr>
        <p:spPr/>
        <p:txBody>
          <a:bodyPr>
            <a:normAutofit/>
          </a:bodyPr>
          <a:lstStyle/>
          <a:p>
            <a:r>
              <a:rPr lang="en-US" dirty="0" smtClean="0"/>
              <a:t>January 29, 2014</a:t>
            </a:r>
          </a:p>
          <a:p>
            <a:r>
              <a:rPr lang="en-US" dirty="0" smtClean="0"/>
              <a:t>Skopje</a:t>
            </a:r>
            <a:endParaRPr lang="en-US" dirty="0"/>
          </a:p>
        </p:txBody>
      </p:sp>
    </p:spTree>
    <p:extLst>
      <p:ext uri="{BB962C8B-B14F-4D97-AF65-F5344CB8AC3E}">
        <p14:creationId xmlns:p14="http://schemas.microsoft.com/office/powerpoint/2010/main" val="41948245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a:t>
            </a:r>
            <a:r>
              <a:rPr lang="en-GB" dirty="0" smtClean="0"/>
              <a:t> </a:t>
            </a:r>
            <a:r>
              <a:rPr lang="en-GB" dirty="0"/>
              <a:t>Strategic planning </a:t>
            </a:r>
            <a:endParaRPr lang="en-US" dirty="0"/>
          </a:p>
        </p:txBody>
      </p:sp>
      <p:sp>
        <p:nvSpPr>
          <p:cNvPr id="3" name="Content Placeholder 2"/>
          <p:cNvSpPr>
            <a:spLocks noGrp="1"/>
          </p:cNvSpPr>
          <p:nvPr>
            <p:ph idx="1"/>
          </p:nvPr>
        </p:nvSpPr>
        <p:spPr/>
        <p:txBody>
          <a:bodyPr>
            <a:normAutofit fontScale="85000" lnSpcReduction="10000"/>
          </a:bodyPr>
          <a:lstStyle/>
          <a:p>
            <a:pPr lvl="0"/>
            <a:r>
              <a:rPr lang="en-GB" dirty="0" smtClean="0"/>
              <a:t>Country </a:t>
            </a:r>
            <a:r>
              <a:rPr lang="en-GB" dirty="0"/>
              <a:t>specific discussions </a:t>
            </a:r>
            <a:r>
              <a:rPr lang="en-GB" dirty="0" smtClean="0"/>
              <a:t>and meta</a:t>
            </a:r>
            <a:r>
              <a:rPr lang="en-GB" dirty="0"/>
              <a:t>-</a:t>
            </a:r>
            <a:r>
              <a:rPr lang="en-GB" dirty="0" smtClean="0"/>
              <a:t>plans (national roadmaps) </a:t>
            </a:r>
            <a:r>
              <a:rPr lang="en-GB" dirty="0"/>
              <a:t>for development of </a:t>
            </a:r>
            <a:r>
              <a:rPr lang="en-GB" dirty="0" smtClean="0"/>
              <a:t>necessary </a:t>
            </a:r>
            <a:r>
              <a:rPr lang="en-GB" dirty="0"/>
              <a:t>planning documents for EU accession </a:t>
            </a:r>
            <a:r>
              <a:rPr lang="en-GB" dirty="0" smtClean="0"/>
              <a:t>process</a:t>
            </a:r>
            <a:endParaRPr lang="en-GB" dirty="0"/>
          </a:p>
          <a:p>
            <a:pPr lvl="0"/>
            <a:r>
              <a:rPr lang="en-GB" dirty="0"/>
              <a:t>Regional training on the role of planning documents in approximation </a:t>
            </a:r>
            <a:r>
              <a:rPr lang="en-GB" dirty="0" smtClean="0"/>
              <a:t>process for </a:t>
            </a:r>
            <a:r>
              <a:rPr lang="en-GB" dirty="0"/>
              <a:t>chapter </a:t>
            </a:r>
            <a:r>
              <a:rPr lang="en-GB" dirty="0" smtClean="0"/>
              <a:t>27</a:t>
            </a:r>
            <a:endParaRPr lang="en-GB" dirty="0"/>
          </a:p>
          <a:p>
            <a:pPr lvl="0"/>
            <a:r>
              <a:rPr lang="en-GB" dirty="0"/>
              <a:t>Two combined regional trainings between the Strategic Planning and Investments Working Group and sector specific Working Groups to assess the situation and agree on strategic planning documents to be developed in the selected </a:t>
            </a:r>
            <a:r>
              <a:rPr lang="en-GB" dirty="0" smtClean="0"/>
              <a:t>sectors</a:t>
            </a:r>
            <a:endParaRPr lang="en-GB" dirty="0"/>
          </a:p>
          <a:p>
            <a:endParaRPr lang="en-US" dirty="0"/>
          </a:p>
        </p:txBody>
      </p:sp>
    </p:spTree>
    <p:extLst>
      <p:ext uri="{BB962C8B-B14F-4D97-AF65-F5344CB8AC3E}">
        <p14:creationId xmlns:p14="http://schemas.microsoft.com/office/powerpoint/2010/main" val="218587758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 Strategic planning. 2014</a:t>
            </a:r>
            <a:endParaRPr lang="en-US" dirty="0"/>
          </a:p>
        </p:txBody>
      </p:sp>
      <p:sp>
        <p:nvSpPr>
          <p:cNvPr id="3" name="Content Placeholder 2"/>
          <p:cNvSpPr>
            <a:spLocks noGrp="1"/>
          </p:cNvSpPr>
          <p:nvPr>
            <p:ph idx="1"/>
          </p:nvPr>
        </p:nvSpPr>
        <p:spPr/>
        <p:txBody>
          <a:bodyPr/>
          <a:lstStyle/>
          <a:p>
            <a:r>
              <a:rPr lang="en-US" dirty="0" smtClean="0"/>
              <a:t>Discussion of planning status in Montenegro (February)</a:t>
            </a:r>
          </a:p>
          <a:p>
            <a:r>
              <a:rPr lang="en-GB" dirty="0"/>
              <a:t>Regional training on the role of planning documents in approximation process </a:t>
            </a:r>
            <a:r>
              <a:rPr lang="en-GB" dirty="0" smtClean="0"/>
              <a:t>(March 18, </a:t>
            </a:r>
            <a:r>
              <a:rPr lang="en-GB" dirty="0" err="1" smtClean="0"/>
              <a:t>Budva</a:t>
            </a:r>
            <a:r>
              <a:rPr lang="en-GB" dirty="0" smtClean="0"/>
              <a:t>)</a:t>
            </a:r>
          </a:p>
          <a:p>
            <a:r>
              <a:rPr lang="en-GB" dirty="0"/>
              <a:t>Delivery of two bilateral </a:t>
            </a:r>
            <a:r>
              <a:rPr lang="en-GB" dirty="0" smtClean="0"/>
              <a:t>discussions/workshops (September – December)</a:t>
            </a:r>
            <a:endParaRPr lang="en-US" dirty="0"/>
          </a:p>
        </p:txBody>
      </p:sp>
    </p:spTree>
    <p:extLst>
      <p:ext uri="{BB962C8B-B14F-4D97-AF65-F5344CB8AC3E}">
        <p14:creationId xmlns:p14="http://schemas.microsoft.com/office/powerpoint/2010/main" val="299057700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Task 1. </a:t>
            </a:r>
            <a:r>
              <a:rPr lang="en-GB" dirty="0" smtClean="0"/>
              <a:t>Annual WG meetings </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Three annual </a:t>
            </a:r>
            <a:r>
              <a:rPr lang="en-GB" dirty="0"/>
              <a:t>Working Group meetings </a:t>
            </a:r>
          </a:p>
          <a:p>
            <a:pPr marL="0" indent="0">
              <a:buNone/>
            </a:pPr>
            <a:r>
              <a:rPr lang="en-GB" i="1" dirty="0"/>
              <a:t>Expected outputs: </a:t>
            </a:r>
            <a:endParaRPr lang="en-GB" dirty="0"/>
          </a:p>
          <a:p>
            <a:pPr lvl="0"/>
            <a:r>
              <a:rPr lang="en-GB" dirty="0"/>
              <a:t>bringing together relevant representatives of the beneficiary countries</a:t>
            </a:r>
          </a:p>
          <a:p>
            <a:pPr lvl="0"/>
            <a:r>
              <a:rPr lang="en-GB" dirty="0"/>
              <a:t>discussing the needs of particular countries and the ways how the ECRAN project could address them best</a:t>
            </a:r>
          </a:p>
          <a:p>
            <a:pPr lvl="0"/>
            <a:r>
              <a:rPr lang="en-GB" dirty="0"/>
              <a:t>adopting work plans and other documents</a:t>
            </a:r>
          </a:p>
          <a:p>
            <a:pPr lvl="0"/>
            <a:r>
              <a:rPr lang="en-GB" dirty="0"/>
              <a:t>exchange of information on progress made in the implementation of the work plan</a:t>
            </a:r>
          </a:p>
          <a:p>
            <a:pPr lvl="0"/>
            <a:r>
              <a:rPr lang="en-GB" dirty="0"/>
              <a:t>exchanging information among all countries on progress in the implementation of the work plan discussing bottle-neck and the ways to solve them</a:t>
            </a:r>
          </a:p>
          <a:p>
            <a:r>
              <a:rPr lang="en-GB" dirty="0"/>
              <a:t>In addition to mentioned above tasks will include coordination with IFI, WBIF and other relevant regional initiatives.</a:t>
            </a:r>
          </a:p>
          <a:p>
            <a:endParaRPr lang="en-US" dirty="0"/>
          </a:p>
        </p:txBody>
      </p:sp>
    </p:spTree>
    <p:extLst>
      <p:ext uri="{BB962C8B-B14F-4D97-AF65-F5344CB8AC3E}">
        <p14:creationId xmlns:p14="http://schemas.microsoft.com/office/powerpoint/2010/main" val="18288110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Regional training in </a:t>
            </a:r>
            <a:r>
              <a:rPr lang="en-GB" dirty="0" err="1" smtClean="0"/>
              <a:t>Budva</a:t>
            </a:r>
            <a:r>
              <a:rPr lang="en-GB" dirty="0" smtClean="0"/>
              <a:t>, March 18</a:t>
            </a:r>
            <a:endParaRPr lang="en-US" dirty="0"/>
          </a:p>
        </p:txBody>
      </p:sp>
      <p:sp>
        <p:nvSpPr>
          <p:cNvPr id="3" name="Content Placeholder 2"/>
          <p:cNvSpPr>
            <a:spLocks noGrp="1"/>
          </p:cNvSpPr>
          <p:nvPr>
            <p:ph idx="1"/>
          </p:nvPr>
        </p:nvSpPr>
        <p:spPr/>
        <p:txBody>
          <a:bodyPr/>
          <a:lstStyle/>
          <a:p>
            <a:r>
              <a:rPr lang="en-US" dirty="0" smtClean="0">
                <a:hlinkClick r:id="rId2" action="ppaction://hlinkfile"/>
              </a:rPr>
              <a:t>Agenda_Strategic_planning_Budva1803_c</a:t>
            </a:r>
            <a:endParaRPr lang="en-US" dirty="0"/>
          </a:p>
        </p:txBody>
      </p:sp>
    </p:spTree>
    <p:extLst>
      <p:ext uri="{BB962C8B-B14F-4D97-AF65-F5344CB8AC3E}">
        <p14:creationId xmlns:p14="http://schemas.microsoft.com/office/powerpoint/2010/main" val="354673498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Task </a:t>
            </a:r>
            <a:r>
              <a:rPr lang="en-US" dirty="0" smtClean="0"/>
              <a:t>2. </a:t>
            </a:r>
            <a:r>
              <a:rPr lang="en-GB" dirty="0" smtClean="0"/>
              <a:t>2014 cont.</a:t>
            </a:r>
            <a:endParaRPr lang="en-US" dirty="0"/>
          </a:p>
        </p:txBody>
      </p:sp>
      <p:sp>
        <p:nvSpPr>
          <p:cNvPr id="3" name="Content Placeholder 2"/>
          <p:cNvSpPr>
            <a:spLocks noGrp="1"/>
          </p:cNvSpPr>
          <p:nvPr>
            <p:ph idx="1"/>
          </p:nvPr>
        </p:nvSpPr>
        <p:spPr/>
        <p:txBody>
          <a:bodyPr/>
          <a:lstStyle/>
          <a:p>
            <a:r>
              <a:rPr lang="en-GB" dirty="0"/>
              <a:t>Discussion regarding cooperation possibilities with the Waste Management WG </a:t>
            </a:r>
            <a:r>
              <a:rPr lang="en-GB" dirty="0" smtClean="0"/>
              <a:t>(January)</a:t>
            </a:r>
          </a:p>
          <a:p>
            <a:r>
              <a:rPr lang="en-GB" dirty="0" smtClean="0"/>
              <a:t>Combined </a:t>
            </a:r>
            <a:r>
              <a:rPr lang="en-GB" dirty="0"/>
              <a:t>regional training with </a:t>
            </a:r>
            <a:r>
              <a:rPr lang="en-GB" dirty="0" smtClean="0"/>
              <a:t>Waste </a:t>
            </a:r>
            <a:r>
              <a:rPr lang="en-GB" dirty="0"/>
              <a:t>Management WG </a:t>
            </a:r>
            <a:r>
              <a:rPr lang="en-GB" dirty="0" smtClean="0"/>
              <a:t>(November)</a:t>
            </a:r>
          </a:p>
          <a:p>
            <a:r>
              <a:rPr lang="en-GB" dirty="0"/>
              <a:t>Agreed lists of </a:t>
            </a:r>
            <a:r>
              <a:rPr lang="en-GB" dirty="0" err="1"/>
              <a:t>sectoral</a:t>
            </a:r>
            <a:r>
              <a:rPr lang="en-GB" dirty="0"/>
              <a:t> policy documents for </a:t>
            </a:r>
            <a:r>
              <a:rPr lang="en-GB" dirty="0" smtClean="0"/>
              <a:t>Waste Management </a:t>
            </a:r>
            <a:r>
              <a:rPr lang="en-GB" dirty="0"/>
              <a:t>sector </a:t>
            </a:r>
            <a:r>
              <a:rPr lang="en-GB" dirty="0" smtClean="0"/>
              <a:t>(December)</a:t>
            </a:r>
          </a:p>
          <a:p>
            <a:endParaRPr lang="en-US" dirty="0"/>
          </a:p>
        </p:txBody>
      </p:sp>
    </p:spTree>
    <p:extLst>
      <p:ext uri="{BB962C8B-B14F-4D97-AF65-F5344CB8AC3E}">
        <p14:creationId xmlns:p14="http://schemas.microsoft.com/office/powerpoint/2010/main" val="37131530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Task 3. </a:t>
            </a:r>
            <a:r>
              <a:rPr lang="en-GB" dirty="0"/>
              <a:t>Cost recovery and tariff </a:t>
            </a:r>
            <a:r>
              <a:rPr lang="en-GB" dirty="0" smtClean="0"/>
              <a:t>setting</a:t>
            </a:r>
            <a:endParaRPr lang="en-US" dirty="0"/>
          </a:p>
        </p:txBody>
      </p:sp>
      <p:sp>
        <p:nvSpPr>
          <p:cNvPr id="3" name="Content Placeholder 2"/>
          <p:cNvSpPr>
            <a:spLocks noGrp="1"/>
          </p:cNvSpPr>
          <p:nvPr>
            <p:ph idx="1"/>
          </p:nvPr>
        </p:nvSpPr>
        <p:spPr/>
        <p:txBody>
          <a:bodyPr>
            <a:normAutofit fontScale="92500"/>
          </a:bodyPr>
          <a:lstStyle/>
          <a:p>
            <a:r>
              <a:rPr lang="en-GB" dirty="0" smtClean="0"/>
              <a:t>Two </a:t>
            </a:r>
            <a:r>
              <a:rPr lang="en-GB" dirty="0"/>
              <a:t>regional trainings on economic-financial analysis and cost recovery combined with other ECRAN sector specific Working Groups (waste management, water management </a:t>
            </a:r>
            <a:r>
              <a:rPr lang="en-GB" dirty="0" smtClean="0"/>
              <a:t>or other) </a:t>
            </a:r>
          </a:p>
          <a:p>
            <a:r>
              <a:rPr lang="en-GB" dirty="0" smtClean="0"/>
              <a:t>Tailor </a:t>
            </a:r>
            <a:r>
              <a:rPr lang="en-GB" dirty="0"/>
              <a:t>made/national round table discussions and/or trainings on the structure of costs, financial flows, cost recovery, polluter pays and other principles (up to one round table/training per </a:t>
            </a:r>
            <a:r>
              <a:rPr lang="en-GB" dirty="0" smtClean="0"/>
              <a:t>country, demand driven) </a:t>
            </a:r>
            <a:endParaRPr lang="en-US" dirty="0"/>
          </a:p>
        </p:txBody>
      </p:sp>
    </p:spTree>
    <p:extLst>
      <p:ext uri="{BB962C8B-B14F-4D97-AF65-F5344CB8AC3E}">
        <p14:creationId xmlns:p14="http://schemas.microsoft.com/office/powerpoint/2010/main" val="228107536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Task 3. </a:t>
            </a:r>
            <a:r>
              <a:rPr lang="en-GB" dirty="0"/>
              <a:t>Cost recovery and tariff </a:t>
            </a:r>
            <a:r>
              <a:rPr lang="en-GB" dirty="0" smtClean="0"/>
              <a:t>setting 2014</a:t>
            </a:r>
            <a:endParaRPr lang="en-US" dirty="0"/>
          </a:p>
        </p:txBody>
      </p:sp>
      <p:sp>
        <p:nvSpPr>
          <p:cNvPr id="3" name="Content Placeholder 2"/>
          <p:cNvSpPr>
            <a:spLocks noGrp="1"/>
          </p:cNvSpPr>
          <p:nvPr>
            <p:ph idx="1"/>
          </p:nvPr>
        </p:nvSpPr>
        <p:spPr/>
        <p:txBody>
          <a:bodyPr>
            <a:normAutofit lnSpcReduction="10000"/>
          </a:bodyPr>
          <a:lstStyle/>
          <a:p>
            <a:r>
              <a:rPr lang="en-GB" dirty="0"/>
              <a:t>Discussion regarding selecting sectors for training </a:t>
            </a:r>
            <a:r>
              <a:rPr lang="en-GB" dirty="0" smtClean="0"/>
              <a:t>(January, proposed sectors – water and waste management)</a:t>
            </a:r>
          </a:p>
          <a:p>
            <a:r>
              <a:rPr lang="en-GB" dirty="0"/>
              <a:t>Regional training on economic-financial analysis and cost recovery combined with </a:t>
            </a:r>
            <a:r>
              <a:rPr lang="en-GB" dirty="0" smtClean="0"/>
              <a:t>selected ECRAN </a:t>
            </a:r>
            <a:r>
              <a:rPr lang="en-GB" dirty="0"/>
              <a:t>sector specific Working Group </a:t>
            </a:r>
            <a:r>
              <a:rPr lang="en-GB" dirty="0" smtClean="0"/>
              <a:t>(October)</a:t>
            </a:r>
          </a:p>
          <a:p>
            <a:r>
              <a:rPr lang="en-GB" dirty="0"/>
              <a:t>Draft text for awareness raising </a:t>
            </a:r>
            <a:r>
              <a:rPr lang="en-GB" dirty="0" smtClean="0"/>
              <a:t>materials (October) </a:t>
            </a:r>
            <a:endParaRPr lang="en-US" dirty="0"/>
          </a:p>
        </p:txBody>
      </p:sp>
    </p:spTree>
    <p:extLst>
      <p:ext uri="{BB962C8B-B14F-4D97-AF65-F5344CB8AC3E}">
        <p14:creationId xmlns:p14="http://schemas.microsoft.com/office/powerpoint/2010/main" val="4785065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Task 4. Capacity </a:t>
            </a:r>
            <a:r>
              <a:rPr lang="en-GB" dirty="0"/>
              <a:t>building for </a:t>
            </a:r>
            <a:r>
              <a:rPr lang="en-GB" dirty="0" smtClean="0"/>
              <a:t>IPA</a:t>
            </a:r>
            <a:endParaRPr lang="en-US" dirty="0"/>
          </a:p>
        </p:txBody>
      </p:sp>
      <p:sp>
        <p:nvSpPr>
          <p:cNvPr id="3" name="Content Placeholder 2"/>
          <p:cNvSpPr>
            <a:spLocks noGrp="1"/>
          </p:cNvSpPr>
          <p:nvPr>
            <p:ph idx="1"/>
          </p:nvPr>
        </p:nvSpPr>
        <p:spPr/>
        <p:txBody>
          <a:bodyPr/>
          <a:lstStyle/>
          <a:p>
            <a:endParaRPr lang="en-GB" dirty="0" smtClean="0"/>
          </a:p>
          <a:p>
            <a:r>
              <a:rPr lang="en-GB" dirty="0" smtClean="0"/>
              <a:t>Two </a:t>
            </a:r>
            <a:r>
              <a:rPr lang="en-GB" dirty="0"/>
              <a:t>regional trainings on IPA II Regulation and its Implementing </a:t>
            </a:r>
            <a:r>
              <a:rPr lang="en-GB" dirty="0" smtClean="0"/>
              <a:t>Rules</a:t>
            </a:r>
          </a:p>
          <a:p>
            <a:endParaRPr lang="en-GB" dirty="0" smtClean="0"/>
          </a:p>
        </p:txBody>
      </p:sp>
    </p:spTree>
    <p:extLst>
      <p:ext uri="{BB962C8B-B14F-4D97-AF65-F5344CB8AC3E}">
        <p14:creationId xmlns:p14="http://schemas.microsoft.com/office/powerpoint/2010/main" val="362053025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Task 4. Capacity building for </a:t>
            </a:r>
            <a:r>
              <a:rPr lang="en-GB" dirty="0" smtClean="0"/>
              <a:t>IPA. 2014</a:t>
            </a:r>
            <a:endParaRPr lang="en-US" dirty="0"/>
          </a:p>
        </p:txBody>
      </p:sp>
      <p:sp>
        <p:nvSpPr>
          <p:cNvPr id="3" name="Content Placeholder 2"/>
          <p:cNvSpPr>
            <a:spLocks noGrp="1"/>
          </p:cNvSpPr>
          <p:nvPr>
            <p:ph idx="1"/>
          </p:nvPr>
        </p:nvSpPr>
        <p:spPr/>
        <p:txBody>
          <a:bodyPr/>
          <a:lstStyle/>
          <a:p>
            <a:endParaRPr lang="en-GB" dirty="0" smtClean="0"/>
          </a:p>
          <a:p>
            <a:r>
              <a:rPr lang="en-GB" dirty="0" smtClean="0"/>
              <a:t>Regional </a:t>
            </a:r>
            <a:r>
              <a:rPr lang="en-GB" dirty="0"/>
              <a:t>training on IPA II Regulation </a:t>
            </a:r>
            <a:r>
              <a:rPr lang="en-GB" dirty="0" smtClean="0"/>
              <a:t>(May, subject to developments with IPA 2 Regulation and implementation guidelines)</a:t>
            </a:r>
            <a:endParaRPr lang="en-US" dirty="0"/>
          </a:p>
        </p:txBody>
      </p:sp>
    </p:spTree>
    <p:extLst>
      <p:ext uri="{BB962C8B-B14F-4D97-AF65-F5344CB8AC3E}">
        <p14:creationId xmlns:p14="http://schemas.microsoft.com/office/powerpoint/2010/main" val="22298147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2564904"/>
            <a:ext cx="7772400" cy="1362075"/>
          </a:xfrm>
        </p:spPr>
        <p:txBody>
          <a:bodyPr>
            <a:normAutofit/>
          </a:bodyPr>
          <a:lstStyle/>
          <a:p>
            <a:r>
              <a:rPr lang="en-US" b="0" dirty="0"/>
              <a:t>Thank you for your attention</a:t>
            </a:r>
            <a:r>
              <a:rPr lang="en-US" b="0" dirty="0" smtClean="0"/>
              <a:t>!</a:t>
            </a:r>
            <a:br>
              <a:rPr lang="en-US" b="0" dirty="0" smtClean="0"/>
            </a:br>
            <a:endParaRPr lang="en-US" b="0" dirty="0"/>
          </a:p>
        </p:txBody>
      </p:sp>
    </p:spTree>
    <p:extLst>
      <p:ext uri="{BB962C8B-B14F-4D97-AF65-F5344CB8AC3E}">
        <p14:creationId xmlns:p14="http://schemas.microsoft.com/office/powerpoint/2010/main" val="16577759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mph" presetSubtype="0" fill="hold" grpId="0" nodeType="clickEffect">
                                  <p:stCondLst>
                                    <p:cond delay="0"/>
                                  </p:stCondLst>
                                  <p:iterate type="lt">
                                    <p:tmPct val="10000"/>
                                  </p:iterate>
                                  <p:childTnLst>
                                    <p:animClr clrSpc="rgb" dir="cw">
                                      <p:cBhvr override="childStyle">
                                        <p:cTn id="6" dur="500" fill="hold"/>
                                        <p:tgtEl>
                                          <p:spTgt spid="4"/>
                                        </p:tgtEl>
                                        <p:attrNameLst>
                                          <p:attrName>style.color</p:attrName>
                                        </p:attrNameLst>
                                      </p:cBhvr>
                                      <p:to>
                                        <a:schemeClr val="accent2"/>
                                      </p:to>
                                    </p:animClr>
                                    <p:animClr clrSpc="rgb" dir="cw">
                                      <p:cBhvr>
                                        <p:cTn id="7" dur="500" fill="hold"/>
                                        <p:tgtEl>
                                          <p:spTgt spid="4"/>
                                        </p:tgtEl>
                                        <p:attrNameLst>
                                          <p:attrName>fillcolor</p:attrName>
                                        </p:attrNameLst>
                                      </p:cBhvr>
                                      <p:to>
                                        <a:schemeClr val="accent2"/>
                                      </p:to>
                                    </p:animClr>
                                    <p:set>
                                      <p:cBhvr>
                                        <p:cTn id="8" dur="500" fill="hold"/>
                                        <p:tgtEl>
                                          <p:spTgt spid="4"/>
                                        </p:tgtEl>
                                        <p:attrNameLst>
                                          <p:attrName>fill.type</p:attrName>
                                        </p:attrNameLst>
                                      </p:cBhvr>
                                      <p:to>
                                        <p:strVal val="solid"/>
                                      </p:to>
                                    </p:set>
                                    <p:anim to="1.5" calcmode="lin" valueType="num">
                                      <p:cBhvr override="childStyle">
                                        <p:cTn id="9" dur="500" fill="hold"/>
                                        <p:tgtEl>
                                          <p:spTgt spid="4"/>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2.</a:t>
            </a:r>
            <a:r>
              <a:rPr lang="en-GB" dirty="0" smtClean="0"/>
              <a:t> </a:t>
            </a:r>
            <a:r>
              <a:rPr lang="en-GB" dirty="0"/>
              <a:t>Strategic </a:t>
            </a:r>
            <a:r>
              <a:rPr lang="en-GB" dirty="0" smtClean="0"/>
              <a:t>planning (1) </a:t>
            </a:r>
            <a:endParaRPr lang="en-US" dirty="0"/>
          </a:p>
        </p:txBody>
      </p:sp>
      <p:sp>
        <p:nvSpPr>
          <p:cNvPr id="3" name="Content Placeholder 2"/>
          <p:cNvSpPr>
            <a:spLocks noGrp="1"/>
          </p:cNvSpPr>
          <p:nvPr>
            <p:ph idx="1"/>
          </p:nvPr>
        </p:nvSpPr>
        <p:spPr/>
        <p:txBody>
          <a:bodyPr>
            <a:normAutofit fontScale="85000" lnSpcReduction="10000"/>
          </a:bodyPr>
          <a:lstStyle/>
          <a:p>
            <a:pPr lvl="0"/>
            <a:r>
              <a:rPr lang="en-GB" dirty="0" smtClean="0"/>
              <a:t>Country </a:t>
            </a:r>
            <a:r>
              <a:rPr lang="en-GB" dirty="0"/>
              <a:t>specific discussions </a:t>
            </a:r>
            <a:r>
              <a:rPr lang="en-GB" dirty="0" smtClean="0"/>
              <a:t>and meta</a:t>
            </a:r>
            <a:r>
              <a:rPr lang="en-GB" dirty="0"/>
              <a:t>-</a:t>
            </a:r>
            <a:r>
              <a:rPr lang="en-GB" dirty="0" smtClean="0"/>
              <a:t>plans (national roadmaps) </a:t>
            </a:r>
            <a:r>
              <a:rPr lang="en-GB" dirty="0"/>
              <a:t>for development of </a:t>
            </a:r>
            <a:r>
              <a:rPr lang="en-GB" dirty="0" smtClean="0"/>
              <a:t>necessary </a:t>
            </a:r>
            <a:r>
              <a:rPr lang="en-GB" dirty="0"/>
              <a:t>planning documents for EU accession </a:t>
            </a:r>
            <a:r>
              <a:rPr lang="en-GB" dirty="0" smtClean="0"/>
              <a:t>process</a:t>
            </a:r>
            <a:endParaRPr lang="en-GB" dirty="0"/>
          </a:p>
          <a:p>
            <a:pPr lvl="0"/>
            <a:r>
              <a:rPr lang="en-GB" dirty="0"/>
              <a:t>Regional training on the role of planning documents in approximation </a:t>
            </a:r>
            <a:r>
              <a:rPr lang="en-GB" dirty="0" smtClean="0"/>
              <a:t>process for </a:t>
            </a:r>
            <a:r>
              <a:rPr lang="en-GB" dirty="0"/>
              <a:t>chapter </a:t>
            </a:r>
            <a:r>
              <a:rPr lang="en-GB" dirty="0" smtClean="0"/>
              <a:t>27</a:t>
            </a:r>
            <a:endParaRPr lang="en-GB" dirty="0"/>
          </a:p>
          <a:p>
            <a:pPr lvl="0"/>
            <a:r>
              <a:rPr lang="en-GB" dirty="0"/>
              <a:t>Two combined regional trainings between the Strategic Planning and Investments Working Group and sector specific Working Groups to assess the situation and agree on strategic planning documents to be developed in the selected </a:t>
            </a:r>
            <a:r>
              <a:rPr lang="en-GB" dirty="0" smtClean="0"/>
              <a:t>sectors</a:t>
            </a:r>
            <a:endParaRPr lang="en-GB" dirty="0"/>
          </a:p>
          <a:p>
            <a:endParaRPr lang="en-US" dirty="0"/>
          </a:p>
        </p:txBody>
      </p:sp>
    </p:spTree>
    <p:extLst>
      <p:ext uri="{BB962C8B-B14F-4D97-AF65-F5344CB8AC3E}">
        <p14:creationId xmlns:p14="http://schemas.microsoft.com/office/powerpoint/2010/main" val="13591540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2.</a:t>
            </a:r>
            <a:r>
              <a:rPr lang="en-GB" dirty="0"/>
              <a:t> Strategic </a:t>
            </a:r>
            <a:r>
              <a:rPr lang="en-GB" dirty="0" smtClean="0"/>
              <a:t>planning (2) </a:t>
            </a:r>
            <a:endParaRPr lang="en-US" dirty="0"/>
          </a:p>
        </p:txBody>
      </p:sp>
      <p:sp>
        <p:nvSpPr>
          <p:cNvPr id="3" name="Content Placeholder 2"/>
          <p:cNvSpPr>
            <a:spLocks noGrp="1"/>
          </p:cNvSpPr>
          <p:nvPr>
            <p:ph idx="1"/>
          </p:nvPr>
        </p:nvSpPr>
        <p:spPr/>
        <p:txBody>
          <a:bodyPr/>
          <a:lstStyle/>
          <a:p>
            <a:pPr marL="0" indent="0">
              <a:buNone/>
            </a:pPr>
            <a:r>
              <a:rPr lang="en-GB" i="1" dirty="0"/>
              <a:t>Expected outputs: </a:t>
            </a:r>
            <a:endParaRPr lang="en-GB" dirty="0"/>
          </a:p>
          <a:p>
            <a:pPr lvl="0"/>
            <a:r>
              <a:rPr lang="en-GB" dirty="0"/>
              <a:t>Three regional trainings</a:t>
            </a:r>
          </a:p>
          <a:p>
            <a:pPr lvl="0"/>
            <a:r>
              <a:rPr lang="en-GB" dirty="0"/>
              <a:t>Meta-plans for each beneficiary </a:t>
            </a:r>
            <a:r>
              <a:rPr lang="en-GB" dirty="0" smtClean="0"/>
              <a:t>country</a:t>
            </a:r>
            <a:endParaRPr lang="en-GB" dirty="0"/>
          </a:p>
          <a:p>
            <a:pPr lvl="0"/>
            <a:r>
              <a:rPr lang="en-GB" dirty="0"/>
              <a:t>Agreed lists of </a:t>
            </a:r>
            <a:r>
              <a:rPr lang="en-GB" dirty="0" err="1"/>
              <a:t>sectoral</a:t>
            </a:r>
            <a:r>
              <a:rPr lang="en-GB" dirty="0"/>
              <a:t> policy </a:t>
            </a:r>
            <a:r>
              <a:rPr lang="en-GB" dirty="0" smtClean="0"/>
              <a:t>documents</a:t>
            </a:r>
            <a:endParaRPr lang="en-GB" dirty="0"/>
          </a:p>
          <a:p>
            <a:endParaRPr lang="en-US" dirty="0"/>
          </a:p>
        </p:txBody>
      </p:sp>
    </p:spTree>
    <p:extLst>
      <p:ext uri="{BB962C8B-B14F-4D97-AF65-F5344CB8AC3E}">
        <p14:creationId xmlns:p14="http://schemas.microsoft.com/office/powerpoint/2010/main" val="24316703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Task 3. </a:t>
            </a:r>
            <a:r>
              <a:rPr lang="en-GB" dirty="0"/>
              <a:t>Cost recovery and tariff </a:t>
            </a:r>
            <a:r>
              <a:rPr lang="en-GB" dirty="0" smtClean="0"/>
              <a:t>setting (1)</a:t>
            </a:r>
            <a:endParaRPr lang="en-US" dirty="0"/>
          </a:p>
        </p:txBody>
      </p:sp>
      <p:sp>
        <p:nvSpPr>
          <p:cNvPr id="3" name="Content Placeholder 2"/>
          <p:cNvSpPr>
            <a:spLocks noGrp="1"/>
          </p:cNvSpPr>
          <p:nvPr>
            <p:ph idx="1"/>
          </p:nvPr>
        </p:nvSpPr>
        <p:spPr/>
        <p:txBody>
          <a:bodyPr>
            <a:normAutofit fontScale="92500"/>
          </a:bodyPr>
          <a:lstStyle/>
          <a:p>
            <a:r>
              <a:rPr lang="en-GB" dirty="0" smtClean="0"/>
              <a:t>Two </a:t>
            </a:r>
            <a:r>
              <a:rPr lang="en-GB" dirty="0"/>
              <a:t>regional trainings on economic-financial analysis and cost recovery combined with other ECRAN sector specific Working Groups (waste management, water management </a:t>
            </a:r>
            <a:r>
              <a:rPr lang="en-GB" dirty="0" smtClean="0"/>
              <a:t>or other) </a:t>
            </a:r>
          </a:p>
          <a:p>
            <a:r>
              <a:rPr lang="en-GB" dirty="0" smtClean="0"/>
              <a:t>Tailor </a:t>
            </a:r>
            <a:r>
              <a:rPr lang="en-GB" dirty="0"/>
              <a:t>made/national round table discussions and/or trainings on the structure of costs, financial flows, cost recovery, polluter pays and other principles (up to one round table/training per </a:t>
            </a:r>
            <a:r>
              <a:rPr lang="en-GB" dirty="0" smtClean="0"/>
              <a:t>country, demand driven) </a:t>
            </a:r>
            <a:endParaRPr lang="en-US" dirty="0"/>
          </a:p>
        </p:txBody>
      </p:sp>
    </p:spTree>
    <p:extLst>
      <p:ext uri="{BB962C8B-B14F-4D97-AF65-F5344CB8AC3E}">
        <p14:creationId xmlns:p14="http://schemas.microsoft.com/office/powerpoint/2010/main" val="37484105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Task 3. </a:t>
            </a:r>
            <a:r>
              <a:rPr lang="en-GB" dirty="0"/>
              <a:t>Cost recovery and tariff </a:t>
            </a:r>
            <a:r>
              <a:rPr lang="en-GB" dirty="0" smtClean="0"/>
              <a:t>setting </a:t>
            </a:r>
            <a:r>
              <a:rPr lang="en-GB" dirty="0" smtClean="0"/>
              <a:t>(2)</a:t>
            </a:r>
            <a:endParaRPr lang="en-US" dirty="0"/>
          </a:p>
        </p:txBody>
      </p:sp>
      <p:sp>
        <p:nvSpPr>
          <p:cNvPr id="3" name="Content Placeholder 2"/>
          <p:cNvSpPr>
            <a:spLocks noGrp="1"/>
          </p:cNvSpPr>
          <p:nvPr>
            <p:ph idx="1"/>
          </p:nvPr>
        </p:nvSpPr>
        <p:spPr/>
        <p:txBody>
          <a:bodyPr>
            <a:normAutofit/>
          </a:bodyPr>
          <a:lstStyle/>
          <a:p>
            <a:pPr marL="0" indent="0">
              <a:buNone/>
            </a:pPr>
            <a:r>
              <a:rPr lang="en-GB" i="1" dirty="0"/>
              <a:t>Expected outputs: </a:t>
            </a:r>
            <a:endParaRPr lang="en-GB" dirty="0"/>
          </a:p>
          <a:p>
            <a:pPr lvl="0"/>
            <a:r>
              <a:rPr lang="en-GB" dirty="0"/>
              <a:t>Two regional training on economic-financial analysis and cost </a:t>
            </a:r>
            <a:r>
              <a:rPr lang="en-GB" dirty="0" smtClean="0"/>
              <a:t>recovery</a:t>
            </a:r>
            <a:endParaRPr lang="en-GB" dirty="0"/>
          </a:p>
          <a:p>
            <a:pPr lvl="0"/>
            <a:r>
              <a:rPr lang="en-GB" dirty="0"/>
              <a:t>Awareness raising </a:t>
            </a:r>
            <a:r>
              <a:rPr lang="en-GB" dirty="0" smtClean="0"/>
              <a:t>materials</a:t>
            </a:r>
            <a:endParaRPr lang="en-GB" dirty="0"/>
          </a:p>
          <a:p>
            <a:pPr lvl="0"/>
            <a:r>
              <a:rPr lang="en-GB" dirty="0"/>
              <a:t>National round tables/trainings (delivered as requested, up to one round table per country</a:t>
            </a:r>
            <a:r>
              <a:rPr lang="en-GB" dirty="0" smtClean="0"/>
              <a:t>)</a:t>
            </a:r>
            <a:endParaRPr lang="en-GB" dirty="0"/>
          </a:p>
          <a:p>
            <a:pPr lvl="0"/>
            <a:r>
              <a:rPr lang="en-GB" dirty="0"/>
              <a:t>Round tables materials and </a:t>
            </a:r>
            <a:r>
              <a:rPr lang="en-GB" dirty="0" smtClean="0"/>
              <a:t>reports</a:t>
            </a:r>
            <a:endParaRPr lang="en-GB" dirty="0"/>
          </a:p>
          <a:p>
            <a:pPr lvl="0"/>
            <a:r>
              <a:rPr lang="en-GB" dirty="0"/>
              <a:t>Regional training materials and </a:t>
            </a:r>
            <a:r>
              <a:rPr lang="en-GB" dirty="0" smtClean="0"/>
              <a:t>report</a:t>
            </a:r>
            <a:endParaRPr lang="en-GB" dirty="0"/>
          </a:p>
          <a:p>
            <a:endParaRPr lang="en-US" dirty="0"/>
          </a:p>
        </p:txBody>
      </p:sp>
    </p:spTree>
    <p:extLst>
      <p:ext uri="{BB962C8B-B14F-4D97-AF65-F5344CB8AC3E}">
        <p14:creationId xmlns:p14="http://schemas.microsoft.com/office/powerpoint/2010/main" val="13442366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Task 4. Capacity </a:t>
            </a:r>
            <a:r>
              <a:rPr lang="en-GB" dirty="0"/>
              <a:t>building for </a:t>
            </a:r>
            <a:r>
              <a:rPr lang="en-GB" dirty="0" smtClean="0"/>
              <a:t>IPA (1)</a:t>
            </a:r>
            <a:endParaRPr lang="en-US" dirty="0"/>
          </a:p>
        </p:txBody>
      </p:sp>
      <p:sp>
        <p:nvSpPr>
          <p:cNvPr id="3" name="Content Placeholder 2"/>
          <p:cNvSpPr>
            <a:spLocks noGrp="1"/>
          </p:cNvSpPr>
          <p:nvPr>
            <p:ph idx="1"/>
          </p:nvPr>
        </p:nvSpPr>
        <p:spPr/>
        <p:txBody>
          <a:bodyPr/>
          <a:lstStyle/>
          <a:p>
            <a:endParaRPr lang="en-GB" dirty="0" smtClean="0"/>
          </a:p>
          <a:p>
            <a:r>
              <a:rPr lang="en-GB" dirty="0" smtClean="0"/>
              <a:t>Two </a:t>
            </a:r>
            <a:r>
              <a:rPr lang="en-GB" dirty="0"/>
              <a:t>regional trainings on IPA II Regulation and its Implementing </a:t>
            </a:r>
            <a:r>
              <a:rPr lang="en-GB" dirty="0" smtClean="0"/>
              <a:t>Rules</a:t>
            </a:r>
          </a:p>
          <a:p>
            <a:endParaRPr lang="en-GB" dirty="0" smtClean="0"/>
          </a:p>
        </p:txBody>
      </p:sp>
    </p:spTree>
    <p:extLst>
      <p:ext uri="{BB962C8B-B14F-4D97-AF65-F5344CB8AC3E}">
        <p14:creationId xmlns:p14="http://schemas.microsoft.com/office/powerpoint/2010/main" val="12850989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928</TotalTime>
  <Words>2179</Words>
  <Application>Microsoft Macintosh PowerPoint</Application>
  <PresentationFormat>On-screen Show (4:3)</PresentationFormat>
  <Paragraphs>185</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1st annual meeting of the working group for Strategic Planning and Investments</vt:lpstr>
      <vt:lpstr>Introduction to the activities</vt:lpstr>
      <vt:lpstr>Main goals</vt:lpstr>
      <vt:lpstr>Task 1. Annual WG meetings </vt:lpstr>
      <vt:lpstr>Task 2. Strategic planning (1) </vt:lpstr>
      <vt:lpstr>Task 2. Strategic planning (2) </vt:lpstr>
      <vt:lpstr>Task 3. Cost recovery and tariff setting (1)</vt:lpstr>
      <vt:lpstr>Task 3. Cost recovery and tariff setting (2)</vt:lpstr>
      <vt:lpstr>Task 4. Capacity building for IPA (1)</vt:lpstr>
      <vt:lpstr>Task 4. Capacity building for IPA (2)</vt:lpstr>
      <vt:lpstr>Thank you for your attention! </vt:lpstr>
      <vt:lpstr>Working manner</vt:lpstr>
      <vt:lpstr>Annual meetings </vt:lpstr>
      <vt:lpstr>E-mail 1 </vt:lpstr>
      <vt:lpstr>E-mail 2</vt:lpstr>
      <vt:lpstr>E-mail 3</vt:lpstr>
      <vt:lpstr>E-mail 4</vt:lpstr>
      <vt:lpstr>E-mail 5</vt:lpstr>
      <vt:lpstr>E-mail 6 </vt:lpstr>
      <vt:lpstr>Draft criteria for selection of participants to the tasks/events</vt:lpstr>
      <vt:lpstr>Proposed way of nominations</vt:lpstr>
      <vt:lpstr>Task 1. Annual WG meetings </vt:lpstr>
      <vt:lpstr>Task 2. Strategic planning (1) </vt:lpstr>
      <vt:lpstr>Task 2. Strategic planning (2) </vt:lpstr>
      <vt:lpstr>Task 3. Cost recovery and tariff setting (1)</vt:lpstr>
      <vt:lpstr>Task 3. Cost recovery and tariff setting (2)</vt:lpstr>
      <vt:lpstr>Task 4. Capacity building for IPA</vt:lpstr>
      <vt:lpstr>Thank you for your attention! </vt:lpstr>
      <vt:lpstr>Cross cutting nature of the Strategic Planning and Investments Working Group: where to focus? </vt:lpstr>
      <vt:lpstr>Capacity building for planning</vt:lpstr>
      <vt:lpstr>Investment planning</vt:lpstr>
      <vt:lpstr>Strategic planning (1)</vt:lpstr>
      <vt:lpstr>Strategic planning (2)</vt:lpstr>
      <vt:lpstr>Cost recovery and tariff setting</vt:lpstr>
      <vt:lpstr>Thank you for your attention! </vt:lpstr>
      <vt:lpstr>Work plan for 2014</vt:lpstr>
      <vt:lpstr>Task 1. Annual WG meetings </vt:lpstr>
      <vt:lpstr>Task 2. Strategic planning </vt:lpstr>
      <vt:lpstr>Task 2. Strategic planning. 2014</vt:lpstr>
      <vt:lpstr>Regional training in Budva, March 18</vt:lpstr>
      <vt:lpstr>Task 2. 2014 cont.</vt:lpstr>
      <vt:lpstr>Task 3. Cost recovery and tariff setting</vt:lpstr>
      <vt:lpstr>Task 3. Cost recovery and tariff setting 2014</vt:lpstr>
      <vt:lpstr>Task 4. Capacity building for IPA</vt:lpstr>
      <vt:lpstr>Task 4. Capacity building for IPA. 2014</vt:lpstr>
      <vt:lpstr>Thank you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ruza</dc:creator>
  <cp:lastModifiedBy>Arunas Kundrotas</cp:lastModifiedBy>
  <cp:revision>82</cp:revision>
  <dcterms:created xsi:type="dcterms:W3CDTF">2013-10-30T11:37:35Z</dcterms:created>
  <dcterms:modified xsi:type="dcterms:W3CDTF">2014-01-26T18:34:43Z</dcterms:modified>
</cp:coreProperties>
</file>