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3" r:id="rId3"/>
    <p:sldId id="304" r:id="rId4"/>
    <p:sldId id="282" r:id="rId5"/>
    <p:sldId id="302" r:id="rId6"/>
    <p:sldId id="290" r:id="rId7"/>
    <p:sldId id="292" r:id="rId8"/>
    <p:sldId id="28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980728"/>
            <a:ext cx="7486600" cy="2232248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b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sz="3600" b="1" dirty="0" smtClean="0"/>
              <a:t> </a:t>
            </a:r>
            <a:r>
              <a:rPr lang="mk-MK" sz="3600" dirty="0" smtClean="0"/>
              <a:t/>
            </a:r>
            <a:br>
              <a:rPr lang="mk-MK" sz="3600" dirty="0" smtClean="0"/>
            </a:b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3600" dirty="0" smtClean="0">
                <a:solidFill>
                  <a:schemeClr val="accent4">
                    <a:lumMod val="50000"/>
                  </a:schemeClr>
                </a:solidFill>
              </a:rPr>
              <a:t>1st annual meeting of the working groups for Strategic Planning and Investments and Waste Management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en-US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52664"/>
            <a:ext cx="6400800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Mihail Dimovski, </a:t>
            </a:r>
            <a:r>
              <a:rPr lang="en-US" sz="2800" dirty="0" err="1" smtClean="0"/>
              <a:t>KE1</a:t>
            </a:r>
            <a:r>
              <a:rPr lang="en-US" sz="2800" dirty="0" smtClean="0"/>
              <a:t>/TL</a:t>
            </a:r>
          </a:p>
          <a:p>
            <a:r>
              <a:rPr lang="en-US" sz="2800" dirty="0" smtClean="0"/>
              <a:t>Skopje, 29 January, 2014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en-GB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4000" dirty="0" smtClean="0">
                <a:solidFill>
                  <a:schemeClr val="accent4">
                    <a:lumMod val="50000"/>
                  </a:schemeClr>
                </a:solidFill>
              </a:rPr>
              <a:t>Strategic Planning and Investments under RENA project</a:t>
            </a:r>
            <a:r>
              <a:rPr lang="mk-MK" sz="3600" dirty="0" smtClean="0"/>
              <a:t/>
            </a:r>
            <a:br>
              <a:rPr lang="mk-MK" sz="3600" dirty="0" smtClean="0"/>
            </a:br>
            <a:endParaRPr lang="en-US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Main focus on :</a:t>
            </a:r>
            <a:endParaRPr lang="mk-MK" sz="2800" dirty="0" smtClean="0"/>
          </a:p>
          <a:p>
            <a:pPr>
              <a:spcAft>
                <a:spcPts val="1800"/>
              </a:spcAft>
            </a:pPr>
            <a:r>
              <a:rPr lang="mk-MK" sz="2800" dirty="0" smtClean="0"/>
              <a:t>environmental investment needs assessment;</a:t>
            </a:r>
          </a:p>
          <a:p>
            <a:pPr>
              <a:spcAft>
                <a:spcPts val="1800"/>
              </a:spcAft>
            </a:pPr>
            <a:r>
              <a:rPr lang="mk-MK" sz="2800" dirty="0" smtClean="0"/>
              <a:t>environmental financing assessment and institutional cooperation and project identification.</a:t>
            </a:r>
            <a:endParaRPr lang="en-US" sz="2800" dirty="0" smtClean="0"/>
          </a:p>
          <a:p>
            <a:pPr>
              <a:spcAft>
                <a:spcPts val="1800"/>
              </a:spcAft>
            </a:pPr>
            <a:r>
              <a:rPr lang="mk-MK" sz="2800" dirty="0" smtClean="0"/>
              <a:t>national and regional capacity building activities and development of documents and templates </a:t>
            </a:r>
            <a:r>
              <a:rPr lang="en-US" sz="2800" dirty="0" smtClean="0"/>
              <a:t> </a:t>
            </a:r>
            <a:endParaRPr lang="mk-MK" sz="2800" dirty="0" smtClean="0"/>
          </a:p>
          <a:p>
            <a:pPr>
              <a:spcAft>
                <a:spcPts val="1800"/>
              </a:spcAft>
            </a:pPr>
            <a:r>
              <a:rPr lang="en-US" sz="2800" dirty="0" smtClean="0"/>
              <a:t>Improvement of planning process</a:t>
            </a:r>
            <a:r>
              <a:rPr lang="mk-MK" sz="2800" dirty="0" smtClean="0"/>
              <a:t>.</a:t>
            </a:r>
          </a:p>
          <a:p>
            <a:pPr marL="514350" indent="-457200">
              <a:buNone/>
            </a:pPr>
            <a:endParaRPr lang="mk-MK" sz="2400" dirty="0" smtClean="0"/>
          </a:p>
          <a:p>
            <a:pPr marL="514350" indent="-457200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85800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3600" dirty="0" smtClean="0"/>
              <a:t> </a:t>
            </a:r>
            <a:r>
              <a:rPr lang="en-GB" sz="3200" dirty="0" smtClean="0">
                <a:solidFill>
                  <a:schemeClr val="accent4">
                    <a:lumMod val="50000"/>
                  </a:schemeClr>
                </a:solidFill>
              </a:rPr>
              <a:t>Networking with other regional initiatives</a:t>
            </a:r>
            <a:endParaRPr lang="en-US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5"/>
            <a:ext cx="8435280" cy="4536504"/>
          </a:xfrm>
        </p:spPr>
        <p:txBody>
          <a:bodyPr>
            <a:normAutofit/>
          </a:bodyPr>
          <a:lstStyle/>
          <a:p>
            <a:r>
              <a:rPr lang="mk-MK" sz="2800" dirty="0" smtClean="0"/>
              <a:t>DABLAS (Danube and Black Sea Region Task Force); </a:t>
            </a:r>
          </a:p>
          <a:p>
            <a:r>
              <a:rPr lang="mk-MK" sz="2800" dirty="0" smtClean="0"/>
              <a:t>HORIZON 2020 Hot Spot identification component (Elaboration of a Mediterranean Hot Spot Investment Programme);</a:t>
            </a:r>
          </a:p>
          <a:p>
            <a:r>
              <a:rPr lang="mk-MK" sz="2800" dirty="0" smtClean="0"/>
              <a:t>IFIs Coordination Office;</a:t>
            </a:r>
          </a:p>
          <a:p>
            <a:r>
              <a:rPr lang="mk-MK" sz="2800" dirty="0" smtClean="0"/>
              <a:t>WBIF-IPF  (Western Balkan Investment Framework - Infrastructure project facility) </a:t>
            </a:r>
          </a:p>
          <a:p>
            <a:pPr marL="216000" indent="0">
              <a:buNone/>
            </a:pPr>
            <a:endParaRPr lang="en-GB" sz="2800" dirty="0" smtClean="0"/>
          </a:p>
          <a:p>
            <a:pPr lvl="0">
              <a:spcAft>
                <a:spcPts val="600"/>
              </a:spcAft>
            </a:pPr>
            <a:endParaRPr lang="mk-MK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National training programmes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482453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None/>
            </a:pPr>
            <a:r>
              <a:rPr lang="en-US" sz="2800" dirty="0" smtClean="0"/>
              <a:t>Delivered in all countries except Croatia </a:t>
            </a:r>
          </a:p>
          <a:p>
            <a:pPr>
              <a:spcAft>
                <a:spcPts val="600"/>
              </a:spcAft>
              <a:buNone/>
            </a:pPr>
            <a:r>
              <a:rPr lang="en-US" sz="2800" dirty="0" smtClean="0"/>
              <a:t>Main objectives :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I</a:t>
            </a:r>
            <a:r>
              <a:rPr lang="mk-MK" sz="2800" dirty="0" smtClean="0"/>
              <a:t>dentify institutions and documents containing environmental investment projects,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B</a:t>
            </a:r>
            <a:r>
              <a:rPr lang="mk-MK" sz="2800" dirty="0" smtClean="0"/>
              <a:t>uild cooperation mechanisms among institutions, 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D</a:t>
            </a:r>
            <a:r>
              <a:rPr lang="mk-MK" sz="2800" dirty="0" smtClean="0"/>
              <a:t>iscuss the formats for investment and financing plans and identify information and procedural gaps. </a:t>
            </a:r>
          </a:p>
          <a:p>
            <a:pPr>
              <a:spcAft>
                <a:spcPts val="600"/>
              </a:spcAft>
            </a:pPr>
            <a:endParaRPr lang="mk-MK" sz="2800" b="1" u="sng" dirty="0" smtClean="0"/>
          </a:p>
          <a:p>
            <a:pPr lvl="0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33164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en-US" sz="36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3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</a:rPr>
              <a:t>Bringing</a:t>
            </a:r>
            <a:r>
              <a:rPr lang="en-GB" sz="3200" dirty="0" smtClean="0">
                <a:solidFill>
                  <a:schemeClr val="accent4">
                    <a:lumMod val="50000"/>
                  </a:schemeClr>
                </a:solidFill>
              </a:rPr>
              <a:t> investment management process into overall approximation activities context </a:t>
            </a:r>
            <a:r>
              <a:rPr lang="mk-MK" sz="3200" b="1" u="sng" dirty="0" smtClean="0"/>
              <a:t/>
            </a:r>
            <a:br>
              <a:rPr lang="mk-MK" sz="3200" b="1" u="sng" dirty="0" smtClean="0"/>
            </a:br>
            <a:endParaRPr lang="en-US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1"/>
          </a:xfrm>
        </p:spPr>
        <p:txBody>
          <a:bodyPr>
            <a:normAutofit lnSpcReduction="10000"/>
          </a:bodyPr>
          <a:lstStyle/>
          <a:p>
            <a:endParaRPr lang="en-US" sz="2800" dirty="0" smtClean="0"/>
          </a:p>
          <a:p>
            <a:pPr>
              <a:spcAft>
                <a:spcPts val="600"/>
              </a:spcAft>
            </a:pPr>
            <a:r>
              <a:rPr lang="en-US" sz="2800" dirty="0" smtClean="0"/>
              <a:t>I</a:t>
            </a:r>
            <a:r>
              <a:rPr lang="mk-MK" sz="2800" dirty="0" smtClean="0"/>
              <a:t>dentification and implementation of environmental investment projects directly related to</a:t>
            </a:r>
            <a:r>
              <a:rPr lang="en-US" sz="2800" dirty="0" smtClean="0"/>
              <a:t> </a:t>
            </a:r>
            <a:r>
              <a:rPr lang="mk-MK" sz="2800" dirty="0" smtClean="0"/>
              <a:t>transposition of the EU requirements in the national law, 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I</a:t>
            </a:r>
            <a:r>
              <a:rPr lang="mk-MK" sz="2800" dirty="0" smtClean="0"/>
              <a:t>mplementation planning process and capacities of institutional structures, active in the investment management field.</a:t>
            </a:r>
          </a:p>
          <a:p>
            <a:pPr>
              <a:spcAft>
                <a:spcPts val="600"/>
              </a:spcAft>
            </a:pPr>
            <a:r>
              <a:rPr lang="mk-MK" sz="2800" dirty="0" smtClean="0"/>
              <a:t>Particular attention</a:t>
            </a:r>
            <a:r>
              <a:rPr lang="en-US" sz="2800" smtClean="0"/>
              <a:t> </a:t>
            </a:r>
            <a:r>
              <a:rPr lang="mk-MK" sz="2800" smtClean="0"/>
              <a:t>paid </a:t>
            </a:r>
            <a:r>
              <a:rPr lang="mk-MK" sz="2800" dirty="0" smtClean="0"/>
              <a:t>to the implementation of heavy cost directives </a:t>
            </a:r>
          </a:p>
          <a:p>
            <a:pPr marL="0" lvl="0" indent="0">
              <a:spcAft>
                <a:spcPts val="1800"/>
              </a:spcAft>
              <a:buNone/>
              <a:defRPr/>
            </a:pPr>
            <a:r>
              <a:rPr lang="en-US" sz="2800" dirty="0" smtClean="0"/>
              <a:t> </a:t>
            </a:r>
          </a:p>
          <a:p>
            <a:pPr marL="0" indent="0">
              <a:spcAft>
                <a:spcPts val="600"/>
              </a:spcAft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2800" dirty="0" smtClean="0">
                <a:solidFill>
                  <a:schemeClr val="accent4">
                    <a:lumMod val="50000"/>
                  </a:schemeClr>
                </a:solidFill>
              </a:rPr>
              <a:t> Documents developed</a:t>
            </a:r>
            <a:r>
              <a:rPr lang="mk-MK" sz="4000" b="1" u="sng" dirty="0" smtClean="0"/>
              <a:t/>
            </a:r>
            <a:br>
              <a:rPr lang="mk-MK" sz="4000" b="1" u="sng" dirty="0" smtClean="0"/>
            </a:br>
            <a:endParaRPr lang="en-US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3"/>
          </a:xfrm>
        </p:spPr>
        <p:txBody>
          <a:bodyPr>
            <a:normAutofit lnSpcReduction="10000"/>
          </a:bodyPr>
          <a:lstStyle/>
          <a:p>
            <a:r>
              <a:rPr lang="mk-MK" sz="2800" dirty="0" smtClean="0"/>
              <a:t>National format for an investment projects list;</a:t>
            </a:r>
          </a:p>
          <a:p>
            <a:r>
              <a:rPr lang="mk-MK" sz="2800" dirty="0" smtClean="0"/>
              <a:t>National lists of investment projects;</a:t>
            </a:r>
          </a:p>
          <a:p>
            <a:r>
              <a:rPr lang="mk-MK" sz="2800" dirty="0" smtClean="0"/>
              <a:t>Description of country specific gaps regarding investment projects;</a:t>
            </a:r>
          </a:p>
          <a:p>
            <a:r>
              <a:rPr lang="mk-MK" sz="2800" dirty="0" smtClean="0"/>
              <a:t>Model content for an investment plan;</a:t>
            </a:r>
          </a:p>
          <a:p>
            <a:r>
              <a:rPr lang="mk-MK" sz="2800" dirty="0" smtClean="0"/>
              <a:t>Model content for a financing plan;</a:t>
            </a:r>
          </a:p>
          <a:p>
            <a:r>
              <a:rPr lang="mk-MK" sz="2800" dirty="0" smtClean="0"/>
              <a:t>Guide on stepwise approach in developing investment and financing plans;</a:t>
            </a:r>
          </a:p>
          <a:p>
            <a:r>
              <a:rPr lang="mk-MK" sz="2800" dirty="0" smtClean="0"/>
              <a:t>Training reports;</a:t>
            </a:r>
          </a:p>
          <a:p>
            <a:r>
              <a:rPr lang="en-US" sz="2800" dirty="0" smtClean="0"/>
              <a:t> </a:t>
            </a:r>
            <a:r>
              <a:rPr lang="mk-MK" sz="2800" dirty="0" smtClean="0"/>
              <a:t>List of regional priority environmental investment projects.  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en-GB" sz="4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4000" dirty="0" smtClean="0">
                <a:solidFill>
                  <a:schemeClr val="accent4">
                    <a:lumMod val="50000"/>
                  </a:schemeClr>
                </a:solidFill>
              </a:rPr>
              <a:t>Lessons learnt/Main conclusions</a:t>
            </a:r>
            <a:r>
              <a:rPr lang="mk-MK" sz="3600" dirty="0" smtClean="0"/>
              <a:t/>
            </a:r>
            <a:br>
              <a:rPr lang="mk-MK" sz="3600" dirty="0" smtClean="0"/>
            </a:br>
            <a:endParaRPr lang="en-US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752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 </a:t>
            </a:r>
            <a:endParaRPr lang="sr-Latn-CS" sz="2800" dirty="0" smtClean="0"/>
          </a:p>
          <a:p>
            <a:r>
              <a:rPr lang="mk-MK" sz="2400" dirty="0" smtClean="0"/>
              <a:t>Some important planning documents are still missing in most of the countries, in particular those</a:t>
            </a:r>
            <a:r>
              <a:rPr lang="en-US" sz="2400" dirty="0" smtClean="0"/>
              <a:t> w </a:t>
            </a:r>
            <a:r>
              <a:rPr lang="mk-MK" sz="2400" dirty="0" smtClean="0"/>
              <a:t>hich contain identified projects for full compliance with the EU requirements.</a:t>
            </a:r>
          </a:p>
          <a:p>
            <a:r>
              <a:rPr lang="en-US" sz="2400" dirty="0" smtClean="0"/>
              <a:t>Cooperation among institutions remains problematic, despite that some steps are taken by establishing joint working groups </a:t>
            </a:r>
            <a:endParaRPr lang="mk-MK" sz="2400" dirty="0" smtClean="0"/>
          </a:p>
          <a:p>
            <a:r>
              <a:rPr lang="mk-MK" sz="2400" dirty="0" smtClean="0"/>
              <a:t>Procedures for project identification, prioritisation and implementation have to be improved;</a:t>
            </a:r>
          </a:p>
          <a:p>
            <a:r>
              <a:rPr lang="mk-MK" sz="2400" dirty="0" smtClean="0"/>
              <a:t>Good financing planning requires a sector (environment) wide approach as demands shall be</a:t>
            </a:r>
          </a:p>
          <a:p>
            <a:r>
              <a:rPr lang="en-US" sz="2400" dirty="0" smtClean="0"/>
              <a:t>C</a:t>
            </a:r>
            <a:r>
              <a:rPr lang="mk-MK" sz="2400" dirty="0" smtClean="0"/>
              <a:t>oordinated and prioritised across the environmental sectors (water, waste, air, etc.)</a:t>
            </a:r>
          </a:p>
          <a:p>
            <a:pPr marL="514350" indent="-457200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THANK YOU FOR YOUR ATTENTION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4054</TotalTime>
  <Words>349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      1st annual meeting of the working groups for Strategic Planning and Investments and Waste Management    </vt:lpstr>
      <vt:lpstr>  Strategic Planning and Investments under RENA project </vt:lpstr>
      <vt:lpstr> Networking with other regional initiatives</vt:lpstr>
      <vt:lpstr>National training programmes</vt:lpstr>
      <vt:lpstr>   Bringing investment management process into overall approximation activities context  </vt:lpstr>
      <vt:lpstr>   Documents developed </vt:lpstr>
      <vt:lpstr>  Lessons learnt/Main conclusions 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mihail</cp:lastModifiedBy>
  <cp:revision>141</cp:revision>
  <dcterms:created xsi:type="dcterms:W3CDTF">2013-10-30T11:37:35Z</dcterms:created>
  <dcterms:modified xsi:type="dcterms:W3CDTF">2014-01-29T07:14:45Z</dcterms:modified>
</cp:coreProperties>
</file>