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4" r:id="rId5"/>
    <p:sldId id="261" r:id="rId6"/>
    <p:sldId id="263" r:id="rId7"/>
    <p:sldId id="262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8C2F82-F118-4CCC-932C-F45ADE296BE4}" type="datetimeFigureOut">
              <a:rPr lang="en-US" smtClean="0"/>
              <a:pPr/>
              <a:t>1/28/2014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B5EB64-E281-4A16-B545-808C86C54746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26" name="Picture 2" descr="Z:\hd\countries\ZZ Multi-country\IMPLEMENTATION\ECRAN 2013 - 2016\Implementation\Visibility\Final\tmn zelena.pn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444208" y="188640"/>
            <a:ext cx="2252663" cy="252413"/>
          </a:xfrm>
          <a:prstGeom prst="rect">
            <a:avLst/>
          </a:prstGeom>
          <a:noFill/>
        </p:spPr>
      </p:pic>
      <p:pic>
        <p:nvPicPr>
          <p:cNvPr id="8" name="Picture 15"/>
          <p:cNvPicPr>
            <a:picLocks noChangeAspect="1" noChangeArrowheads="1"/>
          </p:cNvPicPr>
          <p:nvPr userDrawn="1"/>
        </p:nvPicPr>
        <p:blipFill>
          <a:blip r:embed="rId14" cstate="print">
            <a:lum bright="-12000"/>
          </a:blip>
          <a:srcRect/>
          <a:stretch>
            <a:fillRect/>
          </a:stretch>
        </p:blipFill>
        <p:spPr bwMode="auto">
          <a:xfrm>
            <a:off x="250825" y="6165850"/>
            <a:ext cx="840000" cy="50400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1094433" y="6424885"/>
            <a:ext cx="27574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GB" sz="1000" dirty="0">
                <a:cs typeface="Times New Roman" pitchFamily="18" charset="0"/>
              </a:rPr>
              <a:t> This Project is funded by the European Union</a:t>
            </a:r>
            <a:endParaRPr lang="en-GB" sz="1000" dirty="0"/>
          </a:p>
        </p:txBody>
      </p:sp>
      <p:pic>
        <p:nvPicPr>
          <p:cNvPr id="10" name="Picture 10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788024" y="6256340"/>
            <a:ext cx="903892" cy="468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11" name="Rectangle 7"/>
          <p:cNvSpPr>
            <a:spLocks noChangeArrowheads="1"/>
          </p:cNvSpPr>
          <p:nvPr userDrawn="1"/>
        </p:nvSpPr>
        <p:spPr bwMode="auto">
          <a:xfrm>
            <a:off x="5652121" y="6423139"/>
            <a:ext cx="338437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GB" sz="1000" kern="1200" dirty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rPr>
              <a:t>Project implemented by Human </a:t>
            </a:r>
            <a:r>
              <a:rPr lang="en-GB" sz="100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itchFamily="18" charset="0"/>
              </a:rPr>
              <a:t>Dynamics Consortium</a:t>
            </a:r>
            <a:endParaRPr lang="en-GB" sz="1000" kern="1200" dirty="0">
              <a:solidFill>
                <a:schemeClr val="tx1"/>
              </a:solidFill>
              <a:latin typeface="+mn-lt"/>
              <a:ea typeface="+mn-ea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16833"/>
            <a:ext cx="7772400" cy="1683618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sz="2200" dirty="0"/>
          </a:p>
        </p:txBody>
      </p:sp>
      <p:sp>
        <p:nvSpPr>
          <p:cNvPr id="4" name="Tekstvak 3"/>
          <p:cNvSpPr txBox="1"/>
          <p:nvPr/>
        </p:nvSpPr>
        <p:spPr>
          <a:xfrm>
            <a:off x="1259632" y="1110856"/>
            <a:ext cx="6670737" cy="523220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IED/Chemicals Working Group (Activity 2.8)</a:t>
            </a:r>
            <a:endParaRPr lang="nl-NL" sz="2800" b="1" dirty="0">
              <a:solidFill>
                <a:schemeClr val="bg1"/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1907704" y="3432098"/>
            <a:ext cx="4572000" cy="117570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en-US" sz="3200" dirty="0">
                <a:solidFill>
                  <a:prstClr val="black">
                    <a:tint val="75000"/>
                  </a:prstClr>
                </a:solidFill>
              </a:rPr>
              <a:t>Coordinator ECRAN KE 2 </a:t>
            </a:r>
          </a:p>
          <a:p>
            <a:pPr lvl="0" algn="ctr">
              <a:spcBef>
                <a:spcPct val="20000"/>
              </a:spcBef>
            </a:pPr>
            <a:r>
              <a:rPr lang="en-US" sz="3200" dirty="0">
                <a:solidFill>
                  <a:prstClr val="black">
                    <a:tint val="75000"/>
                  </a:prstClr>
                </a:solidFill>
              </a:rPr>
              <a:t>Ike van der Putte</a:t>
            </a:r>
            <a:endParaRPr lang="en-US" sz="2200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16833"/>
            <a:ext cx="7772400" cy="1683618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sz="2200" dirty="0"/>
          </a:p>
        </p:txBody>
      </p:sp>
      <p:sp>
        <p:nvSpPr>
          <p:cNvPr id="4" name="Tekstvak 3"/>
          <p:cNvSpPr txBox="1"/>
          <p:nvPr/>
        </p:nvSpPr>
        <p:spPr>
          <a:xfrm>
            <a:off x="683568" y="2023486"/>
            <a:ext cx="774256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Most </a:t>
            </a:r>
            <a:r>
              <a:rPr lang="en-US" dirty="0"/>
              <a:t>of the ECRAN beneficiary countries are at a different level when it comes </a:t>
            </a:r>
            <a:endParaRPr lang="en-US" dirty="0" smtClean="0"/>
          </a:p>
          <a:p>
            <a:r>
              <a:rPr lang="en-US" dirty="0" smtClean="0"/>
              <a:t>to </a:t>
            </a:r>
            <a:r>
              <a:rPr lang="en-US" dirty="0"/>
              <a:t>transposition of the EC chemicals legislation and additional efforts are </a:t>
            </a:r>
            <a:r>
              <a:rPr lang="en-US" dirty="0" smtClean="0"/>
              <a:t>needed</a:t>
            </a:r>
          </a:p>
          <a:p>
            <a:r>
              <a:rPr lang="en-US" dirty="0" smtClean="0"/>
              <a:t> </a:t>
            </a:r>
            <a:r>
              <a:rPr lang="en-US" dirty="0"/>
              <a:t>in the area of its implementation.  The REACH and CLP regulations, </a:t>
            </a:r>
            <a:r>
              <a:rPr lang="en-US" dirty="0" smtClean="0"/>
              <a:t>interlinked</a:t>
            </a:r>
          </a:p>
          <a:p>
            <a:r>
              <a:rPr lang="en-US" dirty="0" smtClean="0"/>
              <a:t> </a:t>
            </a:r>
            <a:r>
              <a:rPr lang="en-US" dirty="0"/>
              <a:t>amongst </a:t>
            </a:r>
            <a:r>
              <a:rPr lang="en-US" dirty="0" smtClean="0"/>
              <a:t>other with the </a:t>
            </a:r>
            <a:r>
              <a:rPr lang="en-US" dirty="0"/>
              <a:t>Industrial Emissions Directive (IED), are covering major </a:t>
            </a:r>
            <a:endParaRPr lang="en-US" dirty="0" smtClean="0"/>
          </a:p>
          <a:p>
            <a:r>
              <a:rPr lang="en-US" dirty="0" smtClean="0"/>
              <a:t>chapters </a:t>
            </a:r>
            <a:r>
              <a:rPr lang="en-US" dirty="0"/>
              <a:t>of chemicals legislation and industrial pollution control.</a:t>
            </a:r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683568" y="3717032"/>
            <a:ext cx="802501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Under the </a:t>
            </a:r>
            <a:r>
              <a:rPr lang="en-GB" dirty="0"/>
              <a:t>work plan, the following specific tasks will be implemented:</a:t>
            </a:r>
            <a:endParaRPr lang="nl-NL" dirty="0"/>
          </a:p>
          <a:p>
            <a:r>
              <a:rPr lang="en-GB" dirty="0"/>
              <a:t>2.8.1 Organisation of the Annual meetings of the national coordinators of this </a:t>
            </a:r>
            <a:r>
              <a:rPr lang="en-GB" dirty="0" smtClean="0"/>
              <a:t>WG </a:t>
            </a:r>
            <a:endParaRPr lang="nl-NL" dirty="0"/>
          </a:p>
          <a:p>
            <a:r>
              <a:rPr lang="en-GB" dirty="0"/>
              <a:t>2.8.2 Capacity Building on compliance with chemicals legislation, with emphasis on </a:t>
            </a:r>
            <a:endParaRPr lang="en-GB" dirty="0" smtClean="0"/>
          </a:p>
          <a:p>
            <a:r>
              <a:rPr lang="en-GB" dirty="0" smtClean="0"/>
              <a:t>REACH/CLP </a:t>
            </a:r>
            <a:r>
              <a:rPr lang="en-GB" dirty="0"/>
              <a:t>linked to IED with:</a:t>
            </a:r>
            <a:endParaRPr lang="nl-NL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/>
              <a:t>A Training Needs Analysis </a:t>
            </a:r>
            <a:endParaRPr lang="nl-NL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/>
              <a:t>Organisation of regional training programmes </a:t>
            </a:r>
            <a:endParaRPr lang="en-GB" dirty="0" smtClean="0"/>
          </a:p>
          <a:p>
            <a:pPr lvl="0"/>
            <a:r>
              <a:rPr lang="en-GB" dirty="0" smtClean="0"/>
              <a:t>     (</a:t>
            </a:r>
            <a:r>
              <a:rPr lang="en-GB" dirty="0"/>
              <a:t>proposed </a:t>
            </a:r>
            <a:r>
              <a:rPr lang="en-GB" dirty="0" smtClean="0"/>
              <a:t>number </a:t>
            </a:r>
            <a:r>
              <a:rPr lang="en-GB" dirty="0"/>
              <a:t>of four 3-day programmes)</a:t>
            </a:r>
            <a:endParaRPr lang="nl-NL" dirty="0"/>
          </a:p>
          <a:p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683568" y="980728"/>
            <a:ext cx="8175636" cy="369332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IED/Chemicals Working Group Approach in the Work Plan development 2013 - 2016</a:t>
            </a:r>
            <a:endParaRPr lang="nl-NL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71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16833"/>
            <a:ext cx="7772400" cy="1683618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sz="2200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3539556"/>
              </p:ext>
            </p:extLst>
          </p:nvPr>
        </p:nvGraphicFramePr>
        <p:xfrm>
          <a:off x="539552" y="3360261"/>
          <a:ext cx="8147248" cy="2194560"/>
        </p:xfrm>
        <a:graphic>
          <a:graphicData uri="http://schemas.openxmlformats.org/drawingml/2006/table">
            <a:tbl>
              <a:tblPr/>
              <a:tblGrid>
                <a:gridCol w="891215"/>
                <a:gridCol w="1841351"/>
                <a:gridCol w="5414682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FFFFFF"/>
                          </a:solidFill>
                          <a:effectLst/>
                          <a:latin typeface="Calibri"/>
                          <a:ea typeface="SimSun"/>
                          <a:cs typeface="Arial"/>
                        </a:rPr>
                        <a:t>No.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SimSun"/>
                          <a:cs typeface="Arial"/>
                        </a:rPr>
                        <a:t>Date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rgbClr val="FFFFFF"/>
                          </a:solidFill>
                          <a:effectLst/>
                          <a:latin typeface="Calibri"/>
                          <a:ea typeface="SimSun"/>
                          <a:cs typeface="Arial"/>
                        </a:rPr>
                        <a:t>Key outputs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SimSun"/>
                          <a:cs typeface="Arial"/>
                        </a:rPr>
                        <a:t>1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6520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SimSun"/>
                          <a:cs typeface="Arial"/>
                        </a:rPr>
                        <a:t>January 2014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88265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/>
                          <a:ea typeface="SimSun"/>
                          <a:cs typeface="Arial"/>
                        </a:rPr>
                        <a:t>Annual Meeting of NCs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/>
                          <a:ea typeface="SimSun"/>
                          <a:cs typeface="Arial"/>
                        </a:rPr>
                        <a:t>2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6520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SimSun"/>
                          <a:cs typeface="Arial"/>
                        </a:rPr>
                        <a:t>December 2014/January 2015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88265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/>
                          <a:ea typeface="SimSun"/>
                          <a:cs typeface="Arial"/>
                        </a:rPr>
                        <a:t>Annual Meeting of NCs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Calibri"/>
                          <a:ea typeface="SimSun"/>
                          <a:cs typeface="Arial"/>
                        </a:rPr>
                        <a:t>3</a:t>
                      </a:r>
                      <a:endParaRPr lang="nl-NL" sz="18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6520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SimSun"/>
                          <a:cs typeface="Arial"/>
                        </a:rPr>
                        <a:t>December 2015/January 2016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88265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Calibri"/>
                          <a:ea typeface="SimSun"/>
                          <a:cs typeface="Arial"/>
                        </a:rPr>
                        <a:t>Annual Meeting of NCs</a:t>
                      </a:r>
                      <a:endParaRPr lang="nl-NL" sz="18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hthoek 5"/>
          <p:cNvSpPr/>
          <p:nvPr/>
        </p:nvSpPr>
        <p:spPr>
          <a:xfrm>
            <a:off x="827584" y="722568"/>
            <a:ext cx="59046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i="1" dirty="0"/>
              <a:t>Task 2.8.1: Organisation of annual Working Group meetings </a:t>
            </a:r>
            <a:endParaRPr lang="nl-NL" b="1" i="1" dirty="0"/>
          </a:p>
        </p:txBody>
      </p:sp>
      <p:sp>
        <p:nvSpPr>
          <p:cNvPr id="7" name="Tekstvak 6"/>
          <p:cNvSpPr txBox="1"/>
          <p:nvPr/>
        </p:nvSpPr>
        <p:spPr>
          <a:xfrm>
            <a:off x="467544" y="1412776"/>
            <a:ext cx="853990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</a:t>
            </a:r>
            <a:r>
              <a:rPr lang="en-GB" dirty="0" smtClean="0"/>
              <a:t>providing </a:t>
            </a:r>
            <a:r>
              <a:rPr lang="en-GB" dirty="0"/>
              <a:t>assistance in strengthening the institutions and building capacity in </a:t>
            </a:r>
            <a:endParaRPr lang="en-GB" dirty="0" smtClean="0"/>
          </a:p>
          <a:p>
            <a:r>
              <a:rPr lang="en-GB" dirty="0" smtClean="0"/>
              <a:t>complying </a:t>
            </a:r>
            <a:r>
              <a:rPr lang="en-GB" dirty="0"/>
              <a:t>with the EC Chemicals </a:t>
            </a:r>
            <a:r>
              <a:rPr lang="en-GB" dirty="0" smtClean="0"/>
              <a:t>legislation emphasis </a:t>
            </a:r>
            <a:r>
              <a:rPr lang="en-GB" dirty="0"/>
              <a:t>will be placed on the REACH </a:t>
            </a:r>
            <a:r>
              <a:rPr lang="en-GB" dirty="0" smtClean="0"/>
              <a:t>and</a:t>
            </a:r>
          </a:p>
          <a:p>
            <a:r>
              <a:rPr lang="en-GB" dirty="0" smtClean="0"/>
              <a:t> </a:t>
            </a:r>
            <a:r>
              <a:rPr lang="en-GB" dirty="0"/>
              <a:t>CLP Regulations, interlinked </a:t>
            </a:r>
            <a:r>
              <a:rPr lang="en-GB" dirty="0" smtClean="0"/>
              <a:t>with the </a:t>
            </a:r>
            <a:r>
              <a:rPr lang="en-GB" dirty="0"/>
              <a:t>Industrial Emissions Directive (IED) as </a:t>
            </a:r>
            <a:endParaRPr lang="en-GB" dirty="0" smtClean="0"/>
          </a:p>
          <a:p>
            <a:r>
              <a:rPr lang="en-GB" dirty="0" smtClean="0"/>
              <a:t>these </a:t>
            </a:r>
            <a:r>
              <a:rPr lang="en-GB" dirty="0"/>
              <a:t>are covering major chapters in chemicals legislation and industrial pollution </a:t>
            </a:r>
            <a:r>
              <a:rPr lang="en-GB" dirty="0" smtClean="0"/>
              <a:t>control</a:t>
            </a:r>
          </a:p>
          <a:p>
            <a:r>
              <a:rPr lang="en-GB" i="1" dirty="0" smtClean="0"/>
              <a:t>(important for selection of WG members and training participants)</a:t>
            </a:r>
            <a:endParaRPr lang="nl-NL" i="1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4671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16833"/>
            <a:ext cx="7772400" cy="1683618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sz="2200" dirty="0"/>
          </a:p>
        </p:txBody>
      </p:sp>
      <p:sp>
        <p:nvSpPr>
          <p:cNvPr id="4" name="Tekstvak 3"/>
          <p:cNvSpPr txBox="1"/>
          <p:nvPr/>
        </p:nvSpPr>
        <p:spPr>
          <a:xfrm>
            <a:off x="395536" y="620688"/>
            <a:ext cx="69056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 smtClean="0"/>
              <a:t>Task </a:t>
            </a:r>
            <a:r>
              <a:rPr lang="en-GB" b="1" i="1" dirty="0"/>
              <a:t>2.8.2 Capacity building on compliance with chemicals legislation, </a:t>
            </a:r>
            <a:endParaRPr lang="en-GB" b="1" i="1" dirty="0" smtClean="0"/>
          </a:p>
          <a:p>
            <a:r>
              <a:rPr lang="en-GB" b="1" i="1" dirty="0" smtClean="0"/>
              <a:t>with </a:t>
            </a:r>
            <a:r>
              <a:rPr lang="en-GB" b="1" i="1" dirty="0"/>
              <a:t>emphasis on REACH/CLP linked to IED </a:t>
            </a:r>
            <a:endParaRPr lang="nl-NL" b="1" i="1" dirty="0"/>
          </a:p>
          <a:p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168113" y="2890104"/>
            <a:ext cx="86060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REACH and CLP are regulations </a:t>
            </a:r>
            <a:r>
              <a:rPr lang="en-GB" dirty="0"/>
              <a:t>and therefore directly applicable. As they enter into force, </a:t>
            </a:r>
            <a:endParaRPr lang="en-GB" dirty="0" smtClean="0"/>
          </a:p>
          <a:p>
            <a:r>
              <a:rPr lang="en-GB" dirty="0" smtClean="0"/>
              <a:t>they </a:t>
            </a:r>
            <a:r>
              <a:rPr lang="en-GB" dirty="0"/>
              <a:t>will automatically form part of Member States’ national laws</a:t>
            </a:r>
            <a:r>
              <a:rPr lang="en-GB" dirty="0" smtClean="0"/>
              <a:t>.</a:t>
            </a: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201680" y="1412776"/>
            <a:ext cx="894232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In REACH</a:t>
            </a:r>
            <a:r>
              <a:rPr lang="en-US" dirty="0" smtClean="0"/>
              <a:t>, </a:t>
            </a:r>
            <a:r>
              <a:rPr lang="en-US" dirty="0"/>
              <a:t>various stakeholders will have their specific roles, </a:t>
            </a:r>
            <a:r>
              <a:rPr lang="en-US" dirty="0" smtClean="0"/>
              <a:t>responsibilities and competences</a:t>
            </a:r>
          </a:p>
          <a:p>
            <a:r>
              <a:rPr lang="en-US" dirty="0" smtClean="0"/>
              <a:t> (manufacturers/ importers, </a:t>
            </a:r>
            <a:r>
              <a:rPr lang="en-US" b="1" dirty="0" smtClean="0"/>
              <a:t>national agencies/authorities</a:t>
            </a:r>
            <a:r>
              <a:rPr lang="en-US" dirty="0" smtClean="0"/>
              <a:t>, downstream users). </a:t>
            </a:r>
          </a:p>
          <a:p>
            <a:r>
              <a:rPr lang="en-US" dirty="0" smtClean="0"/>
              <a:t>The </a:t>
            </a:r>
            <a:r>
              <a:rPr lang="en-US" dirty="0"/>
              <a:t>so called </a:t>
            </a:r>
            <a:r>
              <a:rPr lang="en-US" b="1" dirty="0"/>
              <a:t>“exposure scenarios” </a:t>
            </a:r>
            <a:r>
              <a:rPr lang="en-US" dirty="0"/>
              <a:t>in the REACH system are the Conditions of use for </a:t>
            </a:r>
            <a:r>
              <a:rPr lang="en-US" dirty="0" smtClean="0"/>
              <a:t>specific</a:t>
            </a:r>
          </a:p>
          <a:p>
            <a:r>
              <a:rPr lang="en-US" dirty="0" smtClean="0"/>
              <a:t> chemicals. REACH </a:t>
            </a:r>
            <a:r>
              <a:rPr lang="en-US" dirty="0"/>
              <a:t>is complemented by the new Regulation for Classification, Labelling and </a:t>
            </a:r>
            <a:endParaRPr lang="en-US" dirty="0" smtClean="0"/>
          </a:p>
          <a:p>
            <a:r>
              <a:rPr lang="en-US" dirty="0" smtClean="0"/>
              <a:t>Packaging </a:t>
            </a:r>
            <a:r>
              <a:rPr lang="en-US" dirty="0"/>
              <a:t>of </a:t>
            </a:r>
            <a:r>
              <a:rPr lang="en-US" dirty="0" smtClean="0"/>
              <a:t>Substances </a:t>
            </a:r>
            <a:r>
              <a:rPr lang="en-US" dirty="0"/>
              <a:t>and Mixtures (CLP Regulation, January 2009</a:t>
            </a:r>
            <a:r>
              <a:rPr lang="en-US" dirty="0" smtClean="0"/>
              <a:t>).</a:t>
            </a:r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208909" y="3717032"/>
            <a:ext cx="916725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 </a:t>
            </a:r>
            <a:r>
              <a:rPr lang="en-GB" dirty="0"/>
              <a:t>Enforcement of REACH and CLP means, generally, a range of actions that national </a:t>
            </a:r>
            <a:endParaRPr lang="en-GB" dirty="0" smtClean="0"/>
          </a:p>
          <a:p>
            <a:r>
              <a:rPr lang="en-GB" dirty="0" smtClean="0"/>
              <a:t>authorities </a:t>
            </a:r>
            <a:r>
              <a:rPr lang="en-GB" dirty="0"/>
              <a:t>initiate to verify the compliance of the duty holders with REACH and </a:t>
            </a:r>
            <a:endParaRPr lang="en-GB" dirty="0" smtClean="0"/>
          </a:p>
          <a:p>
            <a:r>
              <a:rPr lang="en-GB" dirty="0" smtClean="0"/>
              <a:t>CLP </a:t>
            </a:r>
            <a:r>
              <a:rPr lang="en-GB" dirty="0"/>
              <a:t>Regulations. For example, this includes checking </a:t>
            </a:r>
            <a:r>
              <a:rPr lang="en-GB" dirty="0" smtClean="0"/>
              <a:t>whether </a:t>
            </a:r>
            <a:r>
              <a:rPr lang="en-GB" dirty="0"/>
              <a:t>the substance has been </a:t>
            </a:r>
            <a:endParaRPr lang="en-GB" dirty="0" smtClean="0"/>
          </a:p>
          <a:p>
            <a:r>
              <a:rPr lang="en-GB" dirty="0" smtClean="0"/>
              <a:t>registered </a:t>
            </a:r>
            <a:r>
              <a:rPr lang="en-GB" dirty="0"/>
              <a:t>or pre-registered or verifying the presence and correctness of the Safety Data Sheets.</a:t>
            </a:r>
            <a:endParaRPr lang="nl-NL" dirty="0"/>
          </a:p>
          <a:p>
            <a:endParaRPr lang="nl-NL" dirty="0"/>
          </a:p>
        </p:txBody>
      </p:sp>
      <p:sp>
        <p:nvSpPr>
          <p:cNvPr id="8" name="Tekstvak 7"/>
          <p:cNvSpPr txBox="1"/>
          <p:nvPr/>
        </p:nvSpPr>
        <p:spPr>
          <a:xfrm>
            <a:off x="208909" y="5013176"/>
            <a:ext cx="87401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Over </a:t>
            </a:r>
            <a:r>
              <a:rPr lang="en-US" dirty="0"/>
              <a:t>five million classification and </a:t>
            </a:r>
            <a:r>
              <a:rPr lang="en-US" dirty="0" smtClean="0"/>
              <a:t>labelling notifications </a:t>
            </a:r>
            <a:r>
              <a:rPr lang="en-US" dirty="0"/>
              <a:t>for more than 100 000 </a:t>
            </a:r>
            <a:r>
              <a:rPr lang="en-US" dirty="0" smtClean="0"/>
              <a:t>substances.</a:t>
            </a:r>
          </a:p>
          <a:p>
            <a:r>
              <a:rPr lang="en-US" dirty="0" smtClean="0"/>
              <a:t>In Europe over 60 000 chemical substances on the market </a:t>
            </a:r>
          </a:p>
          <a:p>
            <a:r>
              <a:rPr lang="en-US" dirty="0" smtClean="0"/>
              <a:t>(50% &gt;1t per manufacturer/importer per year)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4671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16833"/>
            <a:ext cx="7772400" cy="1683618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sz="2200" dirty="0"/>
          </a:p>
        </p:txBody>
      </p:sp>
      <p:sp>
        <p:nvSpPr>
          <p:cNvPr id="4" name="Tekstvak 3"/>
          <p:cNvSpPr txBox="1"/>
          <p:nvPr/>
        </p:nvSpPr>
        <p:spPr>
          <a:xfrm>
            <a:off x="467544" y="1340768"/>
            <a:ext cx="8608126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 </a:t>
            </a:r>
            <a:r>
              <a:rPr lang="en-GB" b="1" dirty="0"/>
              <a:t>The IED </a:t>
            </a:r>
            <a:r>
              <a:rPr lang="en-GB" dirty="0"/>
              <a:t>is the successor of the IPPC Directive and in essence, it is about </a:t>
            </a:r>
            <a:r>
              <a:rPr lang="en-GB" dirty="0" smtClean="0"/>
              <a:t>minimising </a:t>
            </a:r>
          </a:p>
          <a:p>
            <a:r>
              <a:rPr lang="en-GB" dirty="0" smtClean="0"/>
              <a:t>pollution </a:t>
            </a:r>
            <a:r>
              <a:rPr lang="en-GB" dirty="0"/>
              <a:t>from various industrial sources throughout the European Union. </a:t>
            </a:r>
            <a:endParaRPr lang="en-GB" dirty="0" smtClean="0"/>
          </a:p>
          <a:p>
            <a:r>
              <a:rPr lang="en-GB" dirty="0" smtClean="0"/>
              <a:t>Operators </a:t>
            </a:r>
            <a:r>
              <a:rPr lang="en-GB" dirty="0"/>
              <a:t>of industrial installations operating activities covered </a:t>
            </a:r>
            <a:r>
              <a:rPr lang="en-GB" dirty="0" smtClean="0"/>
              <a:t>by</a:t>
            </a:r>
          </a:p>
          <a:p>
            <a:r>
              <a:rPr lang="en-GB" dirty="0" smtClean="0"/>
              <a:t> </a:t>
            </a:r>
            <a:r>
              <a:rPr lang="en-GB" dirty="0"/>
              <a:t>Annex I of the IED are required to obtain an integrated permit from the </a:t>
            </a:r>
            <a:r>
              <a:rPr lang="en-GB" dirty="0" smtClean="0"/>
              <a:t>authorities</a:t>
            </a:r>
          </a:p>
          <a:p>
            <a:r>
              <a:rPr lang="en-GB" dirty="0" smtClean="0"/>
              <a:t> </a:t>
            </a:r>
            <a:r>
              <a:rPr lang="en-GB" dirty="0"/>
              <a:t>in the EU </a:t>
            </a:r>
            <a:r>
              <a:rPr lang="en-GB" dirty="0" smtClean="0"/>
              <a:t>countries</a:t>
            </a:r>
          </a:p>
          <a:p>
            <a:endParaRPr lang="en-GB" dirty="0"/>
          </a:p>
          <a:p>
            <a:r>
              <a:rPr lang="en-GB" dirty="0"/>
              <a:t>About 50.000 installations were covered by the IPPC Directive and the IED will cover </a:t>
            </a:r>
            <a:r>
              <a:rPr lang="en-GB" dirty="0" smtClean="0"/>
              <a:t>some</a:t>
            </a:r>
          </a:p>
          <a:p>
            <a:r>
              <a:rPr lang="en-GB" dirty="0" smtClean="0"/>
              <a:t> </a:t>
            </a:r>
            <a:r>
              <a:rPr lang="en-GB" dirty="0"/>
              <a:t>new activities which could mean the number of installations rising slightly.</a:t>
            </a:r>
            <a:endParaRPr lang="en-GB" dirty="0" smtClean="0"/>
          </a:p>
          <a:p>
            <a:endParaRPr lang="en-GB" dirty="0"/>
          </a:p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177721"/>
            <a:ext cx="2926159" cy="1942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671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16833"/>
            <a:ext cx="7772400" cy="1683618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sz="2200" dirty="0"/>
          </a:p>
        </p:txBody>
      </p:sp>
      <p:sp>
        <p:nvSpPr>
          <p:cNvPr id="4" name="Tekstvak 3"/>
          <p:cNvSpPr txBox="1"/>
          <p:nvPr/>
        </p:nvSpPr>
        <p:spPr>
          <a:xfrm>
            <a:off x="179511" y="2420888"/>
            <a:ext cx="9185015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 </a:t>
            </a:r>
            <a:r>
              <a:rPr lang="en-GB" dirty="0"/>
              <a:t>Attention needed for substances of very high concern </a:t>
            </a:r>
            <a:r>
              <a:rPr lang="en-GB" b="1" dirty="0"/>
              <a:t>(SVHCs) </a:t>
            </a:r>
            <a:r>
              <a:rPr lang="en-GB" dirty="0"/>
              <a:t>(draft IMPEL report REACH/IED)</a:t>
            </a:r>
          </a:p>
          <a:p>
            <a:endParaRPr lang="en-GB" dirty="0"/>
          </a:p>
          <a:p>
            <a:r>
              <a:rPr lang="en-GB" dirty="0"/>
              <a:t>An important synergy between REACH and the Industrial Emissions Directive is that</a:t>
            </a:r>
          </a:p>
          <a:p>
            <a:r>
              <a:rPr lang="en-GB" dirty="0"/>
              <a:t> information on the substance under the registration and authorisation procedures may</a:t>
            </a:r>
          </a:p>
          <a:p>
            <a:r>
              <a:rPr lang="en-GB" dirty="0"/>
              <a:t>be used to support the development of </a:t>
            </a:r>
            <a:r>
              <a:rPr lang="en-GB" b="1" dirty="0"/>
              <a:t>BAT reference documents (Note permits!)</a:t>
            </a:r>
          </a:p>
          <a:p>
            <a:r>
              <a:rPr lang="en-GB" dirty="0"/>
              <a:t> </a:t>
            </a:r>
          </a:p>
          <a:p>
            <a:r>
              <a:rPr lang="en-GB" dirty="0"/>
              <a:t>The risk assessment of substances under REACH that are manufactured or placed on the </a:t>
            </a:r>
          </a:p>
          <a:p>
            <a:r>
              <a:rPr lang="en-GB" dirty="0"/>
              <a:t>market in quantities of 10 tonnes or more per year comprises the complete life-cycle of </a:t>
            </a:r>
          </a:p>
          <a:p>
            <a:r>
              <a:rPr lang="en-GB" dirty="0"/>
              <a:t>the substance and therefore includes the </a:t>
            </a:r>
            <a:r>
              <a:rPr lang="en-GB" b="1" dirty="0"/>
              <a:t>use and manufacture </a:t>
            </a:r>
            <a:r>
              <a:rPr lang="en-GB" dirty="0"/>
              <a:t>of these substances in</a:t>
            </a:r>
          </a:p>
          <a:p>
            <a:r>
              <a:rPr lang="en-GB" dirty="0"/>
              <a:t> industrial installations covered by this Directive and options to avoid and control emissions</a:t>
            </a:r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3419872" y="764704"/>
            <a:ext cx="1409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SUBSTANCES</a:t>
            </a:r>
            <a:endParaRPr lang="nl-NL" b="1" dirty="0"/>
          </a:p>
        </p:txBody>
      </p:sp>
      <p:sp>
        <p:nvSpPr>
          <p:cNvPr id="6" name="Tekstvak 5"/>
          <p:cNvSpPr txBox="1"/>
          <p:nvPr/>
        </p:nvSpPr>
        <p:spPr>
          <a:xfrm>
            <a:off x="1763688" y="1700808"/>
            <a:ext cx="1270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REACH/CLP</a:t>
            </a:r>
            <a:endParaRPr lang="nl-NL" b="1" dirty="0"/>
          </a:p>
        </p:txBody>
      </p:sp>
      <p:sp>
        <p:nvSpPr>
          <p:cNvPr id="7" name="Tekstvak 6"/>
          <p:cNvSpPr txBox="1"/>
          <p:nvPr/>
        </p:nvSpPr>
        <p:spPr>
          <a:xfrm>
            <a:off x="5436096" y="1700808"/>
            <a:ext cx="503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IED</a:t>
            </a:r>
            <a:endParaRPr lang="nl-NL" b="1" dirty="0"/>
          </a:p>
        </p:txBody>
      </p:sp>
      <p:sp>
        <p:nvSpPr>
          <p:cNvPr id="8" name="PIJL-RECHTS 7"/>
          <p:cNvSpPr/>
          <p:nvPr/>
        </p:nvSpPr>
        <p:spPr>
          <a:xfrm rot="8872290">
            <a:off x="2874688" y="1145879"/>
            <a:ext cx="573117" cy="4359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PIJL-RECHTS 8"/>
          <p:cNvSpPr/>
          <p:nvPr/>
        </p:nvSpPr>
        <p:spPr>
          <a:xfrm rot="2948643">
            <a:off x="4841857" y="1213070"/>
            <a:ext cx="547920" cy="3730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671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16833"/>
            <a:ext cx="7772400" cy="1683618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US" sz="2200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0237638"/>
              </p:ext>
            </p:extLst>
          </p:nvPr>
        </p:nvGraphicFramePr>
        <p:xfrm>
          <a:off x="467544" y="620688"/>
          <a:ext cx="8229600" cy="5486400"/>
        </p:xfrm>
        <a:graphic>
          <a:graphicData uri="http://schemas.openxmlformats.org/drawingml/2006/table">
            <a:tbl>
              <a:tblPr/>
              <a:tblGrid>
                <a:gridCol w="973690"/>
                <a:gridCol w="1841326"/>
                <a:gridCol w="5414584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SimSun"/>
                          <a:cs typeface="Arial"/>
                        </a:rPr>
                        <a:t>No.</a:t>
                      </a:r>
                      <a:endParaRPr lang="nl-NL" sz="1800" dirty="0">
                        <a:effectLst/>
                        <a:latin typeface="+mj-lt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SimSun"/>
                          <a:cs typeface="Arial"/>
                        </a:rPr>
                        <a:t>Date</a:t>
                      </a:r>
                      <a:endParaRPr lang="nl-NL" sz="1800" dirty="0">
                        <a:effectLst/>
                        <a:latin typeface="+mj-lt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b="1">
                          <a:solidFill>
                            <a:srgbClr val="FFFFFF"/>
                          </a:solidFill>
                          <a:effectLst/>
                          <a:latin typeface="+mj-lt"/>
                          <a:ea typeface="SimSun"/>
                          <a:cs typeface="Arial"/>
                        </a:rPr>
                        <a:t>Key outputs</a:t>
                      </a:r>
                      <a:endParaRPr lang="nl-NL" sz="1800">
                        <a:effectLst/>
                        <a:latin typeface="+mj-lt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+mj-lt"/>
                          <a:ea typeface="SimSun"/>
                          <a:cs typeface="Arial"/>
                        </a:rPr>
                        <a:t>1</a:t>
                      </a:r>
                      <a:endParaRPr lang="nl-NL" sz="1800">
                        <a:effectLst/>
                        <a:latin typeface="+mj-lt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6520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+mj-lt"/>
                          <a:ea typeface="SimSun"/>
                          <a:cs typeface="Arial"/>
                        </a:rPr>
                        <a:t>end-January  2014/early February 2014</a:t>
                      </a:r>
                      <a:endParaRPr lang="nl-NL" sz="1800" dirty="0">
                        <a:effectLst/>
                        <a:latin typeface="+mj-lt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88265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+mj-lt"/>
                          <a:ea typeface="SimSun"/>
                          <a:cs typeface="Arial"/>
                        </a:rPr>
                        <a:t>Training Needs Questionnaire and Training Needs Assessment. Proposals for  pilot industries to be visited. TNA report</a:t>
                      </a:r>
                      <a:endParaRPr lang="nl-NL" sz="1800" dirty="0">
                        <a:effectLst/>
                        <a:latin typeface="+mj-lt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+mj-lt"/>
                          <a:ea typeface="SimSun"/>
                          <a:cs typeface="Arial"/>
                        </a:rPr>
                        <a:t>2</a:t>
                      </a:r>
                      <a:endParaRPr lang="nl-NL" sz="1800">
                        <a:effectLst/>
                        <a:latin typeface="+mj-lt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6520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+mj-lt"/>
                          <a:ea typeface="SimSun"/>
                          <a:cs typeface="Arial"/>
                        </a:rPr>
                        <a:t>January - February 2014</a:t>
                      </a:r>
                      <a:endParaRPr lang="nl-NL" sz="1800">
                        <a:effectLst/>
                        <a:latin typeface="+mj-lt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88265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+mj-lt"/>
                          <a:ea typeface="SimSun"/>
                          <a:cs typeface="Arial"/>
                        </a:rPr>
                        <a:t>Training Methodology, Training Programme and Training Materials</a:t>
                      </a:r>
                      <a:endParaRPr lang="nl-NL" sz="1800" dirty="0">
                        <a:effectLst/>
                        <a:latin typeface="+mj-lt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+mj-lt"/>
                          <a:ea typeface="SimSun"/>
                          <a:cs typeface="Arial"/>
                        </a:rPr>
                        <a:t>3</a:t>
                      </a:r>
                      <a:endParaRPr lang="nl-NL" sz="1800">
                        <a:effectLst/>
                        <a:latin typeface="+mj-lt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6520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+mj-lt"/>
                          <a:ea typeface="SimSun"/>
                          <a:cs typeface="Arial"/>
                        </a:rPr>
                        <a:t>Training Workshop no. 1. Early May, </a:t>
                      </a:r>
                      <a:r>
                        <a:rPr lang="en-GB" sz="1800" dirty="0" smtClean="0">
                          <a:effectLst/>
                          <a:latin typeface="+mj-lt"/>
                          <a:ea typeface="SimSun"/>
                          <a:cs typeface="Arial"/>
                        </a:rPr>
                        <a:t>2014</a:t>
                      </a:r>
                    </a:p>
                    <a:p>
                      <a:pPr marR="96520"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+mj-lt"/>
                          <a:ea typeface="SimSun"/>
                          <a:cs typeface="Arial"/>
                        </a:rPr>
                        <a:t>13,14,15</a:t>
                      </a:r>
                      <a:endParaRPr lang="nl-NL" sz="1800" dirty="0">
                        <a:effectLst/>
                        <a:latin typeface="+mj-lt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88265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+mj-lt"/>
                          <a:ea typeface="SimSun"/>
                          <a:cs typeface="Arial"/>
                        </a:rPr>
                        <a:t>Training (1) ; General introduction chemicals and procedures REACH/CLP, IED (1)</a:t>
                      </a:r>
                      <a:endParaRPr lang="nl-NL" sz="1800" dirty="0">
                        <a:effectLst/>
                        <a:latin typeface="+mj-lt"/>
                        <a:ea typeface="SimSun"/>
                      </a:endParaRPr>
                    </a:p>
                    <a:p>
                      <a:pPr marR="88265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+mj-lt"/>
                          <a:ea typeface="SimSun"/>
                          <a:cs typeface="Arial"/>
                        </a:rPr>
                        <a:t>Training report</a:t>
                      </a:r>
                      <a:endParaRPr lang="nl-NL" sz="1800" dirty="0">
                        <a:effectLst/>
                        <a:latin typeface="+mj-lt"/>
                        <a:ea typeface="SimSun"/>
                      </a:endParaRPr>
                    </a:p>
                    <a:p>
                      <a:pPr marR="88265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+mj-lt"/>
                          <a:ea typeface="SimSun"/>
                          <a:cs typeface="Arial"/>
                        </a:rPr>
                        <a:t> </a:t>
                      </a:r>
                      <a:endParaRPr lang="nl-NL" sz="1800" dirty="0">
                        <a:effectLst/>
                        <a:latin typeface="+mj-lt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+mj-lt"/>
                          <a:ea typeface="SimSun"/>
                          <a:cs typeface="Arial"/>
                        </a:rPr>
                        <a:t>4</a:t>
                      </a:r>
                      <a:endParaRPr lang="nl-NL" sz="1800">
                        <a:effectLst/>
                        <a:latin typeface="+mj-lt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6520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+mj-lt"/>
                          <a:ea typeface="SimSun"/>
                          <a:cs typeface="Arial"/>
                        </a:rPr>
                        <a:t>Training Workshop no.2.Early December,2014</a:t>
                      </a:r>
                      <a:endParaRPr lang="nl-NL" sz="1800">
                        <a:effectLst/>
                        <a:latin typeface="+mj-lt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88265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+mj-lt"/>
                          <a:ea typeface="SimSun"/>
                          <a:cs typeface="Arial"/>
                        </a:rPr>
                        <a:t>Training (2). Procedures REACH/CLP (2).Training Report</a:t>
                      </a:r>
                      <a:endParaRPr lang="nl-NL" sz="1800" dirty="0">
                        <a:effectLst/>
                        <a:latin typeface="+mj-lt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+mj-lt"/>
                          <a:ea typeface="SimSun"/>
                          <a:cs typeface="Arial"/>
                        </a:rPr>
                        <a:t>5</a:t>
                      </a:r>
                      <a:endParaRPr lang="nl-NL" sz="1800">
                        <a:effectLst/>
                        <a:latin typeface="+mj-lt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6520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+mj-lt"/>
                          <a:ea typeface="SimSun"/>
                          <a:cs typeface="Arial"/>
                        </a:rPr>
                        <a:t>Training Workshop no 3, May 2015</a:t>
                      </a:r>
                      <a:endParaRPr lang="nl-NL" sz="1800">
                        <a:effectLst/>
                        <a:latin typeface="+mj-lt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88265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+mj-lt"/>
                          <a:ea typeface="SimSun"/>
                          <a:cs typeface="Arial"/>
                        </a:rPr>
                        <a:t>Training(3). Technical aspects REACH /CLP, IED. Training Report</a:t>
                      </a:r>
                      <a:endParaRPr lang="nl-NL" sz="1800" dirty="0">
                        <a:effectLst/>
                        <a:latin typeface="+mj-lt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+mj-lt"/>
                          <a:ea typeface="SimSun"/>
                          <a:cs typeface="Arial"/>
                        </a:rPr>
                        <a:t>6</a:t>
                      </a:r>
                      <a:endParaRPr lang="nl-NL" sz="1800">
                        <a:effectLst/>
                        <a:latin typeface="+mj-lt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6520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+mj-lt"/>
                          <a:ea typeface="SimSun"/>
                          <a:cs typeface="Arial"/>
                        </a:rPr>
                        <a:t>Training Workshop no.4. December  2015</a:t>
                      </a:r>
                      <a:endParaRPr lang="nl-NL" sz="1800">
                        <a:effectLst/>
                        <a:latin typeface="+mj-lt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88265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+mj-lt"/>
                          <a:ea typeface="SimSun"/>
                          <a:cs typeface="Arial"/>
                        </a:rPr>
                        <a:t>Training (4). REACH/CLP downstream consequences, </a:t>
                      </a:r>
                      <a:r>
                        <a:rPr lang="en-GB" sz="1800" dirty="0" err="1">
                          <a:effectLst/>
                          <a:latin typeface="+mj-lt"/>
                          <a:ea typeface="SimSun"/>
                          <a:cs typeface="Arial"/>
                        </a:rPr>
                        <a:t>interlinkages</a:t>
                      </a:r>
                      <a:r>
                        <a:rPr lang="en-GB" sz="1800" dirty="0">
                          <a:effectLst/>
                          <a:latin typeface="+mj-lt"/>
                          <a:ea typeface="SimSun"/>
                          <a:cs typeface="Arial"/>
                        </a:rPr>
                        <a:t> with IED and other legislation; accession issues.. Training Report</a:t>
                      </a:r>
                      <a:endParaRPr lang="nl-NL" sz="1800" dirty="0">
                        <a:effectLst/>
                        <a:latin typeface="+mj-lt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671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jdelijke aanduiding voor voettekst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nl-NL" altLang="nl-NL" dirty="0"/>
          </a:p>
        </p:txBody>
      </p:sp>
      <p:sp>
        <p:nvSpPr>
          <p:cNvPr id="28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endParaRPr lang="nl-NL" altLang="nl-NL" dirty="0"/>
          </a:p>
        </p:txBody>
      </p:sp>
      <p:sp>
        <p:nvSpPr>
          <p:cNvPr id="252930" name="Rectangle 2"/>
          <p:cNvSpPr>
            <a:spLocks noGrp="1" noChangeArrowheads="1"/>
          </p:cNvSpPr>
          <p:nvPr>
            <p:ph type="title"/>
          </p:nvPr>
        </p:nvSpPr>
        <p:spPr>
          <a:xfrm>
            <a:off x="501650" y="764704"/>
            <a:ext cx="8229600" cy="1143000"/>
          </a:xfrm>
        </p:spPr>
        <p:txBody>
          <a:bodyPr/>
          <a:lstStyle/>
          <a:p>
            <a:pPr lvl="0" eaLnBrk="0" fontAlgn="base" hangingPunct="0">
              <a:spcAft>
                <a:spcPct val="0"/>
              </a:spcAft>
              <a:defRPr/>
            </a:pPr>
            <a:r>
              <a:rPr lang="en-US" sz="3200" b="1" dirty="0">
                <a:solidFill>
                  <a:srgbClr val="000000"/>
                </a:solidFill>
                <a:latin typeface="Times New Roman" pitchFamily="18" charset="0"/>
              </a:rPr>
              <a:t>Thank </a:t>
            </a:r>
            <a:r>
              <a:rPr lang="en-US" sz="3200" b="1" dirty="0" smtClean="0">
                <a:solidFill>
                  <a:srgbClr val="000000"/>
                </a:solidFill>
                <a:latin typeface="Times New Roman" pitchFamily="18" charset="0"/>
              </a:rPr>
              <a:t>you for your attention</a:t>
            </a:r>
            <a:r>
              <a:rPr lang="en-US" sz="3200" b="1" dirty="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en-US" sz="3200" b="1" dirty="0">
                <a:solidFill>
                  <a:srgbClr val="000000"/>
                </a:solidFill>
                <a:latin typeface="Times New Roman" pitchFamily="18" charset="0"/>
              </a:rPr>
            </a:br>
            <a:endParaRPr lang="en-GB" altLang="nl-NL" sz="2800" dirty="0"/>
          </a:p>
        </p:txBody>
      </p:sp>
      <p:pic>
        <p:nvPicPr>
          <p:cNvPr id="5" name="Picture 13" descr="tekening tox resized 2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1" y="2132856"/>
            <a:ext cx="2501280" cy="3510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hthoek 1"/>
          <p:cNvSpPr/>
          <p:nvPr/>
        </p:nvSpPr>
        <p:spPr>
          <a:xfrm>
            <a:off x="3851920" y="227687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i="1" dirty="0"/>
              <a:t>Paracelsus:“</a:t>
            </a:r>
            <a:r>
              <a:rPr lang="en-US" b="1" i="1" dirty="0" err="1"/>
              <a:t>Dosis</a:t>
            </a:r>
            <a:r>
              <a:rPr lang="en-US" b="1" i="1" dirty="0"/>
              <a:t> Sola </a:t>
            </a:r>
            <a:r>
              <a:rPr lang="en-US" b="1" i="1" dirty="0" err="1"/>
              <a:t>Facit</a:t>
            </a:r>
            <a:r>
              <a:rPr lang="en-US" b="1" i="1" dirty="0"/>
              <a:t> </a:t>
            </a:r>
            <a:r>
              <a:rPr lang="en-US" b="1" i="1" dirty="0" err="1"/>
              <a:t>Venenum</a:t>
            </a:r>
            <a:r>
              <a:rPr lang="en-US" b="1" i="1" dirty="0"/>
              <a:t>”</a:t>
            </a:r>
          </a:p>
          <a:p>
            <a:r>
              <a:rPr lang="en-US" b="1" i="1" dirty="0"/>
              <a:t>(it is the dose which makes the poison)</a:t>
            </a:r>
          </a:p>
        </p:txBody>
      </p:sp>
    </p:spTree>
    <p:extLst>
      <p:ext uri="{BB962C8B-B14F-4D97-AF65-F5344CB8AC3E}">
        <p14:creationId xmlns:p14="http://schemas.microsoft.com/office/powerpoint/2010/main" val="2371404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1035</TotalTime>
  <Words>831</Words>
  <Application>Microsoft Office PowerPoint</Application>
  <PresentationFormat>Diavoorstelling (4:3)</PresentationFormat>
  <Paragraphs>112</Paragraphs>
  <Slides>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Office Theme</vt:lpstr>
      <vt:lpstr> </vt:lpstr>
      <vt:lpstr> </vt:lpstr>
      <vt:lpstr> </vt:lpstr>
      <vt:lpstr> </vt:lpstr>
      <vt:lpstr> </vt:lpstr>
      <vt:lpstr> </vt:lpstr>
      <vt:lpstr> </vt:lpstr>
      <vt:lpstr>Thank you for your attention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ruza</dc:creator>
  <cp:lastModifiedBy>Ike Van Der Putte</cp:lastModifiedBy>
  <cp:revision>60</cp:revision>
  <dcterms:created xsi:type="dcterms:W3CDTF">2013-10-30T11:37:35Z</dcterms:created>
  <dcterms:modified xsi:type="dcterms:W3CDTF">2014-01-28T09:40:22Z</dcterms:modified>
</cp:coreProperties>
</file>