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2"/>
  </p:notesMasterIdLst>
  <p:sldIdLst>
    <p:sldId id="256" r:id="rId4"/>
    <p:sldId id="273" r:id="rId5"/>
    <p:sldId id="268" r:id="rId6"/>
    <p:sldId id="278" r:id="rId7"/>
    <p:sldId id="269" r:id="rId8"/>
    <p:sldId id="270" r:id="rId9"/>
    <p:sldId id="271" r:id="rId10"/>
    <p:sldId id="277" r:id="rId11"/>
    <p:sldId id="272" r:id="rId12"/>
    <p:sldId id="276" r:id="rId13"/>
    <p:sldId id="283" r:id="rId14"/>
    <p:sldId id="284" r:id="rId15"/>
    <p:sldId id="285" r:id="rId16"/>
    <p:sldId id="286" r:id="rId17"/>
    <p:sldId id="287" r:id="rId18"/>
    <p:sldId id="279"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8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B0126F-6649-4C45-A26D-6B95004A04D1}" type="datetimeFigureOut">
              <a:rPr lang="nl-NL" smtClean="0"/>
              <a:t>30-1-2014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87F51E-6E1F-4481-A3DC-EE0DBA65FBE4}" type="slidenum">
              <a:rPr lang="nl-NL" smtClean="0"/>
              <a:t>‹nr.›</a:t>
            </a:fld>
            <a:endParaRPr lang="nl-NL"/>
          </a:p>
        </p:txBody>
      </p:sp>
    </p:spTree>
    <p:extLst>
      <p:ext uri="{BB962C8B-B14F-4D97-AF65-F5344CB8AC3E}">
        <p14:creationId xmlns:p14="http://schemas.microsoft.com/office/powerpoint/2010/main" val="280096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txBox="1">
            <a:spLocks noGrp="1" noChangeArrowheads="1"/>
          </p:cNvSpPr>
          <p:nvPr/>
        </p:nvSpPr>
        <p:spPr bwMode="auto">
          <a:xfrm>
            <a:off x="3885721" y="8687093"/>
            <a:ext cx="2972280" cy="45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fld id="{6111A10B-3C96-47F5-995D-56ADDA1B726D}" type="slidenum">
              <a:rPr lang="nl-NL" altLang="nl-NL" sz="1200">
                <a:latin typeface="Times" pitchFamily="18" charset="0"/>
              </a:rPr>
              <a:pPr algn="r"/>
              <a:t>12</a:t>
            </a:fld>
            <a:endParaRPr lang="nl-NL" altLang="nl-NL" sz="1200">
              <a:latin typeface="Times" pitchFamily="18"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60363" indent="-360363" eaLnBrk="1" hangingPunct="1"/>
            <a:endParaRPr lang="de-DE" altLang="nl-NL" smtClean="0">
              <a:latin typeface="Times"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xfrm>
            <a:off x="1144588" y="685800"/>
            <a:ext cx="4573587" cy="3430588"/>
          </a:xfrm>
          <a:ln/>
        </p:spPr>
      </p:sp>
      <p:sp>
        <p:nvSpPr>
          <p:cNvPr id="86019" name="Rectangle 3"/>
          <p:cNvSpPr>
            <a:spLocks noGrp="1" noChangeArrowheads="1"/>
          </p:cNvSpPr>
          <p:nvPr>
            <p:ph type="body" idx="1"/>
          </p:nvPr>
        </p:nvSpPr>
        <p:spPr>
          <a:xfrm>
            <a:off x="915041" y="4344276"/>
            <a:ext cx="5027920" cy="41136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nl-NL" smtClean="0">
              <a:latin typeface="Times"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xfrm>
            <a:off x="1144588" y="685800"/>
            <a:ext cx="4573587" cy="3430588"/>
          </a:xfrm>
          <a:ln/>
        </p:spPr>
      </p:sp>
      <p:sp>
        <p:nvSpPr>
          <p:cNvPr id="96259" name="Rectangle 3"/>
          <p:cNvSpPr>
            <a:spLocks noGrp="1" noChangeArrowheads="1"/>
          </p:cNvSpPr>
          <p:nvPr>
            <p:ph type="body" idx="1"/>
          </p:nvPr>
        </p:nvSpPr>
        <p:spPr>
          <a:xfrm>
            <a:off x="915041" y="4344276"/>
            <a:ext cx="5027920" cy="41136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nl-NL" smtClean="0">
              <a:latin typeface="Times"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txBox="1">
            <a:spLocks noGrp="1" noChangeArrowheads="1"/>
          </p:cNvSpPr>
          <p:nvPr/>
        </p:nvSpPr>
        <p:spPr bwMode="auto">
          <a:xfrm>
            <a:off x="3885721" y="8687093"/>
            <a:ext cx="2972280" cy="45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fontAlgn="base">
              <a:spcBef>
                <a:spcPct val="0"/>
              </a:spcBef>
              <a:spcAft>
                <a:spcPct val="0"/>
              </a:spcAft>
            </a:pPr>
            <a:fld id="{95B95E99-4202-440D-897B-7B4FCAAE07EF}" type="slidenum">
              <a:rPr lang="nl-NL" altLang="nl-NL" sz="1200" smtClean="0">
                <a:solidFill>
                  <a:prstClr val="black"/>
                </a:solidFill>
                <a:latin typeface="Times" pitchFamily="18" charset="0"/>
              </a:rPr>
              <a:pPr algn="r" fontAlgn="base">
                <a:spcBef>
                  <a:spcPct val="0"/>
                </a:spcBef>
                <a:spcAft>
                  <a:spcPct val="0"/>
                </a:spcAft>
              </a:pPr>
              <a:t>15</a:t>
            </a:fld>
            <a:endParaRPr lang="nl-NL" altLang="nl-NL" sz="1200" smtClean="0">
              <a:solidFill>
                <a:prstClr val="black"/>
              </a:solidFill>
              <a:latin typeface="Times" pitchFamily="18"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60363" indent="-360363" eaLnBrk="1" hangingPunct="1"/>
            <a:endParaRPr lang="de-DE" altLang="nl-NL" smtClean="0">
              <a:latin typeface="Times"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nl-NL" smtClean="0">
              <a:solidFill>
                <a:srgbClr val="000000"/>
              </a:solidFill>
            </a:endParaRPr>
          </a:p>
        </p:txBody>
      </p:sp>
      <p:sp>
        <p:nvSpPr>
          <p:cNvPr id="5" name="Freeform 40"/>
          <p:cNvSpPr>
            <a:spLocks/>
          </p:cNvSpPr>
          <p:nvPr/>
        </p:nvSpPr>
        <p:spPr bwMode="auto">
          <a:xfrm flipV="1">
            <a:off x="928688" y="2811463"/>
            <a:ext cx="7586662" cy="46037"/>
          </a:xfrm>
          <a:custGeom>
            <a:avLst/>
            <a:gdLst>
              <a:gd name="T0" fmla="*/ 0 w 4663"/>
              <a:gd name="T1" fmla="*/ 0 h 1"/>
              <a:gd name="T2" fmla="*/ 2147483647 w 4663"/>
              <a:gd name="T3" fmla="*/ 0 h 1"/>
              <a:gd name="T4" fmla="*/ 0 60000 65536"/>
              <a:gd name="T5" fmla="*/ 0 60000 65536"/>
            </a:gdLst>
            <a:ahLst/>
            <a:cxnLst>
              <a:cxn ang="T4">
                <a:pos x="T0" y="T1"/>
              </a:cxn>
              <a:cxn ang="T5">
                <a:pos x="T2" y="T3"/>
              </a:cxn>
            </a:cxnLst>
            <a:rect l="0" t="0" r="r" b="b"/>
            <a:pathLst>
              <a:path w="4663" h="1">
                <a:moveTo>
                  <a:pt x="0" y="0"/>
                </a:moveTo>
                <a:lnTo>
                  <a:pt x="4663" y="0"/>
                </a:lnTo>
              </a:path>
            </a:pathLst>
          </a:custGeom>
          <a:noFill/>
          <a:ln w="6350">
            <a:solidFill>
              <a:schemeClr val="tx1"/>
            </a:solidFill>
            <a:round/>
            <a:headEnd/>
            <a:tailEnd type="none" w="med" len="me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nl-NL" smtClean="0">
              <a:solidFill>
                <a:srgbClr val="000000"/>
              </a:solidFill>
            </a:endParaRPr>
          </a:p>
        </p:txBody>
      </p:sp>
      <p:pic>
        <p:nvPicPr>
          <p:cNvPr id="6" name="Picture 41" descr="IMPEL 2col"/>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76825" y="3213100"/>
            <a:ext cx="1987550"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9619" name="Rectangle 3"/>
          <p:cNvSpPr>
            <a:spLocks noGrp="1" noChangeArrowheads="1"/>
          </p:cNvSpPr>
          <p:nvPr>
            <p:ph type="ctrTitle"/>
          </p:nvPr>
        </p:nvSpPr>
        <p:spPr>
          <a:xfrm>
            <a:off x="928661" y="466725"/>
            <a:ext cx="6169051" cy="2133600"/>
          </a:xfrm>
        </p:spPr>
        <p:txBody>
          <a:bodyPr/>
          <a:lstStyle>
            <a:lvl1pPr algn="r">
              <a:defRPr sz="4800"/>
            </a:lvl1pPr>
          </a:lstStyle>
          <a:p>
            <a:r>
              <a:rPr lang="nl-NL" altLang="en-US" dirty="0"/>
              <a:t>Klik om het opmaakprofiel te bewerken</a:t>
            </a:r>
          </a:p>
        </p:txBody>
      </p:sp>
      <p:sp>
        <p:nvSpPr>
          <p:cNvPr id="239620" name="Rectangle 4"/>
          <p:cNvSpPr>
            <a:spLocks noGrp="1" noChangeArrowheads="1"/>
          </p:cNvSpPr>
          <p:nvPr>
            <p:ph type="subTitle" idx="1"/>
          </p:nvPr>
        </p:nvSpPr>
        <p:spPr>
          <a:xfrm>
            <a:off x="928661" y="3049588"/>
            <a:ext cx="3643339" cy="2362200"/>
          </a:xfrm>
        </p:spPr>
        <p:txBody>
          <a:bodyPr/>
          <a:lstStyle>
            <a:lvl1pPr marL="0" indent="0" algn="r">
              <a:buFont typeface="Wingdings" pitchFamily="2" charset="2"/>
              <a:buNone/>
              <a:defRPr sz="3200"/>
            </a:lvl1pPr>
          </a:lstStyle>
          <a:p>
            <a:r>
              <a:rPr lang="nl-NL" altLang="en-US"/>
              <a:t>Klik om het opmaakprofiel van de modelondertitel te bewerken</a:t>
            </a:r>
          </a:p>
        </p:txBody>
      </p:sp>
      <p:sp>
        <p:nvSpPr>
          <p:cNvPr id="7" name="Rectangle 5"/>
          <p:cNvSpPr>
            <a:spLocks noGrp="1" noChangeArrowheads="1"/>
          </p:cNvSpPr>
          <p:nvPr>
            <p:ph type="dt" sz="half" idx="10"/>
          </p:nvPr>
        </p:nvSpPr>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8" name="Rectangle 6"/>
          <p:cNvSpPr>
            <a:spLocks noGrp="1" noChangeArrowheads="1"/>
          </p:cNvSpPr>
          <p:nvPr>
            <p:ph type="ftr" sz="quarter" idx="11"/>
          </p:nvPr>
        </p:nvSpPr>
        <p:spPr/>
        <p:txBody>
          <a:bodyPr/>
          <a:lstStyle>
            <a:lvl1pPr>
              <a:defRPr/>
            </a:lvl1pPr>
          </a:lstStyle>
          <a:p>
            <a:pPr>
              <a:defRPr/>
            </a:pPr>
            <a:r>
              <a:rPr lang="nl-NL" altLang="en-US">
                <a:solidFill>
                  <a:srgbClr val="000000"/>
                </a:solidFill>
              </a:rPr>
              <a:t>RENA, Zagreb</a:t>
            </a:r>
          </a:p>
        </p:txBody>
      </p:sp>
      <p:sp>
        <p:nvSpPr>
          <p:cNvPr id="9" name="Rectangle 7"/>
          <p:cNvSpPr>
            <a:spLocks noGrp="1" noChangeArrowheads="1"/>
          </p:cNvSpPr>
          <p:nvPr>
            <p:ph type="sldNum" sz="quarter" idx="12"/>
          </p:nvPr>
        </p:nvSpPr>
        <p:spPr/>
        <p:txBody>
          <a:bodyPr/>
          <a:lstStyle>
            <a:lvl1pPr>
              <a:defRPr/>
            </a:lvl1pPr>
          </a:lstStyle>
          <a:p>
            <a:pPr>
              <a:defRPr/>
            </a:pPr>
            <a:fld id="{9B316F1F-87B3-4AC1-A4EE-40AF495F16D8}"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1249207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p:txBody>
          <a:bodyPr/>
          <a:lstStyle>
            <a:lvl1pPr>
              <a:defRPr>
                <a:latin typeface="Verdana" pitchFamily="34" charset="0"/>
              </a:defRPr>
            </a:lvl1pPr>
          </a:lstStyle>
          <a:p>
            <a:pPr>
              <a:defRPr/>
            </a:pPr>
            <a:r>
              <a:rPr lang="de-DE">
                <a:solidFill>
                  <a:srgbClr val="000000"/>
                </a:solidFill>
              </a:rPr>
              <a:t>2013-01-24</a:t>
            </a:r>
            <a:endParaRPr lang="nl-NL" altLang="en-US" dirty="0">
              <a:solidFill>
                <a:srgbClr val="000000"/>
              </a:solidFill>
            </a:endParaRPr>
          </a:p>
        </p:txBody>
      </p:sp>
      <p:sp>
        <p:nvSpPr>
          <p:cNvPr id="5" name="Rectangle 6"/>
          <p:cNvSpPr>
            <a:spLocks noGrp="1" noChangeArrowheads="1"/>
          </p:cNvSpPr>
          <p:nvPr>
            <p:ph type="ftr" sz="quarter" idx="11"/>
          </p:nvPr>
        </p:nvSpPr>
        <p:spPr/>
        <p:txBody>
          <a:bodyPr/>
          <a:lstStyle>
            <a:lvl1pPr>
              <a:defRPr>
                <a:latin typeface="Verdana" pitchFamily="34" charset="0"/>
              </a:defRPr>
            </a:lvl1pPr>
          </a:lstStyle>
          <a:p>
            <a:pPr>
              <a:defRPr/>
            </a:pPr>
            <a:r>
              <a:rPr lang="nl-NL" altLang="en-US">
                <a:solidFill>
                  <a:srgbClr val="000000"/>
                </a:solidFill>
              </a:rPr>
              <a:t>RENA, Zagreb</a:t>
            </a:r>
          </a:p>
        </p:txBody>
      </p:sp>
      <p:sp>
        <p:nvSpPr>
          <p:cNvPr id="6" name="Rectangle 7"/>
          <p:cNvSpPr>
            <a:spLocks noGrp="1" noChangeArrowheads="1"/>
          </p:cNvSpPr>
          <p:nvPr>
            <p:ph type="sldNum" sz="quarter" idx="12"/>
          </p:nvPr>
        </p:nvSpPr>
        <p:spPr/>
        <p:txBody>
          <a:bodyPr/>
          <a:lstStyle>
            <a:lvl1pPr>
              <a:defRPr>
                <a:latin typeface="Verdana" pitchFamily="34" charset="0"/>
              </a:defRPr>
            </a:lvl1pPr>
          </a:lstStyle>
          <a:p>
            <a:pPr>
              <a:defRPr/>
            </a:pPr>
            <a:fld id="{4A4277C4-1005-456D-874C-4F00EDD4BD69}" type="slidenum">
              <a:rPr lang="nl-NL" altLang="en-US">
                <a:solidFill>
                  <a:srgbClr val="000000"/>
                </a:solidFill>
              </a:rPr>
              <a:pPr>
                <a:defRPr/>
              </a:pPr>
              <a:t>‹nr.›</a:t>
            </a:fld>
            <a:endParaRPr lang="nl-NL" altLang="en-US" dirty="0">
              <a:solidFill>
                <a:srgbClr val="000000"/>
              </a:solidFill>
            </a:endParaRPr>
          </a:p>
        </p:txBody>
      </p:sp>
    </p:spTree>
    <p:extLst>
      <p:ext uri="{BB962C8B-B14F-4D97-AF65-F5344CB8AC3E}">
        <p14:creationId xmlns:p14="http://schemas.microsoft.com/office/powerpoint/2010/main" val="5204284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6" name="Rectangle 7"/>
          <p:cNvSpPr>
            <a:spLocks noGrp="1" noChangeArrowheads="1"/>
          </p:cNvSpPr>
          <p:nvPr>
            <p:ph type="sldNum" sz="quarter" idx="12"/>
          </p:nvPr>
        </p:nvSpPr>
        <p:spPr>
          <a:ln/>
        </p:spPr>
        <p:txBody>
          <a:bodyPr/>
          <a:lstStyle>
            <a:lvl1pPr>
              <a:defRPr/>
            </a:lvl1pPr>
          </a:lstStyle>
          <a:p>
            <a:pPr>
              <a:defRPr/>
            </a:pPr>
            <a:fld id="{BE655211-436D-4B45-BCDE-92D56C2BCD91}"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39060589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719263"/>
            <a:ext cx="30607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3670300" y="1719263"/>
            <a:ext cx="3062288"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7" name="Rectangle 7"/>
          <p:cNvSpPr>
            <a:spLocks noGrp="1" noChangeArrowheads="1"/>
          </p:cNvSpPr>
          <p:nvPr>
            <p:ph type="sldNum" sz="quarter" idx="12"/>
          </p:nvPr>
        </p:nvSpPr>
        <p:spPr>
          <a:ln/>
        </p:spPr>
        <p:txBody>
          <a:bodyPr/>
          <a:lstStyle>
            <a:lvl1pPr>
              <a:defRPr/>
            </a:lvl1pPr>
          </a:lstStyle>
          <a:p>
            <a:pPr>
              <a:defRPr/>
            </a:pPr>
            <a:fld id="{20AA506B-7C26-4ED9-9F04-9031DE1C3358}"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18483561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500034" y="642918"/>
            <a:ext cx="6215106" cy="77472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500034" y="1928802"/>
            <a:ext cx="300039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om de modelstijlen te bewerken</a:t>
            </a:r>
          </a:p>
        </p:txBody>
      </p:sp>
      <p:sp>
        <p:nvSpPr>
          <p:cNvPr id="4" name="Tijdelijke aanduiding voor inhoud 3"/>
          <p:cNvSpPr>
            <a:spLocks noGrp="1"/>
          </p:cNvSpPr>
          <p:nvPr>
            <p:ph sz="half" idx="2"/>
          </p:nvPr>
        </p:nvSpPr>
        <p:spPr>
          <a:xfrm>
            <a:off x="500034" y="2714619"/>
            <a:ext cx="3000396" cy="321471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Tijdelijke aanduiding voor tekst 4"/>
          <p:cNvSpPr>
            <a:spLocks noGrp="1"/>
          </p:cNvSpPr>
          <p:nvPr>
            <p:ph type="body" sz="quarter" idx="3"/>
          </p:nvPr>
        </p:nvSpPr>
        <p:spPr>
          <a:xfrm>
            <a:off x="3857620" y="1928802"/>
            <a:ext cx="300039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om de modelstijlen te bewerken</a:t>
            </a:r>
          </a:p>
        </p:txBody>
      </p:sp>
      <p:sp>
        <p:nvSpPr>
          <p:cNvPr id="6" name="Tijdelijke aanduiding voor inhoud 5"/>
          <p:cNvSpPr>
            <a:spLocks noGrp="1"/>
          </p:cNvSpPr>
          <p:nvPr>
            <p:ph sz="quarter" idx="4"/>
          </p:nvPr>
        </p:nvSpPr>
        <p:spPr>
          <a:xfrm>
            <a:off x="3857620" y="2714620"/>
            <a:ext cx="3000396" cy="321471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7"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9" name="Rectangle 7"/>
          <p:cNvSpPr>
            <a:spLocks noGrp="1" noChangeArrowheads="1"/>
          </p:cNvSpPr>
          <p:nvPr>
            <p:ph type="sldNum" sz="quarter" idx="12"/>
          </p:nvPr>
        </p:nvSpPr>
        <p:spPr>
          <a:ln/>
        </p:spPr>
        <p:txBody>
          <a:bodyPr/>
          <a:lstStyle>
            <a:lvl1pPr>
              <a:defRPr/>
            </a:lvl1pPr>
          </a:lstStyle>
          <a:p>
            <a:pPr>
              <a:defRPr/>
            </a:pPr>
            <a:fld id="{E5FA3B64-C874-4C5F-9E8C-D93A4937545C}"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7159572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5" name="Rectangle 7"/>
          <p:cNvSpPr>
            <a:spLocks noGrp="1" noChangeArrowheads="1"/>
          </p:cNvSpPr>
          <p:nvPr>
            <p:ph type="sldNum" sz="quarter" idx="12"/>
          </p:nvPr>
        </p:nvSpPr>
        <p:spPr>
          <a:ln/>
        </p:spPr>
        <p:txBody>
          <a:bodyPr/>
          <a:lstStyle>
            <a:lvl1pPr>
              <a:defRPr/>
            </a:lvl1pPr>
          </a:lstStyle>
          <a:p>
            <a:pPr>
              <a:defRPr/>
            </a:pPr>
            <a:fld id="{C14722A0-8CF7-4414-9E6A-90DA3255589E}"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41872091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4" name="Rectangle 7"/>
          <p:cNvSpPr>
            <a:spLocks noGrp="1" noChangeArrowheads="1"/>
          </p:cNvSpPr>
          <p:nvPr>
            <p:ph type="sldNum" sz="quarter" idx="12"/>
          </p:nvPr>
        </p:nvSpPr>
        <p:spPr>
          <a:ln/>
        </p:spPr>
        <p:txBody>
          <a:bodyPr/>
          <a:lstStyle>
            <a:lvl1pPr>
              <a:defRPr/>
            </a:lvl1pPr>
          </a:lstStyle>
          <a:p>
            <a:pPr>
              <a:defRPr/>
            </a:pPr>
            <a:fld id="{367BEDA9-0794-4384-B387-E0E54CBB5804}"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3227281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7" name="Rectangle 7"/>
          <p:cNvSpPr>
            <a:spLocks noGrp="1" noChangeArrowheads="1"/>
          </p:cNvSpPr>
          <p:nvPr>
            <p:ph type="sldNum" sz="quarter" idx="12"/>
          </p:nvPr>
        </p:nvSpPr>
        <p:spPr>
          <a:ln/>
        </p:spPr>
        <p:txBody>
          <a:bodyPr/>
          <a:lstStyle>
            <a:lvl1pPr>
              <a:defRPr/>
            </a:lvl1pPr>
          </a:lstStyle>
          <a:p>
            <a:pPr>
              <a:defRPr/>
            </a:pPr>
            <a:fld id="{99F27B83-6730-4425-A2C9-20AFE0E383DB}"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304852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7" name="Rectangle 7"/>
          <p:cNvSpPr>
            <a:spLocks noGrp="1" noChangeArrowheads="1"/>
          </p:cNvSpPr>
          <p:nvPr>
            <p:ph type="sldNum" sz="quarter" idx="12"/>
          </p:nvPr>
        </p:nvSpPr>
        <p:spPr>
          <a:ln/>
        </p:spPr>
        <p:txBody>
          <a:bodyPr/>
          <a:lstStyle>
            <a:lvl1pPr>
              <a:defRPr/>
            </a:lvl1pPr>
          </a:lstStyle>
          <a:p>
            <a:pPr>
              <a:defRPr/>
            </a:pPr>
            <a:fld id="{98543B3B-03C2-4F8D-918F-834476523A7D}"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3291094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6" name="Rectangle 7"/>
          <p:cNvSpPr>
            <a:spLocks noGrp="1" noChangeArrowheads="1"/>
          </p:cNvSpPr>
          <p:nvPr>
            <p:ph type="sldNum" sz="quarter" idx="12"/>
          </p:nvPr>
        </p:nvSpPr>
        <p:spPr>
          <a:ln/>
        </p:spPr>
        <p:txBody>
          <a:bodyPr/>
          <a:lstStyle>
            <a:lvl1pPr>
              <a:defRPr/>
            </a:lvl1pPr>
          </a:lstStyle>
          <a:p>
            <a:pPr>
              <a:defRPr/>
            </a:pPr>
            <a:fld id="{2501AEAA-0ADC-44C5-9C72-4E7A58EA18A6}"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25713436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5164138" y="476250"/>
            <a:ext cx="1568450" cy="565467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476250"/>
            <a:ext cx="4554538" cy="565467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6" name="Rectangle 7"/>
          <p:cNvSpPr>
            <a:spLocks noGrp="1" noChangeArrowheads="1"/>
          </p:cNvSpPr>
          <p:nvPr>
            <p:ph type="sldNum" sz="quarter" idx="12"/>
          </p:nvPr>
        </p:nvSpPr>
        <p:spPr>
          <a:ln/>
        </p:spPr>
        <p:txBody>
          <a:bodyPr/>
          <a:lstStyle>
            <a:lvl1pPr>
              <a:defRPr/>
            </a:lvl1pPr>
          </a:lstStyle>
          <a:p>
            <a:pPr>
              <a:defRPr/>
            </a:pPr>
            <a:fld id="{260D6388-73F2-4C98-B440-F91A57B42507}"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14038342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nl-NL" smtClean="0">
              <a:solidFill>
                <a:srgbClr val="000000"/>
              </a:solidFill>
            </a:endParaRPr>
          </a:p>
        </p:txBody>
      </p:sp>
      <p:sp>
        <p:nvSpPr>
          <p:cNvPr id="5" name="Freeform 40"/>
          <p:cNvSpPr>
            <a:spLocks/>
          </p:cNvSpPr>
          <p:nvPr/>
        </p:nvSpPr>
        <p:spPr bwMode="auto">
          <a:xfrm flipV="1">
            <a:off x="928688" y="2811463"/>
            <a:ext cx="7586662" cy="46037"/>
          </a:xfrm>
          <a:custGeom>
            <a:avLst/>
            <a:gdLst>
              <a:gd name="T0" fmla="*/ 0 w 4663"/>
              <a:gd name="T1" fmla="*/ 0 h 1"/>
              <a:gd name="T2" fmla="*/ 2147483647 w 4663"/>
              <a:gd name="T3" fmla="*/ 0 h 1"/>
              <a:gd name="T4" fmla="*/ 0 60000 65536"/>
              <a:gd name="T5" fmla="*/ 0 60000 65536"/>
            </a:gdLst>
            <a:ahLst/>
            <a:cxnLst>
              <a:cxn ang="T4">
                <a:pos x="T0" y="T1"/>
              </a:cxn>
              <a:cxn ang="T5">
                <a:pos x="T2" y="T3"/>
              </a:cxn>
            </a:cxnLst>
            <a:rect l="0" t="0" r="r" b="b"/>
            <a:pathLst>
              <a:path w="4663" h="1">
                <a:moveTo>
                  <a:pt x="0" y="0"/>
                </a:moveTo>
                <a:lnTo>
                  <a:pt x="4663" y="0"/>
                </a:lnTo>
              </a:path>
            </a:pathLst>
          </a:custGeom>
          <a:noFill/>
          <a:ln w="6350">
            <a:solidFill>
              <a:schemeClr val="tx1"/>
            </a:solidFill>
            <a:round/>
            <a:headEnd/>
            <a:tailEnd type="none" w="med" len="me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nl-NL" smtClean="0">
              <a:solidFill>
                <a:srgbClr val="000000"/>
              </a:solidFill>
            </a:endParaRPr>
          </a:p>
        </p:txBody>
      </p:sp>
      <p:pic>
        <p:nvPicPr>
          <p:cNvPr id="6" name="Picture 41" descr="IMPEL 2col"/>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76825" y="3213100"/>
            <a:ext cx="1987550"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9619" name="Rectangle 3"/>
          <p:cNvSpPr>
            <a:spLocks noGrp="1" noChangeArrowheads="1"/>
          </p:cNvSpPr>
          <p:nvPr>
            <p:ph type="ctrTitle"/>
          </p:nvPr>
        </p:nvSpPr>
        <p:spPr>
          <a:xfrm>
            <a:off x="928661" y="466725"/>
            <a:ext cx="6169051" cy="2133600"/>
          </a:xfrm>
        </p:spPr>
        <p:txBody>
          <a:bodyPr/>
          <a:lstStyle>
            <a:lvl1pPr algn="r">
              <a:defRPr sz="4800"/>
            </a:lvl1pPr>
          </a:lstStyle>
          <a:p>
            <a:r>
              <a:rPr lang="nl-NL" altLang="en-US" dirty="0"/>
              <a:t>Klik om het opmaakprofiel te bewerken</a:t>
            </a:r>
          </a:p>
        </p:txBody>
      </p:sp>
      <p:sp>
        <p:nvSpPr>
          <p:cNvPr id="239620" name="Rectangle 4"/>
          <p:cNvSpPr>
            <a:spLocks noGrp="1" noChangeArrowheads="1"/>
          </p:cNvSpPr>
          <p:nvPr>
            <p:ph type="subTitle" idx="1"/>
          </p:nvPr>
        </p:nvSpPr>
        <p:spPr>
          <a:xfrm>
            <a:off x="928661" y="3049588"/>
            <a:ext cx="3643339" cy="2362200"/>
          </a:xfrm>
        </p:spPr>
        <p:txBody>
          <a:bodyPr/>
          <a:lstStyle>
            <a:lvl1pPr marL="0" indent="0" algn="r">
              <a:buFont typeface="Wingdings" pitchFamily="2" charset="2"/>
              <a:buNone/>
              <a:defRPr sz="3200"/>
            </a:lvl1pPr>
          </a:lstStyle>
          <a:p>
            <a:r>
              <a:rPr lang="nl-NL" altLang="en-US"/>
              <a:t>Klik om het opmaakprofiel van de modelondertitel te bewerken</a:t>
            </a:r>
          </a:p>
        </p:txBody>
      </p:sp>
      <p:sp>
        <p:nvSpPr>
          <p:cNvPr id="7" name="Rectangle 5"/>
          <p:cNvSpPr>
            <a:spLocks noGrp="1" noChangeArrowheads="1"/>
          </p:cNvSpPr>
          <p:nvPr>
            <p:ph type="dt" sz="half" idx="10"/>
          </p:nvPr>
        </p:nvSpPr>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8" name="Rectangle 6"/>
          <p:cNvSpPr>
            <a:spLocks noGrp="1" noChangeArrowheads="1"/>
          </p:cNvSpPr>
          <p:nvPr>
            <p:ph type="ftr" sz="quarter" idx="11"/>
          </p:nvPr>
        </p:nvSpPr>
        <p:spPr/>
        <p:txBody>
          <a:bodyPr/>
          <a:lstStyle>
            <a:lvl1pPr>
              <a:defRPr/>
            </a:lvl1pPr>
          </a:lstStyle>
          <a:p>
            <a:pPr>
              <a:defRPr/>
            </a:pPr>
            <a:r>
              <a:rPr lang="nl-NL" altLang="en-US">
                <a:solidFill>
                  <a:srgbClr val="000000"/>
                </a:solidFill>
              </a:rPr>
              <a:t>RENA, Zagreb</a:t>
            </a:r>
          </a:p>
        </p:txBody>
      </p:sp>
      <p:sp>
        <p:nvSpPr>
          <p:cNvPr id="9" name="Rectangle 7"/>
          <p:cNvSpPr>
            <a:spLocks noGrp="1" noChangeArrowheads="1"/>
          </p:cNvSpPr>
          <p:nvPr>
            <p:ph type="sldNum" sz="quarter" idx="12"/>
          </p:nvPr>
        </p:nvSpPr>
        <p:spPr/>
        <p:txBody>
          <a:bodyPr/>
          <a:lstStyle>
            <a:lvl1pPr>
              <a:defRPr/>
            </a:lvl1pPr>
          </a:lstStyle>
          <a:p>
            <a:pPr>
              <a:defRPr/>
            </a:pPr>
            <a:fld id="{9B316F1F-87B3-4AC1-A4EE-40AF495F16D8}"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30821617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p:txBody>
          <a:bodyPr/>
          <a:lstStyle>
            <a:lvl1pPr>
              <a:defRPr>
                <a:latin typeface="Verdana" pitchFamily="34" charset="0"/>
              </a:defRPr>
            </a:lvl1pPr>
          </a:lstStyle>
          <a:p>
            <a:pPr>
              <a:defRPr/>
            </a:pPr>
            <a:r>
              <a:rPr lang="de-DE">
                <a:solidFill>
                  <a:srgbClr val="000000"/>
                </a:solidFill>
              </a:rPr>
              <a:t>2013-01-24</a:t>
            </a:r>
            <a:endParaRPr lang="nl-NL" altLang="en-US" dirty="0">
              <a:solidFill>
                <a:srgbClr val="000000"/>
              </a:solidFill>
            </a:endParaRPr>
          </a:p>
        </p:txBody>
      </p:sp>
      <p:sp>
        <p:nvSpPr>
          <p:cNvPr id="5" name="Rectangle 6"/>
          <p:cNvSpPr>
            <a:spLocks noGrp="1" noChangeArrowheads="1"/>
          </p:cNvSpPr>
          <p:nvPr>
            <p:ph type="ftr" sz="quarter" idx="11"/>
          </p:nvPr>
        </p:nvSpPr>
        <p:spPr/>
        <p:txBody>
          <a:bodyPr/>
          <a:lstStyle>
            <a:lvl1pPr>
              <a:defRPr>
                <a:latin typeface="Verdana" pitchFamily="34" charset="0"/>
              </a:defRPr>
            </a:lvl1pPr>
          </a:lstStyle>
          <a:p>
            <a:pPr>
              <a:defRPr/>
            </a:pPr>
            <a:r>
              <a:rPr lang="nl-NL" altLang="en-US">
                <a:solidFill>
                  <a:srgbClr val="000000"/>
                </a:solidFill>
              </a:rPr>
              <a:t>RENA, Zagreb</a:t>
            </a:r>
          </a:p>
        </p:txBody>
      </p:sp>
      <p:sp>
        <p:nvSpPr>
          <p:cNvPr id="6" name="Rectangle 7"/>
          <p:cNvSpPr>
            <a:spLocks noGrp="1" noChangeArrowheads="1"/>
          </p:cNvSpPr>
          <p:nvPr>
            <p:ph type="sldNum" sz="quarter" idx="12"/>
          </p:nvPr>
        </p:nvSpPr>
        <p:spPr/>
        <p:txBody>
          <a:bodyPr/>
          <a:lstStyle>
            <a:lvl1pPr>
              <a:defRPr>
                <a:latin typeface="Verdana" pitchFamily="34" charset="0"/>
              </a:defRPr>
            </a:lvl1pPr>
          </a:lstStyle>
          <a:p>
            <a:pPr>
              <a:defRPr/>
            </a:pPr>
            <a:fld id="{4A4277C4-1005-456D-874C-4F00EDD4BD69}" type="slidenum">
              <a:rPr lang="nl-NL" altLang="en-US">
                <a:solidFill>
                  <a:srgbClr val="000000"/>
                </a:solidFill>
              </a:rPr>
              <a:pPr>
                <a:defRPr/>
              </a:pPr>
              <a:t>‹nr.›</a:t>
            </a:fld>
            <a:endParaRPr lang="nl-NL" altLang="en-US" dirty="0">
              <a:solidFill>
                <a:srgbClr val="000000"/>
              </a:solidFill>
            </a:endParaRPr>
          </a:p>
        </p:txBody>
      </p:sp>
    </p:spTree>
    <p:extLst>
      <p:ext uri="{BB962C8B-B14F-4D97-AF65-F5344CB8AC3E}">
        <p14:creationId xmlns:p14="http://schemas.microsoft.com/office/powerpoint/2010/main" val="13858705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6" name="Rectangle 7"/>
          <p:cNvSpPr>
            <a:spLocks noGrp="1" noChangeArrowheads="1"/>
          </p:cNvSpPr>
          <p:nvPr>
            <p:ph type="sldNum" sz="quarter" idx="12"/>
          </p:nvPr>
        </p:nvSpPr>
        <p:spPr>
          <a:ln/>
        </p:spPr>
        <p:txBody>
          <a:bodyPr/>
          <a:lstStyle>
            <a:lvl1pPr>
              <a:defRPr/>
            </a:lvl1pPr>
          </a:lstStyle>
          <a:p>
            <a:pPr>
              <a:defRPr/>
            </a:pPr>
            <a:fld id="{BE655211-436D-4B45-BCDE-92D56C2BCD91}"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3395101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719263"/>
            <a:ext cx="30607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3670300" y="1719263"/>
            <a:ext cx="3062288"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7" name="Rectangle 7"/>
          <p:cNvSpPr>
            <a:spLocks noGrp="1" noChangeArrowheads="1"/>
          </p:cNvSpPr>
          <p:nvPr>
            <p:ph type="sldNum" sz="quarter" idx="12"/>
          </p:nvPr>
        </p:nvSpPr>
        <p:spPr>
          <a:ln/>
        </p:spPr>
        <p:txBody>
          <a:bodyPr/>
          <a:lstStyle>
            <a:lvl1pPr>
              <a:defRPr/>
            </a:lvl1pPr>
          </a:lstStyle>
          <a:p>
            <a:pPr>
              <a:defRPr/>
            </a:pPr>
            <a:fld id="{20AA506B-7C26-4ED9-9F04-9031DE1C3358}"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13696280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500034" y="642918"/>
            <a:ext cx="6215106" cy="77472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500034" y="1928802"/>
            <a:ext cx="300039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om de modelstijlen te bewerken</a:t>
            </a:r>
          </a:p>
        </p:txBody>
      </p:sp>
      <p:sp>
        <p:nvSpPr>
          <p:cNvPr id="4" name="Tijdelijke aanduiding voor inhoud 3"/>
          <p:cNvSpPr>
            <a:spLocks noGrp="1"/>
          </p:cNvSpPr>
          <p:nvPr>
            <p:ph sz="half" idx="2"/>
          </p:nvPr>
        </p:nvSpPr>
        <p:spPr>
          <a:xfrm>
            <a:off x="500034" y="2714619"/>
            <a:ext cx="3000396" cy="321471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Tijdelijke aanduiding voor tekst 4"/>
          <p:cNvSpPr>
            <a:spLocks noGrp="1"/>
          </p:cNvSpPr>
          <p:nvPr>
            <p:ph type="body" sz="quarter" idx="3"/>
          </p:nvPr>
        </p:nvSpPr>
        <p:spPr>
          <a:xfrm>
            <a:off x="3857620" y="1928802"/>
            <a:ext cx="300039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om de modelstijlen te bewerken</a:t>
            </a:r>
          </a:p>
        </p:txBody>
      </p:sp>
      <p:sp>
        <p:nvSpPr>
          <p:cNvPr id="6" name="Tijdelijke aanduiding voor inhoud 5"/>
          <p:cNvSpPr>
            <a:spLocks noGrp="1"/>
          </p:cNvSpPr>
          <p:nvPr>
            <p:ph sz="quarter" idx="4"/>
          </p:nvPr>
        </p:nvSpPr>
        <p:spPr>
          <a:xfrm>
            <a:off x="3857620" y="2714620"/>
            <a:ext cx="3000396" cy="321471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7"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9" name="Rectangle 7"/>
          <p:cNvSpPr>
            <a:spLocks noGrp="1" noChangeArrowheads="1"/>
          </p:cNvSpPr>
          <p:nvPr>
            <p:ph type="sldNum" sz="quarter" idx="12"/>
          </p:nvPr>
        </p:nvSpPr>
        <p:spPr>
          <a:ln/>
        </p:spPr>
        <p:txBody>
          <a:bodyPr/>
          <a:lstStyle>
            <a:lvl1pPr>
              <a:defRPr/>
            </a:lvl1pPr>
          </a:lstStyle>
          <a:p>
            <a:pPr>
              <a:defRPr/>
            </a:pPr>
            <a:fld id="{E5FA3B64-C874-4C5F-9E8C-D93A4937545C}"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1180023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5" name="Rectangle 7"/>
          <p:cNvSpPr>
            <a:spLocks noGrp="1" noChangeArrowheads="1"/>
          </p:cNvSpPr>
          <p:nvPr>
            <p:ph type="sldNum" sz="quarter" idx="12"/>
          </p:nvPr>
        </p:nvSpPr>
        <p:spPr>
          <a:ln/>
        </p:spPr>
        <p:txBody>
          <a:bodyPr/>
          <a:lstStyle>
            <a:lvl1pPr>
              <a:defRPr/>
            </a:lvl1pPr>
          </a:lstStyle>
          <a:p>
            <a:pPr>
              <a:defRPr/>
            </a:pPr>
            <a:fld id="{C14722A0-8CF7-4414-9E6A-90DA3255589E}"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7416264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4" name="Rectangle 7"/>
          <p:cNvSpPr>
            <a:spLocks noGrp="1" noChangeArrowheads="1"/>
          </p:cNvSpPr>
          <p:nvPr>
            <p:ph type="sldNum" sz="quarter" idx="12"/>
          </p:nvPr>
        </p:nvSpPr>
        <p:spPr>
          <a:ln/>
        </p:spPr>
        <p:txBody>
          <a:bodyPr/>
          <a:lstStyle>
            <a:lvl1pPr>
              <a:defRPr/>
            </a:lvl1pPr>
          </a:lstStyle>
          <a:p>
            <a:pPr>
              <a:defRPr/>
            </a:pPr>
            <a:fld id="{367BEDA9-0794-4384-B387-E0E54CBB5804}"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1053850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7" name="Rectangle 7"/>
          <p:cNvSpPr>
            <a:spLocks noGrp="1" noChangeArrowheads="1"/>
          </p:cNvSpPr>
          <p:nvPr>
            <p:ph type="sldNum" sz="quarter" idx="12"/>
          </p:nvPr>
        </p:nvSpPr>
        <p:spPr>
          <a:ln/>
        </p:spPr>
        <p:txBody>
          <a:bodyPr/>
          <a:lstStyle>
            <a:lvl1pPr>
              <a:defRPr/>
            </a:lvl1pPr>
          </a:lstStyle>
          <a:p>
            <a:pPr>
              <a:defRPr/>
            </a:pPr>
            <a:fld id="{99F27B83-6730-4425-A2C9-20AFE0E383DB}"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1554656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7" name="Rectangle 7"/>
          <p:cNvSpPr>
            <a:spLocks noGrp="1" noChangeArrowheads="1"/>
          </p:cNvSpPr>
          <p:nvPr>
            <p:ph type="sldNum" sz="quarter" idx="12"/>
          </p:nvPr>
        </p:nvSpPr>
        <p:spPr>
          <a:ln/>
        </p:spPr>
        <p:txBody>
          <a:bodyPr/>
          <a:lstStyle>
            <a:lvl1pPr>
              <a:defRPr/>
            </a:lvl1pPr>
          </a:lstStyle>
          <a:p>
            <a:pPr>
              <a:defRPr/>
            </a:pPr>
            <a:fld id="{98543B3B-03C2-4F8D-918F-834476523A7D}"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21664161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6" name="Rectangle 7"/>
          <p:cNvSpPr>
            <a:spLocks noGrp="1" noChangeArrowheads="1"/>
          </p:cNvSpPr>
          <p:nvPr>
            <p:ph type="sldNum" sz="quarter" idx="12"/>
          </p:nvPr>
        </p:nvSpPr>
        <p:spPr>
          <a:ln/>
        </p:spPr>
        <p:txBody>
          <a:bodyPr/>
          <a:lstStyle>
            <a:lvl1pPr>
              <a:defRPr/>
            </a:lvl1pPr>
          </a:lstStyle>
          <a:p>
            <a:pPr>
              <a:defRPr/>
            </a:pPr>
            <a:fld id="{2501AEAA-0ADC-44C5-9C72-4E7A58EA18A6}"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27372454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5164138" y="476250"/>
            <a:ext cx="1568450" cy="565467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476250"/>
            <a:ext cx="4554538" cy="565467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a:ln/>
        </p:spPr>
        <p:txBody>
          <a:bodyPr/>
          <a:lstStyle>
            <a:lvl1pPr>
              <a:defRPr/>
            </a:lvl1pPr>
          </a:lstStyle>
          <a:p>
            <a:pPr>
              <a:defRPr/>
            </a:pPr>
            <a:r>
              <a:rPr lang="de-DE">
                <a:solidFill>
                  <a:srgbClr val="000000"/>
                </a:solidFill>
              </a:rPr>
              <a:t>2013-01-24</a:t>
            </a:r>
            <a:endParaRPr lang="nl-NL"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nl-NL" altLang="en-US">
                <a:solidFill>
                  <a:srgbClr val="000000"/>
                </a:solidFill>
              </a:rPr>
              <a:t>RENA, Zagreb</a:t>
            </a:r>
          </a:p>
        </p:txBody>
      </p:sp>
      <p:sp>
        <p:nvSpPr>
          <p:cNvPr id="6" name="Rectangle 7"/>
          <p:cNvSpPr>
            <a:spLocks noGrp="1" noChangeArrowheads="1"/>
          </p:cNvSpPr>
          <p:nvPr>
            <p:ph type="sldNum" sz="quarter" idx="12"/>
          </p:nvPr>
        </p:nvSpPr>
        <p:spPr>
          <a:ln/>
        </p:spPr>
        <p:txBody>
          <a:bodyPr/>
          <a:lstStyle>
            <a:lvl1pPr>
              <a:defRPr/>
            </a:lvl1pPr>
          </a:lstStyle>
          <a:p>
            <a:pPr>
              <a:defRPr/>
            </a:pPr>
            <a:fld id="{260D6388-73F2-4C98-B440-F91A57B42507}" type="slidenum">
              <a:rPr lang="nl-NL" altLang="en-US">
                <a:solidFill>
                  <a:srgbClr val="000000"/>
                </a:solidFill>
              </a:rPr>
              <a:pPr>
                <a:defRPr/>
              </a:pPr>
              <a:t>‹nr.›</a:t>
            </a:fld>
            <a:endParaRPr lang="nl-NL" altLang="en-US">
              <a:solidFill>
                <a:srgbClr val="000000"/>
              </a:solidFill>
            </a:endParaRPr>
          </a:p>
        </p:txBody>
      </p:sp>
    </p:spTree>
    <p:extLst>
      <p:ext uri="{BB962C8B-B14F-4D97-AF65-F5344CB8AC3E}">
        <p14:creationId xmlns:p14="http://schemas.microsoft.com/office/powerpoint/2010/main" val="1947773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6" name="Picture 2" descr="Z:\hd\countries\ZZ Multi-country\IMPLEMENTATION\ECRAN 2013 - 2016\Implementation\Visibility\Final\tmn zelena.png"/>
          <p:cNvPicPr>
            <a:picLocks noChangeAspect="1" noChangeArrowheads="1"/>
          </p:cNvPicPr>
          <p:nvPr userDrawn="1"/>
        </p:nvPicPr>
        <p:blipFill>
          <a:blip r:embed="rId13" cstate="print"/>
          <a:srcRect/>
          <a:stretch>
            <a:fillRect/>
          </a:stretch>
        </p:blipFill>
        <p:spPr bwMode="auto">
          <a:xfrm>
            <a:off x="6444208" y="188640"/>
            <a:ext cx="2252663" cy="252413"/>
          </a:xfrm>
          <a:prstGeom prst="rect">
            <a:avLst/>
          </a:prstGeom>
          <a:noFill/>
        </p:spPr>
      </p:pic>
      <p:pic>
        <p:nvPicPr>
          <p:cNvPr id="8" name="Picture 15"/>
          <p:cNvPicPr>
            <a:picLocks noChangeAspect="1" noChangeArrowheads="1"/>
          </p:cNvPicPr>
          <p:nvPr userDrawn="1"/>
        </p:nvPicPr>
        <p:blipFill>
          <a:blip r:embed="rId14" cstate="print">
            <a:lum bright="-12000"/>
          </a:blip>
          <a:srcRect/>
          <a:stretch>
            <a:fillRect/>
          </a:stretch>
        </p:blipFill>
        <p:spPr bwMode="auto">
          <a:xfrm>
            <a:off x="250825" y="6165850"/>
            <a:ext cx="840000" cy="504000"/>
          </a:xfrm>
          <a:prstGeom prst="rect">
            <a:avLst/>
          </a:prstGeom>
          <a:solidFill>
            <a:srgbClr val="FFFFFF">
              <a:alpha val="0"/>
            </a:srgbClr>
          </a:solidFill>
          <a:ln w="9525">
            <a:noFill/>
            <a:miter lim="800000"/>
            <a:headEnd/>
            <a:tailEnd/>
          </a:ln>
        </p:spPr>
      </p:pic>
      <p:sp>
        <p:nvSpPr>
          <p:cNvPr id="9" name="Rectangle 8"/>
          <p:cNvSpPr>
            <a:spLocks noChangeArrowheads="1"/>
          </p:cNvSpPr>
          <p:nvPr userDrawn="1"/>
        </p:nvSpPr>
        <p:spPr bwMode="auto">
          <a:xfrm>
            <a:off x="1094433" y="6424885"/>
            <a:ext cx="2757487" cy="244475"/>
          </a:xfrm>
          <a:prstGeom prst="rect">
            <a:avLst/>
          </a:prstGeom>
          <a:noFill/>
          <a:ln w="9525">
            <a:noFill/>
            <a:miter lim="800000"/>
            <a:headEnd/>
            <a:tailEnd/>
          </a:ln>
        </p:spPr>
        <p:txBody>
          <a:bodyPr wrap="none" anchor="ctr">
            <a:spAutoFit/>
          </a:bodyPr>
          <a:lstStyle/>
          <a:p>
            <a:r>
              <a:rPr lang="en-GB" sz="1000" dirty="0">
                <a:cs typeface="Times New Roman" pitchFamily="18" charset="0"/>
              </a:rPr>
              <a:t> This Project is funded by the European Union</a:t>
            </a:r>
            <a:endParaRPr lang="en-GB" sz="1000" dirty="0"/>
          </a:p>
        </p:txBody>
      </p:sp>
      <p:pic>
        <p:nvPicPr>
          <p:cNvPr id="10" name="Picture 10"/>
          <p:cNvPicPr>
            <a:picLocks noChangeAspect="1" noChangeArrowheads="1"/>
          </p:cNvPicPr>
          <p:nvPr userDrawn="1"/>
        </p:nvPicPr>
        <p:blipFill>
          <a:blip r:embed="rId15" cstate="print"/>
          <a:srcRect/>
          <a:stretch>
            <a:fillRect/>
          </a:stretch>
        </p:blipFill>
        <p:spPr bwMode="auto">
          <a:xfrm>
            <a:off x="4788024" y="6256340"/>
            <a:ext cx="903892" cy="468000"/>
          </a:xfrm>
          <a:prstGeom prst="rect">
            <a:avLst/>
          </a:prstGeom>
          <a:solidFill>
            <a:srgbClr val="FFFFFF"/>
          </a:solidFill>
          <a:ln w="9525">
            <a:noFill/>
            <a:miter lim="800000"/>
            <a:headEnd/>
            <a:tailEnd/>
          </a:ln>
        </p:spPr>
      </p:pic>
      <p:sp>
        <p:nvSpPr>
          <p:cNvPr id="11" name="Rectangle 7"/>
          <p:cNvSpPr>
            <a:spLocks noChangeArrowheads="1"/>
          </p:cNvSpPr>
          <p:nvPr userDrawn="1"/>
        </p:nvSpPr>
        <p:spPr bwMode="auto">
          <a:xfrm>
            <a:off x="5652121" y="6423139"/>
            <a:ext cx="3384375" cy="246221"/>
          </a:xfrm>
          <a:prstGeom prst="rect">
            <a:avLst/>
          </a:prstGeom>
          <a:noFill/>
          <a:ln w="9525">
            <a:noFill/>
            <a:miter lim="800000"/>
            <a:headEnd/>
            <a:tailEnd/>
          </a:ln>
        </p:spPr>
        <p:txBody>
          <a:bodyPr wrap="square" anchor="ctr">
            <a:spAutoFit/>
          </a:bodyPr>
          <a:lstStyle/>
          <a:p>
            <a:r>
              <a:rPr lang="en-GB" sz="1000" kern="1200" dirty="0">
                <a:solidFill>
                  <a:schemeClr val="tx1"/>
                </a:solidFill>
                <a:latin typeface="+mn-lt"/>
                <a:ea typeface="+mn-ea"/>
                <a:cs typeface="Times New Roman" pitchFamily="18" charset="0"/>
              </a:rPr>
              <a:t>Project implemented by Human </a:t>
            </a:r>
            <a:r>
              <a:rPr lang="en-GB" sz="1000" kern="1200" dirty="0" smtClean="0">
                <a:solidFill>
                  <a:schemeClr val="tx1"/>
                </a:solidFill>
                <a:latin typeface="+mn-lt"/>
                <a:ea typeface="+mn-ea"/>
                <a:cs typeface="Times New Roman" pitchFamily="18" charset="0"/>
              </a:rPr>
              <a:t>Dynamics Consortium</a:t>
            </a:r>
            <a:endParaRPr lang="en-GB" sz="1000" kern="1200" dirty="0">
              <a:solidFill>
                <a:schemeClr val="tx1"/>
              </a:solidFill>
              <a:latin typeface="+mn-lt"/>
              <a:ea typeface="+mn-ea"/>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70C0"/>
            </a:gs>
            <a:gs pos="50000">
              <a:srgbClr val="F5F5B9"/>
            </a:gs>
            <a:gs pos="100000">
              <a:srgbClr val="FAFADD"/>
            </a:gs>
          </a:gsLst>
          <a:lin ang="5400000"/>
        </a:gradFill>
        <a:effectLst/>
      </p:bgPr>
    </p:bg>
    <p:spTree>
      <p:nvGrpSpPr>
        <p:cNvPr id="1" name=""/>
        <p:cNvGrpSpPr/>
        <p:nvPr/>
      </p:nvGrpSpPr>
      <p:grpSpPr>
        <a:xfrm>
          <a:off x="0" y="0"/>
          <a:ext cx="0" cy="0"/>
          <a:chOff x="0" y="0"/>
          <a:chExt cx="0" cy="0"/>
        </a:xfrm>
      </p:grpSpPr>
      <p:sp>
        <p:nvSpPr>
          <p:cNvPr id="1026" name="Freeform 2"/>
          <p:cNvSpPr>
            <a:spLocks/>
          </p:cNvSpPr>
          <p:nvPr/>
        </p:nvSpPr>
        <p:spPr bwMode="auto">
          <a:xfrm>
            <a:off x="7150100" y="671513"/>
            <a:ext cx="11113" cy="5068887"/>
          </a:xfrm>
          <a:custGeom>
            <a:avLst/>
            <a:gdLst>
              <a:gd name="T0" fmla="*/ 0 w 7"/>
              <a:gd name="T1" fmla="*/ 0 h 3193"/>
              <a:gd name="T2" fmla="*/ 2147483647 w 7"/>
              <a:gd name="T3" fmla="*/ 2147483647 h 3193"/>
              <a:gd name="T4" fmla="*/ 0 60000 65536"/>
              <a:gd name="T5" fmla="*/ 0 60000 65536"/>
            </a:gdLst>
            <a:ahLst/>
            <a:cxnLst>
              <a:cxn ang="T4">
                <a:pos x="T0" y="T1"/>
              </a:cxn>
              <a:cxn ang="T5">
                <a:pos x="T2" y="T3"/>
              </a:cxn>
            </a:cxnLst>
            <a:rect l="0" t="0" r="r" b="b"/>
            <a:pathLst>
              <a:path w="7" h="3193">
                <a:moveTo>
                  <a:pt x="0" y="0"/>
                </a:moveTo>
                <a:lnTo>
                  <a:pt x="7" y="3193"/>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nl-NL" smtClean="0">
              <a:solidFill>
                <a:srgbClr val="000000"/>
              </a:solidFill>
            </a:endParaRPr>
          </a:p>
        </p:txBody>
      </p:sp>
      <p:sp>
        <p:nvSpPr>
          <p:cNvPr id="1027" name="Rectangle 3"/>
          <p:cNvSpPr>
            <a:spLocks noGrp="1" noChangeArrowheads="1"/>
          </p:cNvSpPr>
          <p:nvPr>
            <p:ph type="title"/>
          </p:nvPr>
        </p:nvSpPr>
        <p:spPr bwMode="auto">
          <a:xfrm>
            <a:off x="468313" y="476250"/>
            <a:ext cx="6264275"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nl-NL" altLang="en-US" smtClean="0"/>
              <a:t>Klik om het opmaakprofiel te bewerken</a:t>
            </a:r>
          </a:p>
        </p:txBody>
      </p:sp>
      <p:sp>
        <p:nvSpPr>
          <p:cNvPr id="1028" name="Rectangle 4"/>
          <p:cNvSpPr>
            <a:spLocks noGrp="1" noChangeArrowheads="1"/>
          </p:cNvSpPr>
          <p:nvPr>
            <p:ph type="body" idx="1"/>
          </p:nvPr>
        </p:nvSpPr>
        <p:spPr bwMode="auto">
          <a:xfrm>
            <a:off x="457200" y="1719263"/>
            <a:ext cx="6275388"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en-US" smtClean="0"/>
              <a:t>Klik om de opmaakprofielen van de modeltekst te bewerken</a:t>
            </a:r>
          </a:p>
          <a:p>
            <a:pPr lvl="1"/>
            <a:r>
              <a:rPr lang="nl-NL" altLang="en-US" smtClean="0"/>
              <a:t>Tweede niveau</a:t>
            </a:r>
          </a:p>
          <a:p>
            <a:pPr lvl="2"/>
            <a:r>
              <a:rPr lang="nl-NL" altLang="en-US" smtClean="0"/>
              <a:t>Derde niveau</a:t>
            </a:r>
          </a:p>
          <a:p>
            <a:pPr lvl="3"/>
            <a:r>
              <a:rPr lang="nl-NL" altLang="en-US" smtClean="0"/>
              <a:t>Vierde niveau</a:t>
            </a:r>
          </a:p>
          <a:p>
            <a:pPr lvl="4"/>
            <a:r>
              <a:rPr lang="nl-NL" altLang="en-US" smtClean="0"/>
              <a:t>Vijfde niveau</a:t>
            </a:r>
          </a:p>
        </p:txBody>
      </p:sp>
      <p:sp>
        <p:nvSpPr>
          <p:cNvPr id="238597"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Arial" pitchFamily="34" charset="0"/>
              </a:defRPr>
            </a:lvl1pPr>
          </a:lstStyle>
          <a:p>
            <a:pPr fontAlgn="base">
              <a:spcBef>
                <a:spcPct val="0"/>
              </a:spcBef>
              <a:spcAft>
                <a:spcPct val="0"/>
              </a:spcAft>
              <a:defRPr/>
            </a:pPr>
            <a:r>
              <a:rPr lang="de-DE">
                <a:solidFill>
                  <a:srgbClr val="000000"/>
                </a:solidFill>
              </a:rPr>
              <a:t>2013-01-24</a:t>
            </a:r>
            <a:endParaRPr lang="nl-NL" altLang="en-US">
              <a:solidFill>
                <a:srgbClr val="000000"/>
              </a:solidFill>
            </a:endParaRPr>
          </a:p>
        </p:txBody>
      </p:sp>
      <p:sp>
        <p:nvSpPr>
          <p:cNvPr id="238598"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fontAlgn="base">
              <a:spcBef>
                <a:spcPct val="0"/>
              </a:spcBef>
              <a:spcAft>
                <a:spcPct val="0"/>
              </a:spcAft>
              <a:defRPr/>
            </a:pPr>
            <a:r>
              <a:rPr lang="nl-NL" altLang="en-US">
                <a:solidFill>
                  <a:srgbClr val="000000"/>
                </a:solidFill>
              </a:rPr>
              <a:t>RENA, Zagreb</a:t>
            </a:r>
          </a:p>
        </p:txBody>
      </p:sp>
      <p:sp>
        <p:nvSpPr>
          <p:cNvPr id="238599"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fontAlgn="base">
              <a:spcBef>
                <a:spcPct val="0"/>
              </a:spcBef>
              <a:spcAft>
                <a:spcPct val="0"/>
              </a:spcAft>
              <a:defRPr/>
            </a:pPr>
            <a:fld id="{71A77DEA-679E-4B26-AF16-E67EDF9E437C}" type="slidenum">
              <a:rPr lang="nl-NL" altLang="en-US">
                <a:solidFill>
                  <a:srgbClr val="000000"/>
                </a:solidFill>
              </a:rPr>
              <a:pPr fontAlgn="base">
                <a:spcBef>
                  <a:spcPct val="0"/>
                </a:spcBef>
                <a:spcAft>
                  <a:spcPct val="0"/>
                </a:spcAft>
                <a:defRPr/>
              </a:pPr>
              <a:t>‹nr.›</a:t>
            </a:fld>
            <a:endParaRPr lang="nl-NL" altLang="en-US">
              <a:solidFill>
                <a:srgbClr val="000000"/>
              </a:solidFill>
            </a:endParaRPr>
          </a:p>
        </p:txBody>
      </p:sp>
      <p:pic>
        <p:nvPicPr>
          <p:cNvPr id="1032" name="Picture 40" descr="IMPEL 2col"/>
          <p:cNvPicPr>
            <a:picLocks noChangeAspect="1" noChangeArrowheads="1"/>
          </p:cNvPicPr>
          <p:nvPr userDrawn="1"/>
        </p:nvPicPr>
        <p:blipFill>
          <a:blip r:embed="rId13">
            <a:clrChange>
              <a:clrFrom>
                <a:srgbClr val="FFFDFE"/>
              </a:clrFrom>
              <a:clrTo>
                <a:srgbClr val="FFFDFE">
                  <a:alpha val="0"/>
                </a:srgbClr>
              </a:clrTo>
            </a:clrChange>
            <a:extLst>
              <a:ext uri="{28A0092B-C50C-407E-A947-70E740481C1C}">
                <a14:useLocalDpi xmlns:a14="http://schemas.microsoft.com/office/drawing/2010/main" val="0"/>
              </a:ext>
            </a:extLst>
          </a:blip>
          <a:srcRect/>
          <a:stretch>
            <a:fillRect/>
          </a:stretch>
        </p:blipFill>
        <p:spPr bwMode="auto">
          <a:xfrm>
            <a:off x="7451725" y="4076700"/>
            <a:ext cx="144145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41"/>
          <p:cNvSpPr>
            <a:spLocks noChangeShapeType="1"/>
          </p:cNvSpPr>
          <p:nvPr userDrawn="1"/>
        </p:nvSpPr>
        <p:spPr bwMode="auto">
          <a:xfrm>
            <a:off x="468313" y="1628775"/>
            <a:ext cx="77041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nl-NL" smtClean="0">
              <a:solidFill>
                <a:srgbClr val="000000"/>
              </a:solidFill>
            </a:endParaRPr>
          </a:p>
        </p:txBody>
      </p:sp>
    </p:spTree>
    <p:extLst>
      <p:ext uri="{BB962C8B-B14F-4D97-AF65-F5344CB8AC3E}">
        <p14:creationId xmlns:p14="http://schemas.microsoft.com/office/powerpoint/2010/main" val="12078321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pitchFamily="34" charset="0"/>
        </a:defRPr>
      </a:lvl2pPr>
      <a:lvl3pPr algn="l" rtl="0" eaLnBrk="0" fontAlgn="base" hangingPunct="0">
        <a:spcBef>
          <a:spcPct val="0"/>
        </a:spcBef>
        <a:spcAft>
          <a:spcPct val="0"/>
        </a:spcAft>
        <a:defRPr sz="3900" b="1">
          <a:solidFill>
            <a:schemeClr val="tx2"/>
          </a:solidFill>
          <a:latin typeface="Arial" pitchFamily="34" charset="0"/>
        </a:defRPr>
      </a:lvl3pPr>
      <a:lvl4pPr algn="l" rtl="0" eaLnBrk="0" fontAlgn="base" hangingPunct="0">
        <a:spcBef>
          <a:spcPct val="0"/>
        </a:spcBef>
        <a:spcAft>
          <a:spcPct val="0"/>
        </a:spcAft>
        <a:defRPr sz="3900" b="1">
          <a:solidFill>
            <a:schemeClr val="tx2"/>
          </a:solidFill>
          <a:latin typeface="Arial" pitchFamily="34" charset="0"/>
        </a:defRPr>
      </a:lvl4pPr>
      <a:lvl5pPr algn="l" rtl="0" eaLnBrk="0" fontAlgn="base" hangingPunct="0">
        <a:spcBef>
          <a:spcPct val="0"/>
        </a:spcBef>
        <a:spcAft>
          <a:spcPct val="0"/>
        </a:spcAft>
        <a:defRPr sz="3900" b="1">
          <a:solidFill>
            <a:schemeClr val="tx2"/>
          </a:solidFill>
          <a:latin typeface="Arial" pitchFamily="34" charset="0"/>
        </a:defRPr>
      </a:lvl5pPr>
      <a:lvl6pPr marL="457200" algn="l" rtl="0" fontAlgn="base">
        <a:spcBef>
          <a:spcPct val="0"/>
        </a:spcBef>
        <a:spcAft>
          <a:spcPct val="0"/>
        </a:spcAft>
        <a:defRPr sz="3900" b="1">
          <a:solidFill>
            <a:schemeClr val="tx2"/>
          </a:solidFill>
          <a:latin typeface="Arial" pitchFamily="34" charset="0"/>
        </a:defRPr>
      </a:lvl6pPr>
      <a:lvl7pPr marL="914400" algn="l" rtl="0" fontAlgn="base">
        <a:spcBef>
          <a:spcPct val="0"/>
        </a:spcBef>
        <a:spcAft>
          <a:spcPct val="0"/>
        </a:spcAft>
        <a:defRPr sz="3900" b="1">
          <a:solidFill>
            <a:schemeClr val="tx2"/>
          </a:solidFill>
          <a:latin typeface="Arial" pitchFamily="34" charset="0"/>
        </a:defRPr>
      </a:lvl7pPr>
      <a:lvl8pPr marL="1371600" algn="l" rtl="0" fontAlgn="base">
        <a:spcBef>
          <a:spcPct val="0"/>
        </a:spcBef>
        <a:spcAft>
          <a:spcPct val="0"/>
        </a:spcAft>
        <a:defRPr sz="3900" b="1">
          <a:solidFill>
            <a:schemeClr val="tx2"/>
          </a:solidFill>
          <a:latin typeface="Arial" pitchFamily="34" charset="0"/>
        </a:defRPr>
      </a:lvl8pPr>
      <a:lvl9pPr marL="1828800" algn="l" rtl="0" fontAlgn="base">
        <a:spcBef>
          <a:spcPct val="0"/>
        </a:spcBef>
        <a:spcAft>
          <a:spcPct val="0"/>
        </a:spcAft>
        <a:defRPr sz="39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70C0"/>
            </a:gs>
            <a:gs pos="50000">
              <a:srgbClr val="F5F5B9"/>
            </a:gs>
            <a:gs pos="100000">
              <a:srgbClr val="FAFADD"/>
            </a:gs>
          </a:gsLst>
          <a:lin ang="5400000"/>
        </a:gradFill>
        <a:effectLst/>
      </p:bgPr>
    </p:bg>
    <p:spTree>
      <p:nvGrpSpPr>
        <p:cNvPr id="1" name=""/>
        <p:cNvGrpSpPr/>
        <p:nvPr/>
      </p:nvGrpSpPr>
      <p:grpSpPr>
        <a:xfrm>
          <a:off x="0" y="0"/>
          <a:ext cx="0" cy="0"/>
          <a:chOff x="0" y="0"/>
          <a:chExt cx="0" cy="0"/>
        </a:xfrm>
      </p:grpSpPr>
      <p:sp>
        <p:nvSpPr>
          <p:cNvPr id="1026" name="Freeform 2"/>
          <p:cNvSpPr>
            <a:spLocks/>
          </p:cNvSpPr>
          <p:nvPr/>
        </p:nvSpPr>
        <p:spPr bwMode="auto">
          <a:xfrm>
            <a:off x="7150100" y="671513"/>
            <a:ext cx="11113" cy="5068887"/>
          </a:xfrm>
          <a:custGeom>
            <a:avLst/>
            <a:gdLst>
              <a:gd name="T0" fmla="*/ 0 w 7"/>
              <a:gd name="T1" fmla="*/ 0 h 3193"/>
              <a:gd name="T2" fmla="*/ 2147483647 w 7"/>
              <a:gd name="T3" fmla="*/ 2147483647 h 3193"/>
              <a:gd name="T4" fmla="*/ 0 60000 65536"/>
              <a:gd name="T5" fmla="*/ 0 60000 65536"/>
            </a:gdLst>
            <a:ahLst/>
            <a:cxnLst>
              <a:cxn ang="T4">
                <a:pos x="T0" y="T1"/>
              </a:cxn>
              <a:cxn ang="T5">
                <a:pos x="T2" y="T3"/>
              </a:cxn>
            </a:cxnLst>
            <a:rect l="0" t="0" r="r" b="b"/>
            <a:pathLst>
              <a:path w="7" h="3193">
                <a:moveTo>
                  <a:pt x="0" y="0"/>
                </a:moveTo>
                <a:lnTo>
                  <a:pt x="7" y="3193"/>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nl-NL" smtClean="0">
              <a:solidFill>
                <a:srgbClr val="000000"/>
              </a:solidFill>
            </a:endParaRPr>
          </a:p>
        </p:txBody>
      </p:sp>
      <p:sp>
        <p:nvSpPr>
          <p:cNvPr id="1027" name="Rectangle 3"/>
          <p:cNvSpPr>
            <a:spLocks noGrp="1" noChangeArrowheads="1"/>
          </p:cNvSpPr>
          <p:nvPr>
            <p:ph type="title"/>
          </p:nvPr>
        </p:nvSpPr>
        <p:spPr bwMode="auto">
          <a:xfrm>
            <a:off x="468313" y="476250"/>
            <a:ext cx="6264275"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nl-NL" altLang="en-US" smtClean="0"/>
              <a:t>Klik om het opmaakprofiel te bewerken</a:t>
            </a:r>
          </a:p>
        </p:txBody>
      </p:sp>
      <p:sp>
        <p:nvSpPr>
          <p:cNvPr id="1028" name="Rectangle 4"/>
          <p:cNvSpPr>
            <a:spLocks noGrp="1" noChangeArrowheads="1"/>
          </p:cNvSpPr>
          <p:nvPr>
            <p:ph type="body" idx="1"/>
          </p:nvPr>
        </p:nvSpPr>
        <p:spPr bwMode="auto">
          <a:xfrm>
            <a:off x="457200" y="1719263"/>
            <a:ext cx="6275388"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en-US" smtClean="0"/>
              <a:t>Klik om de opmaakprofielen van de modeltekst te bewerken</a:t>
            </a:r>
          </a:p>
          <a:p>
            <a:pPr lvl="1"/>
            <a:r>
              <a:rPr lang="nl-NL" altLang="en-US" smtClean="0"/>
              <a:t>Tweede niveau</a:t>
            </a:r>
          </a:p>
          <a:p>
            <a:pPr lvl="2"/>
            <a:r>
              <a:rPr lang="nl-NL" altLang="en-US" smtClean="0"/>
              <a:t>Derde niveau</a:t>
            </a:r>
          </a:p>
          <a:p>
            <a:pPr lvl="3"/>
            <a:r>
              <a:rPr lang="nl-NL" altLang="en-US" smtClean="0"/>
              <a:t>Vierde niveau</a:t>
            </a:r>
          </a:p>
          <a:p>
            <a:pPr lvl="4"/>
            <a:r>
              <a:rPr lang="nl-NL" altLang="en-US" smtClean="0"/>
              <a:t>Vijfde niveau</a:t>
            </a:r>
          </a:p>
        </p:txBody>
      </p:sp>
      <p:sp>
        <p:nvSpPr>
          <p:cNvPr id="238597"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Arial" pitchFamily="34" charset="0"/>
              </a:defRPr>
            </a:lvl1pPr>
          </a:lstStyle>
          <a:p>
            <a:pPr fontAlgn="base">
              <a:spcBef>
                <a:spcPct val="0"/>
              </a:spcBef>
              <a:spcAft>
                <a:spcPct val="0"/>
              </a:spcAft>
              <a:defRPr/>
            </a:pPr>
            <a:r>
              <a:rPr lang="de-DE">
                <a:solidFill>
                  <a:srgbClr val="000000"/>
                </a:solidFill>
              </a:rPr>
              <a:t>2013-01-24</a:t>
            </a:r>
            <a:endParaRPr lang="nl-NL" altLang="en-US">
              <a:solidFill>
                <a:srgbClr val="000000"/>
              </a:solidFill>
            </a:endParaRPr>
          </a:p>
        </p:txBody>
      </p:sp>
      <p:sp>
        <p:nvSpPr>
          <p:cNvPr id="238598"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fontAlgn="base">
              <a:spcBef>
                <a:spcPct val="0"/>
              </a:spcBef>
              <a:spcAft>
                <a:spcPct val="0"/>
              </a:spcAft>
              <a:defRPr/>
            </a:pPr>
            <a:r>
              <a:rPr lang="nl-NL" altLang="en-US">
                <a:solidFill>
                  <a:srgbClr val="000000"/>
                </a:solidFill>
              </a:rPr>
              <a:t>RENA, Zagreb</a:t>
            </a:r>
          </a:p>
        </p:txBody>
      </p:sp>
      <p:sp>
        <p:nvSpPr>
          <p:cNvPr id="238599"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fontAlgn="base">
              <a:spcBef>
                <a:spcPct val="0"/>
              </a:spcBef>
              <a:spcAft>
                <a:spcPct val="0"/>
              </a:spcAft>
              <a:defRPr/>
            </a:pPr>
            <a:fld id="{71A77DEA-679E-4B26-AF16-E67EDF9E437C}" type="slidenum">
              <a:rPr lang="nl-NL" altLang="en-US">
                <a:solidFill>
                  <a:srgbClr val="000000"/>
                </a:solidFill>
              </a:rPr>
              <a:pPr fontAlgn="base">
                <a:spcBef>
                  <a:spcPct val="0"/>
                </a:spcBef>
                <a:spcAft>
                  <a:spcPct val="0"/>
                </a:spcAft>
                <a:defRPr/>
              </a:pPr>
              <a:t>‹nr.›</a:t>
            </a:fld>
            <a:endParaRPr lang="nl-NL" altLang="en-US">
              <a:solidFill>
                <a:srgbClr val="000000"/>
              </a:solidFill>
            </a:endParaRPr>
          </a:p>
        </p:txBody>
      </p:sp>
      <p:pic>
        <p:nvPicPr>
          <p:cNvPr id="1032" name="Picture 40" descr="IMPEL 2col"/>
          <p:cNvPicPr>
            <a:picLocks noChangeAspect="1" noChangeArrowheads="1"/>
          </p:cNvPicPr>
          <p:nvPr userDrawn="1"/>
        </p:nvPicPr>
        <p:blipFill>
          <a:blip r:embed="rId13">
            <a:clrChange>
              <a:clrFrom>
                <a:srgbClr val="FFFDFE"/>
              </a:clrFrom>
              <a:clrTo>
                <a:srgbClr val="FFFDFE">
                  <a:alpha val="0"/>
                </a:srgbClr>
              </a:clrTo>
            </a:clrChange>
            <a:extLst>
              <a:ext uri="{28A0092B-C50C-407E-A947-70E740481C1C}">
                <a14:useLocalDpi xmlns:a14="http://schemas.microsoft.com/office/drawing/2010/main" val="0"/>
              </a:ext>
            </a:extLst>
          </a:blip>
          <a:srcRect/>
          <a:stretch>
            <a:fillRect/>
          </a:stretch>
        </p:blipFill>
        <p:spPr bwMode="auto">
          <a:xfrm>
            <a:off x="7451725" y="4076700"/>
            <a:ext cx="144145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41"/>
          <p:cNvSpPr>
            <a:spLocks noChangeShapeType="1"/>
          </p:cNvSpPr>
          <p:nvPr userDrawn="1"/>
        </p:nvSpPr>
        <p:spPr bwMode="auto">
          <a:xfrm>
            <a:off x="468313" y="1628775"/>
            <a:ext cx="77041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nl-NL" smtClean="0">
              <a:solidFill>
                <a:srgbClr val="000000"/>
              </a:solidFill>
            </a:endParaRPr>
          </a:p>
        </p:txBody>
      </p:sp>
    </p:spTree>
    <p:extLst>
      <p:ext uri="{BB962C8B-B14F-4D97-AF65-F5344CB8AC3E}">
        <p14:creationId xmlns:p14="http://schemas.microsoft.com/office/powerpoint/2010/main" val="25079402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pitchFamily="34" charset="0"/>
        </a:defRPr>
      </a:lvl2pPr>
      <a:lvl3pPr algn="l" rtl="0" eaLnBrk="0" fontAlgn="base" hangingPunct="0">
        <a:spcBef>
          <a:spcPct val="0"/>
        </a:spcBef>
        <a:spcAft>
          <a:spcPct val="0"/>
        </a:spcAft>
        <a:defRPr sz="3900" b="1">
          <a:solidFill>
            <a:schemeClr val="tx2"/>
          </a:solidFill>
          <a:latin typeface="Arial" pitchFamily="34" charset="0"/>
        </a:defRPr>
      </a:lvl3pPr>
      <a:lvl4pPr algn="l" rtl="0" eaLnBrk="0" fontAlgn="base" hangingPunct="0">
        <a:spcBef>
          <a:spcPct val="0"/>
        </a:spcBef>
        <a:spcAft>
          <a:spcPct val="0"/>
        </a:spcAft>
        <a:defRPr sz="3900" b="1">
          <a:solidFill>
            <a:schemeClr val="tx2"/>
          </a:solidFill>
          <a:latin typeface="Arial" pitchFamily="34" charset="0"/>
        </a:defRPr>
      </a:lvl4pPr>
      <a:lvl5pPr algn="l" rtl="0" eaLnBrk="0" fontAlgn="base" hangingPunct="0">
        <a:spcBef>
          <a:spcPct val="0"/>
        </a:spcBef>
        <a:spcAft>
          <a:spcPct val="0"/>
        </a:spcAft>
        <a:defRPr sz="3900" b="1">
          <a:solidFill>
            <a:schemeClr val="tx2"/>
          </a:solidFill>
          <a:latin typeface="Arial" pitchFamily="34" charset="0"/>
        </a:defRPr>
      </a:lvl5pPr>
      <a:lvl6pPr marL="457200" algn="l" rtl="0" fontAlgn="base">
        <a:spcBef>
          <a:spcPct val="0"/>
        </a:spcBef>
        <a:spcAft>
          <a:spcPct val="0"/>
        </a:spcAft>
        <a:defRPr sz="3900" b="1">
          <a:solidFill>
            <a:schemeClr val="tx2"/>
          </a:solidFill>
          <a:latin typeface="Arial" pitchFamily="34" charset="0"/>
        </a:defRPr>
      </a:lvl6pPr>
      <a:lvl7pPr marL="914400" algn="l" rtl="0" fontAlgn="base">
        <a:spcBef>
          <a:spcPct val="0"/>
        </a:spcBef>
        <a:spcAft>
          <a:spcPct val="0"/>
        </a:spcAft>
        <a:defRPr sz="3900" b="1">
          <a:solidFill>
            <a:schemeClr val="tx2"/>
          </a:solidFill>
          <a:latin typeface="Arial" pitchFamily="34" charset="0"/>
        </a:defRPr>
      </a:lvl7pPr>
      <a:lvl8pPr marL="1371600" algn="l" rtl="0" fontAlgn="base">
        <a:spcBef>
          <a:spcPct val="0"/>
        </a:spcBef>
        <a:spcAft>
          <a:spcPct val="0"/>
        </a:spcAft>
        <a:defRPr sz="3900" b="1">
          <a:solidFill>
            <a:schemeClr val="tx2"/>
          </a:solidFill>
          <a:latin typeface="Arial" pitchFamily="34" charset="0"/>
        </a:defRPr>
      </a:lvl8pPr>
      <a:lvl9pPr marL="1828800" algn="l" rtl="0" fontAlgn="base">
        <a:spcBef>
          <a:spcPct val="0"/>
        </a:spcBef>
        <a:spcAft>
          <a:spcPct val="0"/>
        </a:spcAft>
        <a:defRPr sz="39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18" Type="http://schemas.openxmlformats.org/officeDocument/2006/relationships/image" Target="../media/image30.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17" Type="http://schemas.openxmlformats.org/officeDocument/2006/relationships/image" Target="../media/image29.png"/><Relationship Id="rId2" Type="http://schemas.openxmlformats.org/officeDocument/2006/relationships/image" Target="../media/image14.jpeg"/><Relationship Id="rId16"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34.gif"/><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jpeg"/><Relationship Id="rId9" Type="http://schemas.openxmlformats.org/officeDocument/2006/relationships/image" Target="../media/image37.jpeg"/></Relationships>
</file>

<file path=ppt/slides/_rels/slide14.xml.rels><?xml version="1.0" encoding="UTF-8" standalone="yes"?>
<Relationships xmlns="http://schemas.openxmlformats.org/package/2006/relationships"><Relationship Id="rId8" Type="http://schemas.openxmlformats.org/officeDocument/2006/relationships/oleObject" Target="../embeddings/Microsoft_Excel_97-2003_Worksheet1.xls"/><Relationship Id="rId3" Type="http://schemas.openxmlformats.org/officeDocument/2006/relationships/notesSlide" Target="../notesSlides/notesSlide3.xml"/><Relationship Id="rId7" Type="http://schemas.openxmlformats.org/officeDocument/2006/relationships/oleObject" Target="../embeddings/oleObject1.bin"/><Relationship Id="rId2" Type="http://schemas.openxmlformats.org/officeDocument/2006/relationships/slideLayout" Target="../slideLayouts/slideLayout24.xml"/><Relationship Id="rId1" Type="http://schemas.openxmlformats.org/officeDocument/2006/relationships/vmlDrawing" Target="../drawings/vmlDrawing1.v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 Id="rId9" Type="http://schemas.openxmlformats.org/officeDocument/2006/relationships/image" Target="../media/image39.emf"/></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4.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Coordinator ECRAN KE 2 </a:t>
            </a:r>
          </a:p>
          <a:p>
            <a:r>
              <a:rPr lang="en-US" dirty="0" smtClean="0"/>
              <a:t>Ike van der Putte</a:t>
            </a:r>
            <a:endParaRPr lang="en-US" sz="2200" dirty="0"/>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383" t="23214" r="36221" b="4767"/>
          <a:stretch/>
        </p:blipFill>
        <p:spPr bwMode="auto">
          <a:xfrm>
            <a:off x="175363" y="1177447"/>
            <a:ext cx="8844613" cy="109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kstvak 4"/>
          <p:cNvSpPr txBox="1"/>
          <p:nvPr/>
        </p:nvSpPr>
        <p:spPr>
          <a:xfrm>
            <a:off x="574163" y="2461630"/>
            <a:ext cx="8047011" cy="1200329"/>
          </a:xfrm>
          <a:prstGeom prst="rect">
            <a:avLst/>
          </a:prstGeom>
          <a:noFill/>
        </p:spPr>
        <p:txBody>
          <a:bodyPr wrap="none" rtlCol="0">
            <a:spAutoFit/>
          </a:bodyPr>
          <a:lstStyle/>
          <a:p>
            <a:r>
              <a:rPr lang="en-US" sz="3600" b="1" dirty="0" smtClean="0"/>
              <a:t>TASK 1.2.2 External Country Assessments</a:t>
            </a:r>
          </a:p>
          <a:p>
            <a:r>
              <a:rPr lang="en-US" sz="3600" b="1" dirty="0" smtClean="0"/>
              <a:t>TASK 1.2.3. IRAM/EASY TOOLS</a:t>
            </a:r>
            <a:endParaRPr lang="nl-NL" sz="36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9752" y="764704"/>
            <a:ext cx="4493045" cy="5791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8781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32" name="Group 76"/>
          <p:cNvGrpSpPr>
            <a:grpSpLocks/>
          </p:cNvGrpSpPr>
          <p:nvPr/>
        </p:nvGrpSpPr>
        <p:grpSpPr bwMode="auto">
          <a:xfrm>
            <a:off x="0" y="0"/>
            <a:ext cx="9153525" cy="6858000"/>
            <a:chOff x="0" y="0"/>
            <a:chExt cx="5766" cy="4320"/>
          </a:xfrm>
        </p:grpSpPr>
        <p:pic>
          <p:nvPicPr>
            <p:cNvPr id="19533" name="Picture 77" descr="2013-10 Conference - easyToo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6" cy="4320"/>
            </a:xfrm>
            <a:prstGeom prst="rect">
              <a:avLst/>
            </a:prstGeom>
            <a:noFill/>
            <a:extLst>
              <a:ext uri="{909E8E84-426E-40DD-AFC4-6F175D3DCCD1}">
                <a14:hiddenFill xmlns:a14="http://schemas.microsoft.com/office/drawing/2010/main">
                  <a:solidFill>
                    <a:srgbClr val="FFFFFF"/>
                  </a:solidFill>
                </a14:hiddenFill>
              </a:ext>
            </a:extLst>
          </p:spPr>
        </p:pic>
        <p:grpSp>
          <p:nvGrpSpPr>
            <p:cNvPr id="19534" name="Group 78"/>
            <p:cNvGrpSpPr>
              <a:grpSpLocks/>
            </p:cNvGrpSpPr>
            <p:nvPr/>
          </p:nvGrpSpPr>
          <p:grpSpPr bwMode="auto">
            <a:xfrm>
              <a:off x="280" y="383"/>
              <a:ext cx="5363" cy="3300"/>
              <a:chOff x="280" y="383"/>
              <a:chExt cx="5363" cy="3300"/>
            </a:xfrm>
          </p:grpSpPr>
          <p:grpSp>
            <p:nvGrpSpPr>
              <p:cNvPr id="19535" name="Group 79"/>
              <p:cNvGrpSpPr>
                <a:grpSpLocks/>
              </p:cNvGrpSpPr>
              <p:nvPr/>
            </p:nvGrpSpPr>
            <p:grpSpPr bwMode="auto">
              <a:xfrm>
                <a:off x="280" y="383"/>
                <a:ext cx="4899" cy="3193"/>
                <a:chOff x="280" y="383"/>
                <a:chExt cx="4899" cy="3193"/>
              </a:xfrm>
            </p:grpSpPr>
            <p:sp>
              <p:nvSpPr>
                <p:cNvPr id="19536" name="Line 80"/>
                <p:cNvSpPr>
                  <a:spLocks noChangeShapeType="1"/>
                </p:cNvSpPr>
                <p:nvPr/>
              </p:nvSpPr>
              <p:spPr bwMode="auto">
                <a:xfrm>
                  <a:off x="280" y="1025"/>
                  <a:ext cx="48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9537" name="Line 81"/>
                <p:cNvSpPr>
                  <a:spLocks noChangeShapeType="1"/>
                </p:cNvSpPr>
                <p:nvPr/>
              </p:nvSpPr>
              <p:spPr bwMode="auto">
                <a:xfrm flipH="1">
                  <a:off x="4503" y="383"/>
                  <a:ext cx="1" cy="31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grpSp>
          <p:grpSp>
            <p:nvGrpSpPr>
              <p:cNvPr id="19538" name="Group 82"/>
              <p:cNvGrpSpPr>
                <a:grpSpLocks/>
              </p:cNvGrpSpPr>
              <p:nvPr/>
            </p:nvGrpSpPr>
            <p:grpSpPr bwMode="auto">
              <a:xfrm>
                <a:off x="4603" y="2466"/>
                <a:ext cx="1040" cy="1217"/>
                <a:chOff x="4603" y="2466"/>
                <a:chExt cx="1040" cy="1217"/>
              </a:xfrm>
            </p:grpSpPr>
            <p:pic>
              <p:nvPicPr>
                <p:cNvPr id="19539" name="Picture 83" descr="europa ster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4" y="2466"/>
                  <a:ext cx="929" cy="929"/>
                </a:xfrm>
                <a:prstGeom prst="rect">
                  <a:avLst/>
                </a:prstGeom>
                <a:noFill/>
                <a:extLst>
                  <a:ext uri="{909E8E84-426E-40DD-AFC4-6F175D3DCCD1}">
                    <a14:hiddenFill xmlns:a14="http://schemas.microsoft.com/office/drawing/2010/main">
                      <a:solidFill>
                        <a:srgbClr val="FFFFFF"/>
                      </a:solidFill>
                    </a14:hiddenFill>
                  </a:ext>
                </a:extLst>
              </p:spPr>
            </p:pic>
            <p:sp>
              <p:nvSpPr>
                <p:cNvPr id="19540" name="Oval 84" descr="Neues Bild (8)"/>
                <p:cNvSpPr>
                  <a:spLocks noChangeArrowheads="1"/>
                </p:cNvSpPr>
                <p:nvPr/>
              </p:nvSpPr>
              <p:spPr bwMode="auto">
                <a:xfrm>
                  <a:off x="4913" y="2679"/>
                  <a:ext cx="539" cy="519"/>
                </a:xfrm>
                <a:prstGeom prst="ellipse">
                  <a:avLst/>
                </a:prstGeom>
                <a:blipFill dpi="0" rotWithShape="1">
                  <a:blip r:embed="rId4"/>
                  <a:srcRect/>
                  <a:stretch>
                    <a:fillRect/>
                  </a:stretch>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9541" name="Text Box 85"/>
                <p:cNvSpPr txBox="1">
                  <a:spLocks noChangeArrowheads="1"/>
                </p:cNvSpPr>
                <p:nvPr/>
              </p:nvSpPr>
              <p:spPr bwMode="auto">
                <a:xfrm>
                  <a:off x="4603" y="3357"/>
                  <a:ext cx="996" cy="32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de-DE" altLang="nl-NL" sz="700" b="1">
                      <a:solidFill>
                        <a:srgbClr val="0060C0"/>
                      </a:solidFill>
                      <a:latin typeface="Calibri" pitchFamily="34" charset="0"/>
                    </a:rPr>
                    <a:t>European Union Network for</a:t>
                  </a:r>
                </a:p>
                <a:p>
                  <a:pPr algn="r"/>
                  <a:r>
                    <a:rPr lang="de-DE" altLang="nl-NL" sz="700" b="1">
                      <a:solidFill>
                        <a:srgbClr val="0060C0"/>
                      </a:solidFill>
                      <a:latin typeface="Calibri" pitchFamily="34" charset="0"/>
                    </a:rPr>
                    <a:t>the Implementation and Enforcement</a:t>
                  </a:r>
                </a:p>
                <a:p>
                  <a:pPr algn="r"/>
                  <a:r>
                    <a:rPr lang="de-DE" altLang="nl-NL" sz="700" b="1">
                      <a:solidFill>
                        <a:srgbClr val="0060C0"/>
                      </a:solidFill>
                      <a:latin typeface="Calibri" pitchFamily="34" charset="0"/>
                    </a:rPr>
                    <a:t>of Environmental Law</a:t>
                  </a:r>
                </a:p>
                <a:p>
                  <a:pPr algn="r"/>
                  <a:endParaRPr lang="de-DE" altLang="nl-NL" sz="700" b="1">
                    <a:solidFill>
                      <a:srgbClr val="0060C0"/>
                    </a:solidFill>
                    <a:latin typeface="Calibri" pitchFamily="34" charset="0"/>
                  </a:endParaRPr>
                </a:p>
              </p:txBody>
            </p:sp>
          </p:grpSp>
        </p:grpSp>
      </p:grpSp>
      <p:sp>
        <p:nvSpPr>
          <p:cNvPr id="19460" name="Foliennummernplatzhalt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493D32-148C-436B-9DBA-47B02AAEC8E4}" type="slidenum">
              <a:rPr lang="de-DE" altLang="nl-NL" smtClean="0"/>
              <a:pPr eaLnBrk="1" hangingPunct="1"/>
              <a:t>11</a:t>
            </a:fld>
            <a:endParaRPr lang="de-DE" altLang="nl-NL" smtClean="0"/>
          </a:p>
        </p:txBody>
      </p:sp>
      <p:sp>
        <p:nvSpPr>
          <p:cNvPr id="19461" name="Fußzeilenplatzhalter 4"/>
          <p:cNvSpPr txBox="1">
            <a:spLocks noGrp="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de-DE" altLang="nl-NL" sz="1000" b="1">
              <a:solidFill>
                <a:schemeClr val="bg2"/>
              </a:solidFill>
            </a:endParaRPr>
          </a:p>
        </p:txBody>
      </p:sp>
      <p:sp>
        <p:nvSpPr>
          <p:cNvPr id="19462" name="Rectangle 2"/>
          <p:cNvSpPr>
            <a:spLocks noGrp="1" noChangeArrowheads="1"/>
          </p:cNvSpPr>
          <p:nvPr>
            <p:ph type="title" idx="4294967295"/>
          </p:nvPr>
        </p:nvSpPr>
        <p:spPr>
          <a:xfrm>
            <a:off x="468313" y="476250"/>
            <a:ext cx="6584950" cy="941388"/>
          </a:xfrm>
        </p:spPr>
        <p:txBody>
          <a:bodyPr/>
          <a:lstStyle/>
          <a:p>
            <a:r>
              <a:rPr lang="de-DE" altLang="nl-NL" sz="4000" b="0" smtClean="0">
                <a:solidFill>
                  <a:srgbClr val="0033CC"/>
                </a:solidFill>
                <a:effectLst>
                  <a:outerShdw blurRad="38100" dist="38100" dir="2700000" algn="tl">
                    <a:srgbClr val="000000"/>
                  </a:outerShdw>
                </a:effectLst>
                <a:latin typeface="Calibri" pitchFamily="34" charset="0"/>
                <a:sym typeface="Wingdings 2" pitchFamily="18" charset="2"/>
              </a:rPr>
              <a:t>easyTools Project 2010/11</a:t>
            </a:r>
          </a:p>
        </p:txBody>
      </p:sp>
      <p:sp>
        <p:nvSpPr>
          <p:cNvPr id="44036" name="Rectangle 3"/>
          <p:cNvSpPr>
            <a:spLocks noGrp="1" noChangeArrowheads="1"/>
          </p:cNvSpPr>
          <p:nvPr>
            <p:ph type="body" idx="4294967295"/>
          </p:nvPr>
        </p:nvSpPr>
        <p:spPr>
          <a:xfrm>
            <a:off x="409575" y="1681163"/>
            <a:ext cx="6729413" cy="4411662"/>
          </a:xfrm>
        </p:spPr>
        <p:txBody>
          <a:bodyPr>
            <a:normAutofit fontScale="92500"/>
          </a:bodyPr>
          <a:lstStyle/>
          <a:p>
            <a:pPr marL="0" indent="0">
              <a:buFont typeface="Wingdings" pitchFamily="2" charset="2"/>
              <a:buNone/>
              <a:defRPr/>
            </a:pPr>
            <a:r>
              <a:rPr lang="en-GB" dirty="0">
                <a:solidFill>
                  <a:srgbClr val="000066"/>
                </a:solidFill>
                <a:latin typeface="Calibri" pitchFamily="34" charset="0"/>
                <a:cs typeface="Calibri" pitchFamily="34" charset="0"/>
              </a:rPr>
              <a:t>Risk Assessment in Inspection </a:t>
            </a:r>
            <a:r>
              <a:rPr lang="en-GB" dirty="0" smtClean="0">
                <a:solidFill>
                  <a:srgbClr val="000066"/>
                </a:solidFill>
                <a:latin typeface="Calibri" pitchFamily="34" charset="0"/>
                <a:cs typeface="Calibri" pitchFamily="34" charset="0"/>
              </a:rPr>
              <a:t>Planning</a:t>
            </a:r>
            <a:endParaRPr lang="en-GB" dirty="0">
              <a:solidFill>
                <a:srgbClr val="000066"/>
              </a:solidFill>
              <a:latin typeface="Calibri" pitchFamily="34" charset="0"/>
              <a:cs typeface="Calibri" pitchFamily="34" charset="0"/>
            </a:endParaRPr>
          </a:p>
          <a:p>
            <a:pPr>
              <a:defRPr/>
            </a:pPr>
            <a:endParaRPr lang="en-GB" b="1" dirty="0" smtClean="0"/>
          </a:p>
          <a:p>
            <a:pPr>
              <a:defRPr/>
            </a:pPr>
            <a:endParaRPr lang="en-GB" b="1" dirty="0"/>
          </a:p>
          <a:p>
            <a:pPr>
              <a:defRPr/>
            </a:pPr>
            <a:endParaRPr lang="en-GB" b="1" dirty="0"/>
          </a:p>
          <a:p>
            <a:pPr marL="0" indent="0">
              <a:buFont typeface="Wingdings" pitchFamily="2" charset="2"/>
              <a:buNone/>
              <a:defRPr/>
            </a:pPr>
            <a:r>
              <a:rPr lang="en-GB" dirty="0" smtClean="0">
                <a:solidFill>
                  <a:srgbClr val="000066"/>
                </a:solidFill>
                <a:latin typeface="Calibri" pitchFamily="34" charset="0"/>
                <a:cs typeface="Calibri" pitchFamily="34" charset="0"/>
              </a:rPr>
              <a:t>Development of a web based risk assessment tool for inspections like </a:t>
            </a:r>
            <a:br>
              <a:rPr lang="en-GB" dirty="0" smtClean="0">
                <a:solidFill>
                  <a:srgbClr val="000066"/>
                </a:solidFill>
                <a:latin typeface="Calibri" pitchFamily="34" charset="0"/>
                <a:cs typeface="Calibri" pitchFamily="34" charset="0"/>
              </a:rPr>
            </a:br>
            <a:r>
              <a:rPr lang="en-GB" dirty="0" smtClean="0">
                <a:solidFill>
                  <a:srgbClr val="C00000"/>
                </a:solidFill>
                <a:latin typeface="Calibri" pitchFamily="34" charset="0"/>
                <a:cs typeface="Calibri" pitchFamily="34" charset="0"/>
              </a:rPr>
              <a:t>IPPC (IED), Seveso, waste, waste water, genetic engineering, agriculture and so on</a:t>
            </a:r>
          </a:p>
        </p:txBody>
      </p:sp>
      <p:sp>
        <p:nvSpPr>
          <p:cNvPr id="19478" name="Rectangle 35"/>
          <p:cNvSpPr>
            <a:spLocks noChangeArrowheads="1"/>
          </p:cNvSpPr>
          <p:nvPr/>
        </p:nvSpPr>
        <p:spPr bwMode="auto">
          <a:xfrm>
            <a:off x="0" y="-48244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DE" altLang="nl-NL" sz="2400" b="1"/>
          </a:p>
        </p:txBody>
      </p:sp>
      <p:sp>
        <p:nvSpPr>
          <p:cNvPr id="19479" name="Rectangle 36"/>
          <p:cNvSpPr>
            <a:spLocks noChangeArrowheads="1"/>
          </p:cNvSpPr>
          <p:nvPr/>
        </p:nvSpPr>
        <p:spPr bwMode="auto">
          <a:xfrm>
            <a:off x="4437063" y="-4481513"/>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80" name="Rectangle 37"/>
          <p:cNvSpPr>
            <a:spLocks noChangeArrowheads="1"/>
          </p:cNvSpPr>
          <p:nvPr/>
        </p:nvSpPr>
        <p:spPr bwMode="auto">
          <a:xfrm>
            <a:off x="4437063" y="-3892550"/>
            <a:ext cx="2698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81" name="Rectangle 38"/>
          <p:cNvSpPr>
            <a:spLocks noChangeArrowheads="1"/>
          </p:cNvSpPr>
          <p:nvPr/>
        </p:nvSpPr>
        <p:spPr bwMode="auto">
          <a:xfrm>
            <a:off x="4437063" y="-3303588"/>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82" name="Rectangle 39"/>
          <p:cNvSpPr>
            <a:spLocks noChangeArrowheads="1"/>
          </p:cNvSpPr>
          <p:nvPr/>
        </p:nvSpPr>
        <p:spPr bwMode="auto">
          <a:xfrm>
            <a:off x="4437063" y="-2705100"/>
            <a:ext cx="2698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83" name="Rectangle 40"/>
          <p:cNvSpPr>
            <a:spLocks noChangeArrowheads="1"/>
          </p:cNvSpPr>
          <p:nvPr/>
        </p:nvSpPr>
        <p:spPr bwMode="auto">
          <a:xfrm>
            <a:off x="0" y="-20970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DE" altLang="nl-NL" sz="2400"/>
          </a:p>
        </p:txBody>
      </p:sp>
      <p:sp>
        <p:nvSpPr>
          <p:cNvPr id="19484" name="Rectangle 41"/>
          <p:cNvSpPr>
            <a:spLocks noChangeArrowheads="1"/>
          </p:cNvSpPr>
          <p:nvPr/>
        </p:nvSpPr>
        <p:spPr bwMode="auto">
          <a:xfrm>
            <a:off x="4437063" y="-1763713"/>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85" name="Rectangle 42"/>
          <p:cNvSpPr>
            <a:spLocks noChangeArrowheads="1"/>
          </p:cNvSpPr>
          <p:nvPr/>
        </p:nvSpPr>
        <p:spPr bwMode="auto">
          <a:xfrm>
            <a:off x="4437063" y="-1155700"/>
            <a:ext cx="2698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86" name="Rectangle 43"/>
          <p:cNvSpPr>
            <a:spLocks noChangeArrowheads="1"/>
          </p:cNvSpPr>
          <p:nvPr/>
        </p:nvSpPr>
        <p:spPr bwMode="auto">
          <a:xfrm>
            <a:off x="4437063" y="-566738"/>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87" name="Rectangle 44"/>
          <p:cNvSpPr>
            <a:spLocks noChangeArrowheads="1"/>
          </p:cNvSpPr>
          <p:nvPr/>
        </p:nvSpPr>
        <p:spPr bwMode="auto">
          <a:xfrm>
            <a:off x="4437063" y="31750"/>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88" name="Rectangle 45"/>
          <p:cNvSpPr>
            <a:spLocks noChangeArrowheads="1"/>
          </p:cNvSpPr>
          <p:nvPr/>
        </p:nvSpPr>
        <p:spPr bwMode="auto">
          <a:xfrm>
            <a:off x="0" y="6302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DE" altLang="nl-NL" sz="2400"/>
          </a:p>
        </p:txBody>
      </p:sp>
      <p:sp>
        <p:nvSpPr>
          <p:cNvPr id="19489" name="Rectangle 46"/>
          <p:cNvSpPr>
            <a:spLocks noChangeArrowheads="1"/>
          </p:cNvSpPr>
          <p:nvPr/>
        </p:nvSpPr>
        <p:spPr bwMode="auto">
          <a:xfrm>
            <a:off x="4437063" y="954088"/>
            <a:ext cx="2698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90" name="Rectangle 47"/>
          <p:cNvSpPr>
            <a:spLocks noChangeArrowheads="1"/>
          </p:cNvSpPr>
          <p:nvPr/>
        </p:nvSpPr>
        <p:spPr bwMode="auto">
          <a:xfrm>
            <a:off x="4437063" y="1543050"/>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95" name="Rectangle 52"/>
          <p:cNvSpPr>
            <a:spLocks noChangeArrowheads="1"/>
          </p:cNvSpPr>
          <p:nvPr/>
        </p:nvSpPr>
        <p:spPr bwMode="auto">
          <a:xfrm>
            <a:off x="4437063" y="4251325"/>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96" name="Rectangle 53"/>
          <p:cNvSpPr>
            <a:spLocks noChangeArrowheads="1"/>
          </p:cNvSpPr>
          <p:nvPr/>
        </p:nvSpPr>
        <p:spPr bwMode="auto">
          <a:xfrm>
            <a:off x="4437063" y="4859338"/>
            <a:ext cx="2698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97" name="Rectangle 54"/>
          <p:cNvSpPr>
            <a:spLocks noChangeArrowheads="1"/>
          </p:cNvSpPr>
          <p:nvPr/>
        </p:nvSpPr>
        <p:spPr bwMode="auto">
          <a:xfrm>
            <a:off x="4437063" y="5448300"/>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498" name="Rectangle 55"/>
          <p:cNvSpPr>
            <a:spLocks noChangeArrowheads="1"/>
          </p:cNvSpPr>
          <p:nvPr/>
        </p:nvSpPr>
        <p:spPr bwMode="auto">
          <a:xfrm>
            <a:off x="-152400" y="586581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DE" altLang="nl-NL" sz="2400"/>
          </a:p>
        </p:txBody>
      </p:sp>
      <p:sp>
        <p:nvSpPr>
          <p:cNvPr id="19500" name="Rectangle 57"/>
          <p:cNvSpPr>
            <a:spLocks noChangeArrowheads="1"/>
          </p:cNvSpPr>
          <p:nvPr/>
        </p:nvSpPr>
        <p:spPr bwMode="auto">
          <a:xfrm>
            <a:off x="4437063" y="6959600"/>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501" name="Rectangle 58"/>
          <p:cNvSpPr>
            <a:spLocks noChangeArrowheads="1"/>
          </p:cNvSpPr>
          <p:nvPr/>
        </p:nvSpPr>
        <p:spPr bwMode="auto">
          <a:xfrm>
            <a:off x="4437063" y="7548563"/>
            <a:ext cx="2698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502" name="Rectangle 59"/>
          <p:cNvSpPr>
            <a:spLocks noChangeArrowheads="1"/>
          </p:cNvSpPr>
          <p:nvPr/>
        </p:nvSpPr>
        <p:spPr bwMode="auto">
          <a:xfrm>
            <a:off x="4437063" y="8147050"/>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503" name="Rectangle 60"/>
          <p:cNvSpPr>
            <a:spLocks noChangeArrowheads="1"/>
          </p:cNvSpPr>
          <p:nvPr/>
        </p:nvSpPr>
        <p:spPr bwMode="auto">
          <a:xfrm>
            <a:off x="0" y="87360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DE" altLang="nl-NL" sz="2400"/>
          </a:p>
        </p:txBody>
      </p:sp>
      <p:sp>
        <p:nvSpPr>
          <p:cNvPr id="19504" name="Rectangle 61"/>
          <p:cNvSpPr>
            <a:spLocks noChangeArrowheads="1"/>
          </p:cNvSpPr>
          <p:nvPr/>
        </p:nvSpPr>
        <p:spPr bwMode="auto">
          <a:xfrm>
            <a:off x="4437063" y="9059863"/>
            <a:ext cx="2698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505" name="Rectangle 62"/>
          <p:cNvSpPr>
            <a:spLocks noChangeArrowheads="1"/>
          </p:cNvSpPr>
          <p:nvPr/>
        </p:nvSpPr>
        <p:spPr bwMode="auto">
          <a:xfrm>
            <a:off x="4437063" y="9620250"/>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506" name="Rectangle 63"/>
          <p:cNvSpPr>
            <a:spLocks noChangeArrowheads="1"/>
          </p:cNvSpPr>
          <p:nvPr/>
        </p:nvSpPr>
        <p:spPr bwMode="auto">
          <a:xfrm>
            <a:off x="4437063" y="10218738"/>
            <a:ext cx="2698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507" name="Rectangle 64"/>
          <p:cNvSpPr>
            <a:spLocks noChangeArrowheads="1"/>
          </p:cNvSpPr>
          <p:nvPr/>
        </p:nvSpPr>
        <p:spPr bwMode="auto">
          <a:xfrm>
            <a:off x="4437063" y="10788650"/>
            <a:ext cx="269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nl-NL" sz="1200">
                <a:ea typeface="Times New Roman" pitchFamily="18" charset="0"/>
                <a:cs typeface="Arial" charset="0"/>
              </a:rPr>
              <a:t>  </a:t>
            </a:r>
            <a:endParaRPr lang="en-GB" altLang="nl-NL" sz="2400">
              <a:ea typeface="Times New Roman" pitchFamily="18" charset="0"/>
              <a:cs typeface="Arial" charset="0"/>
            </a:endParaRPr>
          </a:p>
        </p:txBody>
      </p:sp>
      <p:sp>
        <p:nvSpPr>
          <p:cNvPr id="19508" name="Rectangle 65"/>
          <p:cNvSpPr>
            <a:spLocks noChangeArrowheads="1"/>
          </p:cNvSpPr>
          <p:nvPr/>
        </p:nvSpPr>
        <p:spPr bwMode="auto">
          <a:xfrm>
            <a:off x="0" y="113966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DE" altLang="nl-NL" sz="2400"/>
          </a:p>
        </p:txBody>
      </p:sp>
      <p:sp>
        <p:nvSpPr>
          <p:cNvPr id="19509" name="Rectangle 5"/>
          <p:cNvSpPr>
            <a:spLocks noChangeArrowheads="1"/>
          </p:cNvSpPr>
          <p:nvPr/>
        </p:nvSpPr>
        <p:spPr bwMode="auto">
          <a:xfrm>
            <a:off x="7454900" y="776288"/>
            <a:ext cx="1428750" cy="67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de-DE" altLang="nl-NL" sz="2000" b="1">
                <a:solidFill>
                  <a:srgbClr val="003399"/>
                </a:solidFill>
                <a:latin typeface="Lucida Fax" pitchFamily="18" charset="0"/>
                <a:cs typeface="Arial" charset="0"/>
              </a:rPr>
              <a:t>easyTools</a:t>
            </a:r>
            <a:endParaRPr lang="de-DE" altLang="nl-NL" sz="2000">
              <a:solidFill>
                <a:srgbClr val="003399"/>
              </a:solidFill>
              <a:latin typeface="Lucida Fax" pitchFamily="18" charset="0"/>
              <a:cs typeface="Arial" charset="0"/>
            </a:endParaRPr>
          </a:p>
          <a:p>
            <a:pPr algn="ctr" eaLnBrk="1" hangingPunct="1"/>
            <a:r>
              <a:rPr lang="de-DE" altLang="nl-NL" b="1">
                <a:solidFill>
                  <a:srgbClr val="FFCC00"/>
                </a:solidFill>
                <a:latin typeface="Lucida Fax" pitchFamily="18" charset="0"/>
                <a:cs typeface="Arial" charset="0"/>
                <a:sym typeface="Wingdings 2" pitchFamily="18" charset="2"/>
              </a:rPr>
              <a:t></a:t>
            </a:r>
            <a:r>
              <a:rPr lang="de-DE" altLang="nl-NL" b="1">
                <a:solidFill>
                  <a:srgbClr val="FFCC00"/>
                </a:solidFill>
                <a:latin typeface="Lucida Fax" pitchFamily="18" charset="0"/>
                <a:cs typeface="Arial" charset="0"/>
              </a:rPr>
              <a:t> </a:t>
            </a:r>
            <a:r>
              <a:rPr lang="de-DE" altLang="nl-NL" b="1">
                <a:solidFill>
                  <a:srgbClr val="FFCC00"/>
                </a:solidFill>
                <a:latin typeface="Lucida Fax" pitchFamily="18" charset="0"/>
                <a:cs typeface="Arial" charset="0"/>
                <a:sym typeface="Wingdings 2" pitchFamily="18" charset="2"/>
              </a:rPr>
              <a:t></a:t>
            </a:r>
            <a:r>
              <a:rPr lang="de-DE" altLang="nl-NL" b="1">
                <a:solidFill>
                  <a:srgbClr val="FFCC00"/>
                </a:solidFill>
                <a:latin typeface="Lucida Fax" pitchFamily="18" charset="0"/>
                <a:cs typeface="Arial" charset="0"/>
              </a:rPr>
              <a:t> </a:t>
            </a:r>
            <a:r>
              <a:rPr lang="de-DE" altLang="nl-NL" b="1">
                <a:solidFill>
                  <a:srgbClr val="FFCC00"/>
                </a:solidFill>
                <a:latin typeface="Lucida Fax" pitchFamily="18" charset="0"/>
                <a:cs typeface="Arial" charset="0"/>
                <a:sym typeface="Wingdings 2" pitchFamily="18" charset="2"/>
              </a:rPr>
              <a:t></a:t>
            </a:r>
            <a:r>
              <a:rPr lang="de-DE" altLang="nl-NL" b="1">
                <a:solidFill>
                  <a:srgbClr val="FFCC00"/>
                </a:solidFill>
                <a:latin typeface="Lucida Fax" pitchFamily="18" charset="0"/>
                <a:cs typeface="Arial" charset="0"/>
              </a:rPr>
              <a:t> </a:t>
            </a:r>
            <a:r>
              <a:rPr lang="de-DE" altLang="nl-NL" b="1">
                <a:solidFill>
                  <a:srgbClr val="FFCC00"/>
                </a:solidFill>
                <a:latin typeface="Lucida Fax" pitchFamily="18" charset="0"/>
                <a:cs typeface="Arial" charset="0"/>
                <a:sym typeface="Wingdings 2" pitchFamily="18" charset="2"/>
              </a:rPr>
              <a:t></a:t>
            </a:r>
            <a:r>
              <a:rPr lang="de-DE" altLang="nl-NL" b="1">
                <a:solidFill>
                  <a:srgbClr val="FFCC00"/>
                </a:solidFill>
                <a:latin typeface="Lucida Fax" pitchFamily="18" charset="0"/>
                <a:cs typeface="Arial" charset="0"/>
              </a:rPr>
              <a:t> </a:t>
            </a:r>
            <a:r>
              <a:rPr lang="de-DE" altLang="nl-NL" b="1">
                <a:solidFill>
                  <a:srgbClr val="FFCC00"/>
                </a:solidFill>
                <a:latin typeface="Lucida Fax" pitchFamily="18" charset="0"/>
                <a:cs typeface="Arial" charset="0"/>
                <a:sym typeface="Wingdings 2" pitchFamily="18" charset="2"/>
              </a:rPr>
              <a:t></a:t>
            </a:r>
          </a:p>
        </p:txBody>
      </p:sp>
      <p:sp>
        <p:nvSpPr>
          <p:cNvPr id="19529" name="Fußzeilenplatzhalter 2"/>
          <p:cNvSpPr txBox="1">
            <a:spLocks noGrp="1"/>
          </p:cNvSpPr>
          <p:nvPr/>
        </p:nvSpPr>
        <p:spPr bwMode="auto">
          <a:xfrm>
            <a:off x="3082925" y="6264275"/>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1000">
                <a:solidFill>
                  <a:srgbClr val="000000"/>
                </a:solidFill>
                <a:latin typeface="Verdana" pitchFamily="34" charset="0"/>
              </a:rPr>
              <a:t>Malta</a:t>
            </a:r>
            <a:endParaRPr lang="nl-NL" altLang="en-US" sz="1000">
              <a:solidFill>
                <a:srgbClr val="000000"/>
              </a:solidFill>
              <a:latin typeface="Verdana" pitchFamily="34" charset="0"/>
            </a:endParaRPr>
          </a:p>
        </p:txBody>
      </p:sp>
      <p:sp>
        <p:nvSpPr>
          <p:cNvPr id="19531" name="Rectangle 5"/>
          <p:cNvSpPr txBox="1">
            <a:spLocks noGrp="1" noChangeArrowheads="1"/>
          </p:cNvSpPr>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nl-NL" sz="1000">
                <a:latin typeface="Verdana" pitchFamily="34" charset="0"/>
              </a:rPr>
              <a:t>October 2013</a:t>
            </a:r>
            <a:endParaRPr lang="nl-NL" altLang="en-US" sz="1000">
              <a:latin typeface="Verdana" pitchFamily="34" charset="0"/>
            </a:endParaRPr>
          </a:p>
        </p:txBody>
      </p:sp>
      <p:grpSp>
        <p:nvGrpSpPr>
          <p:cNvPr id="19572" name="Group 116"/>
          <p:cNvGrpSpPr>
            <a:grpSpLocks/>
          </p:cNvGrpSpPr>
          <p:nvPr/>
        </p:nvGrpSpPr>
        <p:grpSpPr bwMode="auto">
          <a:xfrm>
            <a:off x="877888" y="2522538"/>
            <a:ext cx="5503862" cy="1098550"/>
            <a:chOff x="553" y="1589"/>
            <a:chExt cx="3467" cy="692"/>
          </a:xfrm>
        </p:grpSpPr>
        <p:pic>
          <p:nvPicPr>
            <p:cNvPr id="19543" name="Picture 87" descr="Österreich Flag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3" y="1595"/>
              <a:ext cx="340" cy="22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53882" dir="13500000" algn="ctr" rotWithShape="0">
                      <a:srgbClr val="808080">
                        <a:alpha val="50000"/>
                      </a:srgbClr>
                    </a:outerShdw>
                  </a:effectLst>
                </a14:hiddenEffects>
              </a:ext>
            </a:extLst>
          </p:spPr>
        </p:pic>
        <p:pic>
          <p:nvPicPr>
            <p:cNvPr id="19547" name="Picture 91" descr="Frankreich Flagg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02" y="1596"/>
              <a:ext cx="339" cy="230"/>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49" name="Picture 93" descr="Deutschland Flagg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30" y="1595"/>
              <a:ext cx="344" cy="226"/>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51" name="Picture 95" descr="Tschechische Republik Flagg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83" y="1595"/>
              <a:ext cx="345" cy="230"/>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53" name="Picture 97" descr="Irland Flagg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37" y="1595"/>
              <a:ext cx="345" cy="230"/>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55" name="Picture 99" descr="Italien Flagge"/>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162" y="1595"/>
              <a:ext cx="340" cy="228"/>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57" name="Picture 101" descr="Mazedonien Flagge"/>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663" y="1589"/>
              <a:ext cx="345" cy="230"/>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59" name="Picture 103" descr="Niederlande Flagge"/>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55" y="2045"/>
              <a:ext cx="345" cy="230"/>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61" name="Picture 105" descr="Polen Flagge"/>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081" y="2045"/>
              <a:ext cx="352" cy="228"/>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63" name="Picture 107" descr="Rumänien Flagge"/>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597" y="2039"/>
              <a:ext cx="345" cy="230"/>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65" name="Picture 109" descr="Slowenien Flagge"/>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127" y="2039"/>
              <a:ext cx="345" cy="230"/>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67" name="Picture 111" descr="Spanien Flagge"/>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45" y="2045"/>
              <a:ext cx="340" cy="236"/>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69" name="Picture 113" descr="Türkei Flagg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175" y="2045"/>
              <a:ext cx="340" cy="234"/>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9571" name="Picture 115" descr="Großbritannien Flagge"/>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675" y="2045"/>
              <a:ext cx="345" cy="230"/>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9511834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92" name="Group 12"/>
          <p:cNvGrpSpPr>
            <a:grpSpLocks/>
          </p:cNvGrpSpPr>
          <p:nvPr/>
        </p:nvGrpSpPr>
        <p:grpSpPr bwMode="auto">
          <a:xfrm>
            <a:off x="0" y="0"/>
            <a:ext cx="9153525" cy="6858000"/>
            <a:chOff x="0" y="0"/>
            <a:chExt cx="5766" cy="4320"/>
          </a:xfrm>
        </p:grpSpPr>
        <p:pic>
          <p:nvPicPr>
            <p:cNvPr id="20493" name="Picture 13" descr="2013-10 Conference - easyToo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66" cy="4320"/>
            </a:xfrm>
            <a:prstGeom prst="rect">
              <a:avLst/>
            </a:prstGeom>
            <a:noFill/>
            <a:extLst>
              <a:ext uri="{909E8E84-426E-40DD-AFC4-6F175D3DCCD1}">
                <a14:hiddenFill xmlns:a14="http://schemas.microsoft.com/office/drawing/2010/main">
                  <a:solidFill>
                    <a:srgbClr val="FFFFFF"/>
                  </a:solidFill>
                </a14:hiddenFill>
              </a:ext>
            </a:extLst>
          </p:spPr>
        </p:pic>
        <p:grpSp>
          <p:nvGrpSpPr>
            <p:cNvPr id="20494" name="Group 14"/>
            <p:cNvGrpSpPr>
              <a:grpSpLocks/>
            </p:cNvGrpSpPr>
            <p:nvPr/>
          </p:nvGrpSpPr>
          <p:grpSpPr bwMode="auto">
            <a:xfrm>
              <a:off x="280" y="383"/>
              <a:ext cx="5363" cy="3300"/>
              <a:chOff x="280" y="383"/>
              <a:chExt cx="5363" cy="3300"/>
            </a:xfrm>
          </p:grpSpPr>
          <p:grpSp>
            <p:nvGrpSpPr>
              <p:cNvPr id="20495" name="Group 15"/>
              <p:cNvGrpSpPr>
                <a:grpSpLocks/>
              </p:cNvGrpSpPr>
              <p:nvPr/>
            </p:nvGrpSpPr>
            <p:grpSpPr bwMode="auto">
              <a:xfrm>
                <a:off x="280" y="383"/>
                <a:ext cx="4899" cy="3193"/>
                <a:chOff x="280" y="383"/>
                <a:chExt cx="4899" cy="3193"/>
              </a:xfrm>
            </p:grpSpPr>
            <p:sp>
              <p:nvSpPr>
                <p:cNvPr id="20496" name="Line 16"/>
                <p:cNvSpPr>
                  <a:spLocks noChangeShapeType="1"/>
                </p:cNvSpPr>
                <p:nvPr/>
              </p:nvSpPr>
              <p:spPr bwMode="auto">
                <a:xfrm>
                  <a:off x="280" y="1025"/>
                  <a:ext cx="48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20497" name="Line 17"/>
                <p:cNvSpPr>
                  <a:spLocks noChangeShapeType="1"/>
                </p:cNvSpPr>
                <p:nvPr/>
              </p:nvSpPr>
              <p:spPr bwMode="auto">
                <a:xfrm flipH="1">
                  <a:off x="4503" y="383"/>
                  <a:ext cx="1" cy="31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grpSp>
          <p:grpSp>
            <p:nvGrpSpPr>
              <p:cNvPr id="20498" name="Group 18"/>
              <p:cNvGrpSpPr>
                <a:grpSpLocks/>
              </p:cNvGrpSpPr>
              <p:nvPr/>
            </p:nvGrpSpPr>
            <p:grpSpPr bwMode="auto">
              <a:xfrm>
                <a:off x="4603" y="2466"/>
                <a:ext cx="1040" cy="1217"/>
                <a:chOff x="4603" y="2466"/>
                <a:chExt cx="1040" cy="1217"/>
              </a:xfrm>
            </p:grpSpPr>
            <p:pic>
              <p:nvPicPr>
                <p:cNvPr id="20499" name="Picture 19" descr="europa ster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4" y="2466"/>
                  <a:ext cx="929" cy="929"/>
                </a:xfrm>
                <a:prstGeom prst="rect">
                  <a:avLst/>
                </a:prstGeom>
                <a:noFill/>
                <a:extLst>
                  <a:ext uri="{909E8E84-426E-40DD-AFC4-6F175D3DCCD1}">
                    <a14:hiddenFill xmlns:a14="http://schemas.microsoft.com/office/drawing/2010/main">
                      <a:solidFill>
                        <a:srgbClr val="FFFFFF"/>
                      </a:solidFill>
                    </a14:hiddenFill>
                  </a:ext>
                </a:extLst>
              </p:spPr>
            </p:pic>
            <p:sp>
              <p:nvSpPr>
                <p:cNvPr id="20500" name="Oval 20" descr="Neues Bild (8)"/>
                <p:cNvSpPr>
                  <a:spLocks noChangeArrowheads="1"/>
                </p:cNvSpPr>
                <p:nvPr/>
              </p:nvSpPr>
              <p:spPr bwMode="auto">
                <a:xfrm>
                  <a:off x="4913" y="2679"/>
                  <a:ext cx="539" cy="519"/>
                </a:xfrm>
                <a:prstGeom prst="ellipse">
                  <a:avLst/>
                </a:prstGeom>
                <a:blipFill dpi="0" rotWithShape="1">
                  <a:blip r:embed="rId5"/>
                  <a:srcRect/>
                  <a:stretch>
                    <a:fillRect/>
                  </a:stretch>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20501" name="Text Box 21"/>
                <p:cNvSpPr txBox="1">
                  <a:spLocks noChangeArrowheads="1"/>
                </p:cNvSpPr>
                <p:nvPr/>
              </p:nvSpPr>
              <p:spPr bwMode="auto">
                <a:xfrm>
                  <a:off x="4603" y="3357"/>
                  <a:ext cx="996" cy="32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de-DE" altLang="nl-NL" sz="700" b="1">
                      <a:solidFill>
                        <a:srgbClr val="0060C0"/>
                      </a:solidFill>
                      <a:latin typeface="Calibri" pitchFamily="34" charset="0"/>
                    </a:rPr>
                    <a:t>European Union Network for</a:t>
                  </a:r>
                </a:p>
                <a:p>
                  <a:pPr algn="r"/>
                  <a:r>
                    <a:rPr lang="de-DE" altLang="nl-NL" sz="700" b="1">
                      <a:solidFill>
                        <a:srgbClr val="0060C0"/>
                      </a:solidFill>
                      <a:latin typeface="Calibri" pitchFamily="34" charset="0"/>
                    </a:rPr>
                    <a:t>the Implementation and Enforcement</a:t>
                  </a:r>
                </a:p>
                <a:p>
                  <a:pPr algn="r"/>
                  <a:r>
                    <a:rPr lang="de-DE" altLang="nl-NL" sz="700" b="1">
                      <a:solidFill>
                        <a:srgbClr val="0060C0"/>
                      </a:solidFill>
                      <a:latin typeface="Calibri" pitchFamily="34" charset="0"/>
                    </a:rPr>
                    <a:t>of Environmental Law</a:t>
                  </a:r>
                </a:p>
                <a:p>
                  <a:pPr algn="r"/>
                  <a:endParaRPr lang="de-DE" altLang="nl-NL" sz="700" b="1">
                    <a:solidFill>
                      <a:srgbClr val="0060C0"/>
                    </a:solidFill>
                    <a:latin typeface="Calibri" pitchFamily="34" charset="0"/>
                  </a:endParaRPr>
                </a:p>
              </p:txBody>
            </p:sp>
          </p:grpSp>
        </p:grpSp>
      </p:grpSp>
      <p:sp>
        <p:nvSpPr>
          <p:cNvPr id="20484" name="Rectangle 7"/>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EB87E0A-D68C-4798-BCE0-6458CFBD7703}" type="slidenum">
              <a:rPr lang="nl-NL" altLang="en-US" smtClean="0">
                <a:latin typeface="Verdana" pitchFamily="34" charset="0"/>
              </a:rPr>
              <a:pPr eaLnBrk="1" hangingPunct="1"/>
              <a:t>12</a:t>
            </a:fld>
            <a:endParaRPr lang="nl-NL" altLang="en-US" smtClean="0">
              <a:latin typeface="Verdana" pitchFamily="34" charset="0"/>
            </a:endParaRPr>
          </a:p>
        </p:txBody>
      </p:sp>
      <p:sp>
        <p:nvSpPr>
          <p:cNvPr id="20485" name="Rectangle 2"/>
          <p:cNvSpPr>
            <a:spLocks noGrp="1" noChangeArrowheads="1"/>
          </p:cNvSpPr>
          <p:nvPr>
            <p:ph type="title" idx="4294967295"/>
          </p:nvPr>
        </p:nvSpPr>
        <p:spPr>
          <a:xfrm>
            <a:off x="614363" y="706438"/>
            <a:ext cx="6135687" cy="585787"/>
          </a:xfrm>
        </p:spPr>
        <p:txBody>
          <a:bodyPr>
            <a:normAutofit fontScale="90000"/>
          </a:bodyPr>
          <a:lstStyle/>
          <a:p>
            <a:pPr eaLnBrk="1" hangingPunct="1"/>
            <a:r>
              <a:rPr lang="en-US" altLang="nl-NL" sz="4000" b="0" smtClean="0">
                <a:solidFill>
                  <a:srgbClr val="0033CC"/>
                </a:solidFill>
                <a:effectLst>
                  <a:outerShdw blurRad="38100" dist="38100" dir="2700000" algn="tl">
                    <a:srgbClr val="000000"/>
                  </a:outerShdw>
                </a:effectLst>
                <a:latin typeface="Calibri" pitchFamily="34" charset="0"/>
              </a:rPr>
              <a:t>Objectives</a:t>
            </a:r>
            <a:endParaRPr lang="nl-NL" altLang="nl-NL" sz="4000" b="0" smtClean="0">
              <a:solidFill>
                <a:srgbClr val="0033CC"/>
              </a:solidFill>
              <a:effectLst>
                <a:outerShdw blurRad="38100" dist="38100" dir="2700000" algn="tl">
                  <a:srgbClr val="000000"/>
                </a:outerShdw>
              </a:effectLst>
              <a:latin typeface="Calibri" pitchFamily="34" charset="0"/>
            </a:endParaRPr>
          </a:p>
        </p:txBody>
      </p:sp>
      <p:sp>
        <p:nvSpPr>
          <p:cNvPr id="20486" name="Rectangle 3"/>
          <p:cNvSpPr>
            <a:spLocks noGrp="1" noChangeArrowheads="1"/>
          </p:cNvSpPr>
          <p:nvPr>
            <p:ph type="body" idx="4294967295"/>
          </p:nvPr>
        </p:nvSpPr>
        <p:spPr>
          <a:xfrm>
            <a:off x="539750" y="1920875"/>
            <a:ext cx="6337300" cy="4248150"/>
          </a:xfrm>
        </p:spPr>
        <p:txBody>
          <a:bodyPr/>
          <a:lstStyle/>
          <a:p>
            <a:pPr marL="571500" indent="-571500">
              <a:buClr>
                <a:srgbClr val="000066"/>
              </a:buClr>
            </a:pPr>
            <a:r>
              <a:rPr lang="en-GB" altLang="nl-NL" sz="2400" smtClean="0">
                <a:solidFill>
                  <a:srgbClr val="000066"/>
                </a:solidFill>
                <a:latin typeface="Calibri" pitchFamily="34" charset="0"/>
              </a:rPr>
              <a:t>Evaluation of existing inspection tools and risk criteria</a:t>
            </a:r>
          </a:p>
          <a:p>
            <a:pPr marL="571500" indent="-571500">
              <a:buClr>
                <a:srgbClr val="000066"/>
              </a:buClr>
            </a:pPr>
            <a:r>
              <a:rPr lang="en-GB" altLang="nl-NL" sz="2400" smtClean="0">
                <a:solidFill>
                  <a:srgbClr val="000066"/>
                </a:solidFill>
                <a:latin typeface="Calibri" pitchFamily="34" charset="0"/>
              </a:rPr>
              <a:t>Development of a risk assessment tool for environmental inspections that could easily be used by every IMPEL member</a:t>
            </a:r>
          </a:p>
          <a:p>
            <a:pPr marL="571500" indent="-571500">
              <a:buClr>
                <a:srgbClr val="000066"/>
              </a:buClr>
            </a:pPr>
            <a:r>
              <a:rPr lang="en-GB" altLang="nl-NL" sz="2400" smtClean="0">
                <a:solidFill>
                  <a:srgbClr val="000066"/>
                </a:solidFill>
                <a:latin typeface="Calibri" pitchFamily="34" charset="0"/>
              </a:rPr>
              <a:t>Integration into the inspection cycle of the Step by step guidance book (DTRT)</a:t>
            </a:r>
          </a:p>
          <a:p>
            <a:pPr marL="571500" indent="-571500">
              <a:buClr>
                <a:srgbClr val="000066"/>
              </a:buClr>
            </a:pPr>
            <a:r>
              <a:rPr lang="en-GB" altLang="nl-NL" sz="2400" smtClean="0">
                <a:solidFill>
                  <a:srgbClr val="000066"/>
                </a:solidFill>
                <a:latin typeface="Calibri" pitchFamily="34" charset="0"/>
              </a:rPr>
              <a:t>Availability from the IMPEL website as an advanced interactive IT tool</a:t>
            </a:r>
          </a:p>
        </p:txBody>
      </p:sp>
      <p:sp>
        <p:nvSpPr>
          <p:cNvPr id="20487" name="Rectangle 4"/>
          <p:cNvSpPr>
            <a:spLocks noChangeArrowheads="1"/>
          </p:cNvSpPr>
          <p:nvPr/>
        </p:nvSpPr>
        <p:spPr bwMode="auto">
          <a:xfrm>
            <a:off x="7454900" y="776288"/>
            <a:ext cx="1428750" cy="67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de-DE" altLang="nl-NL" sz="2000" b="1">
                <a:solidFill>
                  <a:srgbClr val="003399"/>
                </a:solidFill>
                <a:latin typeface="Lucida Fax" pitchFamily="18" charset="0"/>
                <a:cs typeface="Arial" charset="0"/>
              </a:rPr>
              <a:t>easyTools</a:t>
            </a:r>
            <a:endParaRPr lang="de-DE" altLang="nl-NL" sz="2000">
              <a:solidFill>
                <a:srgbClr val="003399"/>
              </a:solidFill>
              <a:latin typeface="Lucida Fax" pitchFamily="18" charset="0"/>
              <a:cs typeface="Arial" charset="0"/>
            </a:endParaRPr>
          </a:p>
          <a:p>
            <a:pPr algn="ctr" eaLnBrk="1" hangingPunct="1"/>
            <a:r>
              <a:rPr lang="de-DE" altLang="nl-NL" b="1">
                <a:solidFill>
                  <a:srgbClr val="FFCC00"/>
                </a:solidFill>
                <a:latin typeface="Lucida Fax" pitchFamily="18" charset="0"/>
                <a:cs typeface="Arial" charset="0"/>
                <a:sym typeface="Wingdings 2" pitchFamily="18" charset="2"/>
              </a:rPr>
              <a:t></a:t>
            </a:r>
            <a:r>
              <a:rPr lang="de-DE" altLang="nl-NL" b="1">
                <a:solidFill>
                  <a:srgbClr val="FFCC00"/>
                </a:solidFill>
                <a:latin typeface="Lucida Fax" pitchFamily="18" charset="0"/>
                <a:cs typeface="Arial" charset="0"/>
              </a:rPr>
              <a:t> </a:t>
            </a:r>
            <a:r>
              <a:rPr lang="de-DE" altLang="nl-NL" b="1">
                <a:solidFill>
                  <a:srgbClr val="FFCC00"/>
                </a:solidFill>
                <a:latin typeface="Lucida Fax" pitchFamily="18" charset="0"/>
                <a:cs typeface="Arial" charset="0"/>
                <a:sym typeface="Wingdings 2" pitchFamily="18" charset="2"/>
              </a:rPr>
              <a:t></a:t>
            </a:r>
            <a:r>
              <a:rPr lang="de-DE" altLang="nl-NL" b="1">
                <a:solidFill>
                  <a:srgbClr val="FFCC00"/>
                </a:solidFill>
                <a:latin typeface="Lucida Fax" pitchFamily="18" charset="0"/>
                <a:cs typeface="Arial" charset="0"/>
              </a:rPr>
              <a:t> </a:t>
            </a:r>
            <a:r>
              <a:rPr lang="de-DE" altLang="nl-NL" b="1">
                <a:solidFill>
                  <a:srgbClr val="FFCC00"/>
                </a:solidFill>
                <a:latin typeface="Lucida Fax" pitchFamily="18" charset="0"/>
                <a:cs typeface="Arial" charset="0"/>
                <a:sym typeface="Wingdings 2" pitchFamily="18" charset="2"/>
              </a:rPr>
              <a:t></a:t>
            </a:r>
            <a:r>
              <a:rPr lang="de-DE" altLang="nl-NL" b="1">
                <a:solidFill>
                  <a:srgbClr val="FFCC00"/>
                </a:solidFill>
                <a:latin typeface="Lucida Fax" pitchFamily="18" charset="0"/>
                <a:cs typeface="Arial" charset="0"/>
              </a:rPr>
              <a:t> </a:t>
            </a:r>
            <a:r>
              <a:rPr lang="de-DE" altLang="nl-NL" b="1">
                <a:solidFill>
                  <a:srgbClr val="FFCC00"/>
                </a:solidFill>
                <a:latin typeface="Lucida Fax" pitchFamily="18" charset="0"/>
                <a:cs typeface="Arial" charset="0"/>
                <a:sym typeface="Wingdings 2" pitchFamily="18" charset="2"/>
              </a:rPr>
              <a:t></a:t>
            </a:r>
            <a:r>
              <a:rPr lang="de-DE" altLang="nl-NL" b="1">
                <a:solidFill>
                  <a:srgbClr val="FFCC00"/>
                </a:solidFill>
                <a:latin typeface="Lucida Fax" pitchFamily="18" charset="0"/>
                <a:cs typeface="Arial" charset="0"/>
              </a:rPr>
              <a:t> </a:t>
            </a:r>
            <a:r>
              <a:rPr lang="de-DE" altLang="nl-NL" b="1">
                <a:solidFill>
                  <a:srgbClr val="FFCC00"/>
                </a:solidFill>
                <a:latin typeface="Lucida Fax" pitchFamily="18" charset="0"/>
                <a:cs typeface="Arial" charset="0"/>
                <a:sym typeface="Wingdings 2" pitchFamily="18" charset="2"/>
              </a:rPr>
              <a:t></a:t>
            </a:r>
          </a:p>
        </p:txBody>
      </p:sp>
      <p:sp>
        <p:nvSpPr>
          <p:cNvPr id="20490" name="Rectangle 6"/>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1000">
                <a:latin typeface="Verdana" pitchFamily="34" charset="0"/>
              </a:rPr>
              <a:t>Malta</a:t>
            </a:r>
            <a:endParaRPr lang="nl-NL" altLang="en-US" sz="1000">
              <a:latin typeface="Verdana" pitchFamily="34" charset="0"/>
            </a:endParaRPr>
          </a:p>
        </p:txBody>
      </p:sp>
      <p:sp>
        <p:nvSpPr>
          <p:cNvPr id="20491" name="Rectangle 5"/>
          <p:cNvSpPr txBox="1">
            <a:spLocks noGrp="1" noChangeArrowheads="1"/>
          </p:cNvSpPr>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nl-NL" sz="1000">
                <a:latin typeface="Verdana" pitchFamily="34" charset="0"/>
              </a:rPr>
              <a:t>October 2013</a:t>
            </a:r>
            <a:endParaRPr lang="nl-NL" altLang="en-US" sz="1000">
              <a:latin typeface="Verdana" pitchFamily="34" charset="0"/>
            </a:endParaRPr>
          </a:p>
        </p:txBody>
      </p:sp>
    </p:spTree>
    <p:extLst>
      <p:ext uri="{BB962C8B-B14F-4D97-AF65-F5344CB8AC3E}">
        <p14:creationId xmlns:p14="http://schemas.microsoft.com/office/powerpoint/2010/main" val="20600907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7"/>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AA17577-B424-4A30-BCE9-6C4E17573BD1}" type="slidenum">
              <a:rPr lang="nl-NL" altLang="en-US" smtClean="0">
                <a:solidFill>
                  <a:srgbClr val="000000"/>
                </a:solidFill>
                <a:latin typeface="Verdana" pitchFamily="34" charset="0"/>
              </a:rPr>
              <a:pPr eaLnBrk="1" hangingPunct="1"/>
              <a:t>13</a:t>
            </a:fld>
            <a:endParaRPr lang="nl-NL" altLang="en-US" smtClean="0">
              <a:solidFill>
                <a:srgbClr val="000000"/>
              </a:solidFill>
              <a:latin typeface="Verdana" pitchFamily="34" charset="0"/>
            </a:endParaRPr>
          </a:p>
        </p:txBody>
      </p:sp>
      <p:sp>
        <p:nvSpPr>
          <p:cNvPr id="26629" name="Rectangle 2"/>
          <p:cNvSpPr>
            <a:spLocks noGrp="1" noChangeArrowheads="1"/>
          </p:cNvSpPr>
          <p:nvPr>
            <p:ph type="title" idx="4294967295"/>
          </p:nvPr>
        </p:nvSpPr>
        <p:spPr/>
        <p:txBody>
          <a:bodyPr/>
          <a:lstStyle/>
          <a:p>
            <a:r>
              <a:rPr lang="en-GB" altLang="nl-NL" sz="4400" b="0" smtClean="0">
                <a:solidFill>
                  <a:srgbClr val="0033CC"/>
                </a:solidFill>
                <a:effectLst>
                  <a:outerShdw blurRad="38100" dist="38100" dir="2700000" algn="tl">
                    <a:srgbClr val="000000"/>
                  </a:outerShdw>
                </a:effectLst>
                <a:latin typeface="Calibri" pitchFamily="34" charset="0"/>
              </a:rPr>
              <a:t>Risk Criteria</a:t>
            </a:r>
          </a:p>
        </p:txBody>
      </p:sp>
      <p:sp>
        <p:nvSpPr>
          <p:cNvPr id="26630" name="Rectangle 3"/>
          <p:cNvSpPr>
            <a:spLocks noGrp="1" noChangeArrowheads="1"/>
          </p:cNvSpPr>
          <p:nvPr>
            <p:ph type="body" idx="4294967295"/>
          </p:nvPr>
        </p:nvSpPr>
        <p:spPr/>
        <p:txBody>
          <a:bodyPr/>
          <a:lstStyle/>
          <a:p>
            <a:pPr>
              <a:buFont typeface="Wingdings" pitchFamily="2" charset="2"/>
              <a:buNone/>
            </a:pPr>
            <a:r>
              <a:rPr lang="en-GB" altLang="nl-NL" sz="2000" b="1" smtClean="0">
                <a:solidFill>
                  <a:srgbClr val="CC0000"/>
                </a:solidFill>
                <a:effectLst>
                  <a:outerShdw blurRad="38100" dist="38100" dir="2700000" algn="tl">
                    <a:srgbClr val="000000"/>
                  </a:outerShdw>
                </a:effectLst>
                <a:latin typeface="Calibri" pitchFamily="34" charset="0"/>
              </a:rPr>
              <a:t>Potential impacts</a:t>
            </a:r>
          </a:p>
          <a:p>
            <a:r>
              <a:rPr lang="en-GB" altLang="nl-NL" sz="2000" smtClean="0">
                <a:solidFill>
                  <a:srgbClr val="000066"/>
                </a:solidFill>
                <a:latin typeface="Calibri" pitchFamily="34" charset="0"/>
              </a:rPr>
              <a:t>Kind and type of installation </a:t>
            </a:r>
          </a:p>
          <a:p>
            <a:r>
              <a:rPr lang="en-GB" altLang="nl-NL" sz="2000" smtClean="0">
                <a:solidFill>
                  <a:srgbClr val="000066"/>
                </a:solidFill>
                <a:latin typeface="Calibri" pitchFamily="34" charset="0"/>
              </a:rPr>
              <a:t>Risk of accidents </a:t>
            </a:r>
          </a:p>
          <a:p>
            <a:r>
              <a:rPr lang="en-GB" altLang="nl-NL" sz="2000" smtClean="0">
                <a:solidFill>
                  <a:srgbClr val="000066"/>
                </a:solidFill>
                <a:latin typeface="Calibri" pitchFamily="34" charset="0"/>
              </a:rPr>
              <a:t>Handling and storage of waste </a:t>
            </a:r>
          </a:p>
          <a:p>
            <a:pPr>
              <a:buFont typeface="Wingdings" pitchFamily="2" charset="2"/>
              <a:buNone/>
            </a:pPr>
            <a:r>
              <a:rPr lang="en-GB" altLang="nl-NL" sz="2000" b="1" smtClean="0">
                <a:solidFill>
                  <a:srgbClr val="CC0000"/>
                </a:solidFill>
                <a:effectLst>
                  <a:outerShdw blurRad="38100" dist="38100" dir="2700000" algn="tl">
                    <a:srgbClr val="000000"/>
                  </a:outerShdw>
                </a:effectLst>
                <a:latin typeface="Calibri" pitchFamily="34" charset="0"/>
              </a:rPr>
              <a:t>Actual impacts</a:t>
            </a:r>
            <a:r>
              <a:rPr lang="en-GB" altLang="nl-NL" sz="2000" b="1" smtClean="0">
                <a:solidFill>
                  <a:srgbClr val="CC0000"/>
                </a:solidFill>
                <a:latin typeface="Calibri" pitchFamily="34" charset="0"/>
              </a:rPr>
              <a:t> </a:t>
            </a:r>
          </a:p>
          <a:p>
            <a:r>
              <a:rPr lang="en-GB" altLang="nl-NL" sz="2000" smtClean="0">
                <a:solidFill>
                  <a:srgbClr val="000066"/>
                </a:solidFill>
                <a:latin typeface="Calibri" pitchFamily="34" charset="0"/>
              </a:rPr>
              <a:t>Levels and types of emissions: air, water, soil </a:t>
            </a:r>
          </a:p>
          <a:p>
            <a:r>
              <a:rPr lang="en-GB" altLang="nl-NL" sz="2000" smtClean="0">
                <a:solidFill>
                  <a:srgbClr val="000066"/>
                </a:solidFill>
                <a:latin typeface="Calibri" pitchFamily="34" charset="0"/>
              </a:rPr>
              <a:t>Sensitivity of the local environment </a:t>
            </a:r>
          </a:p>
          <a:p>
            <a:r>
              <a:rPr lang="en-GB" altLang="nl-NL" sz="2000" smtClean="0">
                <a:solidFill>
                  <a:srgbClr val="000066"/>
                </a:solidFill>
                <a:latin typeface="Calibri" pitchFamily="34" charset="0"/>
              </a:rPr>
              <a:t>Incidents and accidents </a:t>
            </a:r>
          </a:p>
          <a:p>
            <a:pPr>
              <a:buFont typeface="Wingdings" pitchFamily="2" charset="2"/>
              <a:buNone/>
            </a:pPr>
            <a:r>
              <a:rPr lang="en-GB" altLang="nl-NL" sz="2000" b="1" smtClean="0">
                <a:solidFill>
                  <a:srgbClr val="008000"/>
                </a:solidFill>
                <a:effectLst>
                  <a:outerShdw blurRad="38100" dist="38100" dir="2700000" algn="tl">
                    <a:srgbClr val="000000"/>
                  </a:outerShdw>
                </a:effectLst>
                <a:latin typeface="Calibri" pitchFamily="34" charset="0"/>
              </a:rPr>
              <a:t>Operator performance</a:t>
            </a:r>
          </a:p>
          <a:p>
            <a:r>
              <a:rPr lang="en-GB" altLang="nl-NL" sz="2000" smtClean="0">
                <a:solidFill>
                  <a:srgbClr val="000066"/>
                </a:solidFill>
                <a:latin typeface="Calibri" pitchFamily="34" charset="0"/>
              </a:rPr>
              <a:t>Compliance with permit conditions </a:t>
            </a:r>
          </a:p>
          <a:p>
            <a:r>
              <a:rPr lang="en-GB" altLang="nl-NL" sz="2000" smtClean="0">
                <a:solidFill>
                  <a:srgbClr val="000066"/>
                </a:solidFill>
                <a:latin typeface="Calibri" pitchFamily="34" charset="0"/>
              </a:rPr>
              <a:t>Attitude of the operator</a:t>
            </a:r>
          </a:p>
          <a:p>
            <a:r>
              <a:rPr lang="en-GB" altLang="nl-NL" sz="2000" smtClean="0">
                <a:solidFill>
                  <a:srgbClr val="000066"/>
                </a:solidFill>
                <a:latin typeface="Calibri" pitchFamily="34" charset="0"/>
              </a:rPr>
              <a:t>Environmental management system (EMAS)</a:t>
            </a:r>
          </a:p>
        </p:txBody>
      </p:sp>
      <p:sp>
        <p:nvSpPr>
          <p:cNvPr id="26634" name="Rectangle 5"/>
          <p:cNvSpPr>
            <a:spLocks noChangeArrowheads="1"/>
          </p:cNvSpPr>
          <p:nvPr/>
        </p:nvSpPr>
        <p:spPr bwMode="auto">
          <a:xfrm>
            <a:off x="7454900" y="776288"/>
            <a:ext cx="1428750" cy="67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nl-NL" sz="2000" b="1" smtClean="0">
                <a:solidFill>
                  <a:srgbClr val="003399"/>
                </a:solidFill>
                <a:latin typeface="Lucida Fax" pitchFamily="18" charset="0"/>
                <a:cs typeface="Arial" charset="0"/>
              </a:rPr>
              <a:t>easyTools</a:t>
            </a:r>
            <a:endParaRPr lang="de-DE" altLang="nl-NL" sz="2000" smtClean="0">
              <a:solidFill>
                <a:srgbClr val="003399"/>
              </a:solidFill>
              <a:latin typeface="Lucida Fax" pitchFamily="18" charset="0"/>
              <a:cs typeface="Arial" charset="0"/>
            </a:endParaRPr>
          </a:p>
          <a:p>
            <a:pPr algn="ctr" eaLnBrk="1" fontAlgn="base" hangingPunct="1">
              <a:spcBef>
                <a:spcPct val="0"/>
              </a:spcBef>
              <a:spcAft>
                <a:spcPct val="0"/>
              </a:spcAft>
            </a:pP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p>
        </p:txBody>
      </p:sp>
      <p:sp>
        <p:nvSpPr>
          <p:cNvPr id="26664" name="Rectangle 6"/>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altLang="en-US" sz="1000" smtClean="0">
                <a:solidFill>
                  <a:srgbClr val="000000"/>
                </a:solidFill>
                <a:latin typeface="Verdana" pitchFamily="34" charset="0"/>
              </a:rPr>
              <a:t>Malta</a:t>
            </a:r>
            <a:endParaRPr lang="nl-NL" altLang="en-US" sz="1000" smtClean="0">
              <a:solidFill>
                <a:srgbClr val="000000"/>
              </a:solidFill>
              <a:latin typeface="Verdana" pitchFamily="34" charset="0"/>
            </a:endParaRPr>
          </a:p>
        </p:txBody>
      </p:sp>
      <p:sp>
        <p:nvSpPr>
          <p:cNvPr id="26666" name="Rectangle 42"/>
          <p:cNvSpPr>
            <a:spLocks noChangeArrowheads="1"/>
          </p:cNvSpPr>
          <p:nvPr/>
        </p:nvSpPr>
        <p:spPr bwMode="auto">
          <a:xfrm>
            <a:off x="7419975" y="4081463"/>
            <a:ext cx="1457325" cy="1524000"/>
          </a:xfrm>
          <a:prstGeom prst="rect">
            <a:avLst/>
          </a:prstGeom>
          <a:solidFill>
            <a:srgbClr val="F5F7C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mtClean="0">
              <a:solidFill>
                <a:srgbClr val="000000"/>
              </a:solidFill>
            </a:endParaRPr>
          </a:p>
        </p:txBody>
      </p:sp>
      <p:grpSp>
        <p:nvGrpSpPr>
          <p:cNvPr id="26707" name="Group 83"/>
          <p:cNvGrpSpPr>
            <a:grpSpLocks/>
          </p:cNvGrpSpPr>
          <p:nvPr/>
        </p:nvGrpSpPr>
        <p:grpSpPr bwMode="auto">
          <a:xfrm>
            <a:off x="7207250" y="3214688"/>
            <a:ext cx="1422400" cy="1366837"/>
            <a:chOff x="4150" y="1389"/>
            <a:chExt cx="896" cy="861"/>
          </a:xfrm>
        </p:grpSpPr>
        <p:sp>
          <p:nvSpPr>
            <p:cNvPr id="26708" name="Rectangle 18"/>
            <p:cNvSpPr>
              <a:spLocks noChangeArrowheads="1"/>
            </p:cNvSpPr>
            <p:nvPr/>
          </p:nvSpPr>
          <p:spPr bwMode="auto">
            <a:xfrm>
              <a:off x="4150" y="1389"/>
              <a:ext cx="893" cy="861"/>
            </a:xfrm>
            <a:prstGeom prst="rect">
              <a:avLst/>
            </a:prstGeom>
            <a:solidFill>
              <a:schemeClr val="bg1"/>
            </a:solidFill>
            <a:ln w="9525">
              <a:solidFill>
                <a:srgbClr val="99CCFF"/>
              </a:solidFill>
              <a:miter lim="800000"/>
              <a:headEnd/>
              <a:tailEnd/>
            </a:ln>
            <a:effectLst>
              <a:outerShdw dist="107763" dir="2700000" algn="ctr" rotWithShape="0">
                <a:schemeClr val="bg2">
                  <a:alpha val="50000"/>
                </a:schemeClr>
              </a:outerShdw>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de-DE" altLang="nl-NL" sz="3200" smtClean="0">
                <a:solidFill>
                  <a:srgbClr val="000000"/>
                </a:solidFill>
                <a:latin typeface="Times New Roman" pitchFamily="18" charset="0"/>
              </a:endParaRPr>
            </a:p>
          </p:txBody>
        </p:sp>
        <p:sp>
          <p:nvSpPr>
            <p:cNvPr id="26709" name="Rectangle 19"/>
            <p:cNvSpPr>
              <a:spLocks noChangeArrowheads="1"/>
            </p:cNvSpPr>
            <p:nvPr/>
          </p:nvSpPr>
          <p:spPr bwMode="auto">
            <a:xfrm>
              <a:off x="4150" y="1389"/>
              <a:ext cx="90" cy="861"/>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de-DE" altLang="nl-NL" sz="3200" smtClean="0">
                <a:solidFill>
                  <a:srgbClr val="000000"/>
                </a:solidFill>
                <a:latin typeface="Times New Roman" pitchFamily="18" charset="0"/>
              </a:endParaRPr>
            </a:p>
          </p:txBody>
        </p:sp>
        <p:sp>
          <p:nvSpPr>
            <p:cNvPr id="26710" name="Rectangle 20"/>
            <p:cNvSpPr>
              <a:spLocks noChangeArrowheads="1"/>
            </p:cNvSpPr>
            <p:nvPr/>
          </p:nvSpPr>
          <p:spPr bwMode="auto">
            <a:xfrm>
              <a:off x="4150" y="2160"/>
              <a:ext cx="896" cy="90"/>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de-DE" altLang="nl-NL" sz="3200" smtClean="0">
                <a:solidFill>
                  <a:srgbClr val="000000"/>
                </a:solidFill>
                <a:latin typeface="Times New Roman" pitchFamily="18" charset="0"/>
              </a:endParaRPr>
            </a:p>
          </p:txBody>
        </p:sp>
        <p:pic>
          <p:nvPicPr>
            <p:cNvPr id="26711" name="Picture 22" descr="a31-bergba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3" y="1462"/>
              <a:ext cx="494" cy="575"/>
            </a:xfrm>
            <a:prstGeom prst="rect">
              <a:avLst/>
            </a:prstGeom>
            <a:noFill/>
            <a:ln w="9525">
              <a:solidFill>
                <a:srgbClr val="99CCFF"/>
              </a:solidFill>
              <a:miter lim="800000"/>
              <a:headEnd/>
              <a:tailEnd/>
            </a:ln>
            <a:extLst>
              <a:ext uri="{909E8E84-426E-40DD-AFC4-6F175D3DCCD1}">
                <a14:hiddenFill xmlns:a14="http://schemas.microsoft.com/office/drawing/2010/main">
                  <a:solidFill>
                    <a:srgbClr val="FFFFFF"/>
                  </a:solidFill>
                </a14:hiddenFill>
              </a:ext>
            </a:extLst>
          </p:spPr>
        </p:pic>
        <p:pic>
          <p:nvPicPr>
            <p:cNvPr id="26712"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 y="1888"/>
              <a:ext cx="154" cy="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713" name="Picture 24" descr="wasserhah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2" y="1751"/>
              <a:ext cx="18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14" name="Picture 25" descr="wasser_05"/>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34" y="1883"/>
              <a:ext cx="36"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716" name="Group 92"/>
          <p:cNvGrpSpPr>
            <a:grpSpLocks/>
          </p:cNvGrpSpPr>
          <p:nvPr/>
        </p:nvGrpSpPr>
        <p:grpSpPr bwMode="auto">
          <a:xfrm>
            <a:off x="7208838" y="4724400"/>
            <a:ext cx="1428750" cy="1381125"/>
            <a:chOff x="2789" y="1434"/>
            <a:chExt cx="900" cy="870"/>
          </a:xfrm>
        </p:grpSpPr>
        <p:pic>
          <p:nvPicPr>
            <p:cNvPr id="26717" name="Picture 9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9" y="1434"/>
              <a:ext cx="900" cy="870"/>
            </a:xfrm>
            <a:prstGeom prst="rect">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718" name="Rectangle 94"/>
            <p:cNvSpPr>
              <a:spLocks noChangeArrowheads="1"/>
            </p:cNvSpPr>
            <p:nvPr/>
          </p:nvSpPr>
          <p:spPr bwMode="auto">
            <a:xfrm>
              <a:off x="3191" y="2069"/>
              <a:ext cx="408" cy="136"/>
            </a:xfrm>
            <a:prstGeom prst="rect">
              <a:avLst/>
            </a:prstGeom>
            <a:solidFill>
              <a:schemeClr val="bg1">
                <a:alpha val="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lnSpc>
                  <a:spcPct val="75000"/>
                </a:lnSpc>
                <a:spcBef>
                  <a:spcPct val="0"/>
                </a:spcBef>
                <a:spcAft>
                  <a:spcPct val="0"/>
                </a:spcAft>
              </a:pPr>
              <a:r>
                <a:rPr lang="de-DE" altLang="nl-NL" sz="500" smtClean="0">
                  <a:solidFill>
                    <a:srgbClr val="FFFFFF"/>
                  </a:solidFill>
                </a:rPr>
                <a:t>Regional District</a:t>
              </a:r>
            </a:p>
            <a:p>
              <a:pPr fontAlgn="base">
                <a:lnSpc>
                  <a:spcPct val="75000"/>
                </a:lnSpc>
                <a:spcBef>
                  <a:spcPct val="0"/>
                </a:spcBef>
                <a:spcAft>
                  <a:spcPct val="0"/>
                </a:spcAft>
              </a:pPr>
              <a:r>
                <a:rPr lang="de-DE" altLang="nl-NL" sz="500" smtClean="0">
                  <a:solidFill>
                    <a:srgbClr val="FFFFFF"/>
                  </a:solidFill>
                </a:rPr>
                <a:t>Admin. Cologne</a:t>
              </a:r>
            </a:p>
          </p:txBody>
        </p:sp>
        <p:sp>
          <p:nvSpPr>
            <p:cNvPr id="26719" name="Text Box 95"/>
            <p:cNvSpPr txBox="1">
              <a:spLocks noChangeArrowheads="1"/>
            </p:cNvSpPr>
            <p:nvPr/>
          </p:nvSpPr>
          <p:spPr bwMode="auto">
            <a:xfrm>
              <a:off x="3010" y="1752"/>
              <a:ext cx="543"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de-DE" altLang="nl-NL" sz="600" smtClean="0">
                  <a:solidFill>
                    <a:srgbClr val="000000"/>
                  </a:solidFill>
                  <a:latin typeface="Calibri" pitchFamily="34" charset="0"/>
                </a:rPr>
                <a:t>Environmental permit</a:t>
              </a:r>
            </a:p>
          </p:txBody>
        </p:sp>
        <p:sp>
          <p:nvSpPr>
            <p:cNvPr id="26720" name="Rectangle 96"/>
            <p:cNvSpPr>
              <a:spLocks noChangeArrowheads="1"/>
            </p:cNvSpPr>
            <p:nvPr/>
          </p:nvSpPr>
          <p:spPr bwMode="auto">
            <a:xfrm>
              <a:off x="3016" y="1805"/>
              <a:ext cx="449"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de-DE" altLang="nl-NL" sz="400" smtClean="0">
                  <a:solidFill>
                    <a:srgbClr val="000000"/>
                  </a:solidFill>
                </a:rPr>
                <a:t>Rn: 53.8851-16- 03513</a:t>
              </a:r>
            </a:p>
          </p:txBody>
        </p:sp>
        <p:pic>
          <p:nvPicPr>
            <p:cNvPr id="26721" name="Picture 9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43" y="1525"/>
              <a:ext cx="272" cy="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6734" name="Group 110"/>
          <p:cNvGrpSpPr>
            <a:grpSpLocks/>
          </p:cNvGrpSpPr>
          <p:nvPr/>
        </p:nvGrpSpPr>
        <p:grpSpPr bwMode="auto">
          <a:xfrm>
            <a:off x="7207250" y="1695450"/>
            <a:ext cx="1422400" cy="1366838"/>
            <a:chOff x="4540" y="1068"/>
            <a:chExt cx="896" cy="861"/>
          </a:xfrm>
        </p:grpSpPr>
        <p:sp>
          <p:nvSpPr>
            <p:cNvPr id="26729" name="Rectangle 18"/>
            <p:cNvSpPr>
              <a:spLocks noChangeArrowheads="1"/>
            </p:cNvSpPr>
            <p:nvPr/>
          </p:nvSpPr>
          <p:spPr bwMode="auto">
            <a:xfrm>
              <a:off x="4540" y="1068"/>
              <a:ext cx="893" cy="861"/>
            </a:xfrm>
            <a:prstGeom prst="rect">
              <a:avLst/>
            </a:prstGeom>
            <a:solidFill>
              <a:schemeClr val="bg1"/>
            </a:solidFill>
            <a:ln w="9525">
              <a:solidFill>
                <a:srgbClr val="99CCFF"/>
              </a:solidFill>
              <a:miter lim="800000"/>
              <a:headEnd/>
              <a:tailEnd/>
            </a:ln>
            <a:effectLst>
              <a:outerShdw dist="107763" dir="2700000" algn="ctr" rotWithShape="0">
                <a:schemeClr val="bg2">
                  <a:alpha val="50000"/>
                </a:schemeClr>
              </a:outerShdw>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de-DE" altLang="nl-NL" sz="3200" smtClean="0">
                <a:solidFill>
                  <a:srgbClr val="000000"/>
                </a:solidFill>
                <a:latin typeface="Times New Roman" pitchFamily="18" charset="0"/>
              </a:endParaRPr>
            </a:p>
          </p:txBody>
        </p:sp>
        <p:sp>
          <p:nvSpPr>
            <p:cNvPr id="26730" name="Rectangle 19"/>
            <p:cNvSpPr>
              <a:spLocks noChangeArrowheads="1"/>
            </p:cNvSpPr>
            <p:nvPr/>
          </p:nvSpPr>
          <p:spPr bwMode="auto">
            <a:xfrm>
              <a:off x="4540" y="1068"/>
              <a:ext cx="90" cy="861"/>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de-DE" altLang="nl-NL" sz="3200" smtClean="0">
                <a:solidFill>
                  <a:srgbClr val="000000"/>
                </a:solidFill>
                <a:latin typeface="Times New Roman" pitchFamily="18" charset="0"/>
              </a:endParaRPr>
            </a:p>
          </p:txBody>
        </p:sp>
        <p:sp>
          <p:nvSpPr>
            <p:cNvPr id="26731" name="Rectangle 20"/>
            <p:cNvSpPr>
              <a:spLocks noChangeArrowheads="1"/>
            </p:cNvSpPr>
            <p:nvPr/>
          </p:nvSpPr>
          <p:spPr bwMode="auto">
            <a:xfrm>
              <a:off x="4540" y="1839"/>
              <a:ext cx="896" cy="90"/>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de-DE" altLang="nl-NL" sz="3200" smtClean="0">
                <a:solidFill>
                  <a:srgbClr val="000000"/>
                </a:solidFill>
                <a:latin typeface="Times New Roman" pitchFamily="18" charset="0"/>
              </a:endParaRPr>
            </a:p>
          </p:txBody>
        </p:sp>
        <p:pic>
          <p:nvPicPr>
            <p:cNvPr id="26732" name="Picture 11" descr="WALTER-GmbH-Explosion-Filteranlag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79" y="1147"/>
              <a:ext cx="499" cy="575"/>
            </a:xfrm>
            <a:prstGeom prst="rect">
              <a:avLst/>
            </a:prstGeom>
            <a:noFill/>
            <a:ln w="9525">
              <a:solidFill>
                <a:srgbClr val="003399"/>
              </a:solidFill>
              <a:miter lim="800000"/>
              <a:headEnd/>
              <a:tailEnd/>
            </a:ln>
            <a:extLst>
              <a:ext uri="{909E8E84-426E-40DD-AFC4-6F175D3DCCD1}">
                <a14:hiddenFill xmlns:a14="http://schemas.microsoft.com/office/drawing/2010/main">
                  <a:solidFill>
                    <a:srgbClr val="FFFFFF"/>
                  </a:solidFill>
                </a14:hiddenFill>
              </a:ext>
            </a:extLst>
          </p:spPr>
        </p:pic>
        <p:pic>
          <p:nvPicPr>
            <p:cNvPr id="26733"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0" y="1477"/>
              <a:ext cx="272" cy="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735" name="Rectangle 5"/>
          <p:cNvSpPr txBox="1">
            <a:spLocks noGrp="1" noChangeArrowheads="1"/>
          </p:cNvSpPr>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nl-NL" sz="1000" smtClean="0">
                <a:solidFill>
                  <a:srgbClr val="000000"/>
                </a:solidFill>
                <a:latin typeface="Verdana" pitchFamily="34" charset="0"/>
              </a:rPr>
              <a:t>October 2013</a:t>
            </a:r>
            <a:endParaRPr lang="nl-NL" altLang="en-US" sz="1000" smtClean="0">
              <a:solidFill>
                <a:srgbClr val="000000"/>
              </a:solidFill>
              <a:latin typeface="Verdana" pitchFamily="34" charset="0"/>
            </a:endParaRPr>
          </a:p>
        </p:txBody>
      </p:sp>
    </p:spTree>
    <p:extLst>
      <p:ext uri="{BB962C8B-B14F-4D97-AF65-F5344CB8AC3E}">
        <p14:creationId xmlns:p14="http://schemas.microsoft.com/office/powerpoint/2010/main" val="8841102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76" name="Group 12"/>
          <p:cNvGrpSpPr>
            <a:grpSpLocks/>
          </p:cNvGrpSpPr>
          <p:nvPr/>
        </p:nvGrpSpPr>
        <p:grpSpPr bwMode="auto">
          <a:xfrm>
            <a:off x="0" y="0"/>
            <a:ext cx="9153525" cy="6858000"/>
            <a:chOff x="0" y="0"/>
            <a:chExt cx="5766" cy="4320"/>
          </a:xfrm>
        </p:grpSpPr>
        <p:pic>
          <p:nvPicPr>
            <p:cNvPr id="36877" name="Picture 13" descr="2013-10 Conference - easyToo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766" cy="4320"/>
            </a:xfrm>
            <a:prstGeom prst="rect">
              <a:avLst/>
            </a:prstGeom>
            <a:noFill/>
            <a:extLst>
              <a:ext uri="{909E8E84-426E-40DD-AFC4-6F175D3DCCD1}">
                <a14:hiddenFill xmlns:a14="http://schemas.microsoft.com/office/drawing/2010/main">
                  <a:solidFill>
                    <a:srgbClr val="FFFFFF"/>
                  </a:solidFill>
                </a14:hiddenFill>
              </a:ext>
            </a:extLst>
          </p:spPr>
        </p:pic>
        <p:grpSp>
          <p:nvGrpSpPr>
            <p:cNvPr id="36878" name="Group 14"/>
            <p:cNvGrpSpPr>
              <a:grpSpLocks/>
            </p:cNvGrpSpPr>
            <p:nvPr/>
          </p:nvGrpSpPr>
          <p:grpSpPr bwMode="auto">
            <a:xfrm>
              <a:off x="280" y="383"/>
              <a:ext cx="5363" cy="3300"/>
              <a:chOff x="280" y="383"/>
              <a:chExt cx="5363" cy="3300"/>
            </a:xfrm>
          </p:grpSpPr>
          <p:grpSp>
            <p:nvGrpSpPr>
              <p:cNvPr id="36879" name="Group 15"/>
              <p:cNvGrpSpPr>
                <a:grpSpLocks/>
              </p:cNvGrpSpPr>
              <p:nvPr/>
            </p:nvGrpSpPr>
            <p:grpSpPr bwMode="auto">
              <a:xfrm>
                <a:off x="280" y="383"/>
                <a:ext cx="4899" cy="3193"/>
                <a:chOff x="280" y="383"/>
                <a:chExt cx="4899" cy="3193"/>
              </a:xfrm>
            </p:grpSpPr>
            <p:sp>
              <p:nvSpPr>
                <p:cNvPr id="36880" name="Line 16"/>
                <p:cNvSpPr>
                  <a:spLocks noChangeShapeType="1"/>
                </p:cNvSpPr>
                <p:nvPr/>
              </p:nvSpPr>
              <p:spPr bwMode="auto">
                <a:xfrm>
                  <a:off x="280" y="1025"/>
                  <a:ext cx="48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mtClean="0">
                    <a:solidFill>
                      <a:srgbClr val="000000"/>
                    </a:solidFill>
                  </a:endParaRPr>
                </a:p>
              </p:txBody>
            </p:sp>
            <p:sp>
              <p:nvSpPr>
                <p:cNvPr id="36881" name="Line 17"/>
                <p:cNvSpPr>
                  <a:spLocks noChangeShapeType="1"/>
                </p:cNvSpPr>
                <p:nvPr/>
              </p:nvSpPr>
              <p:spPr bwMode="auto">
                <a:xfrm flipH="1">
                  <a:off x="4503" y="383"/>
                  <a:ext cx="1" cy="31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mtClean="0">
                    <a:solidFill>
                      <a:srgbClr val="000000"/>
                    </a:solidFill>
                  </a:endParaRPr>
                </a:p>
              </p:txBody>
            </p:sp>
          </p:grpSp>
          <p:grpSp>
            <p:nvGrpSpPr>
              <p:cNvPr id="36882" name="Group 18"/>
              <p:cNvGrpSpPr>
                <a:grpSpLocks/>
              </p:cNvGrpSpPr>
              <p:nvPr/>
            </p:nvGrpSpPr>
            <p:grpSpPr bwMode="auto">
              <a:xfrm>
                <a:off x="4603" y="2466"/>
                <a:ext cx="1040" cy="1217"/>
                <a:chOff x="4603" y="2466"/>
                <a:chExt cx="1040" cy="1217"/>
              </a:xfrm>
            </p:grpSpPr>
            <p:pic>
              <p:nvPicPr>
                <p:cNvPr id="36883" name="Picture 19" descr="europa ster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4" y="2466"/>
                  <a:ext cx="929" cy="929"/>
                </a:xfrm>
                <a:prstGeom prst="rect">
                  <a:avLst/>
                </a:prstGeom>
                <a:noFill/>
                <a:extLst>
                  <a:ext uri="{909E8E84-426E-40DD-AFC4-6F175D3DCCD1}">
                    <a14:hiddenFill xmlns:a14="http://schemas.microsoft.com/office/drawing/2010/main">
                      <a:solidFill>
                        <a:srgbClr val="FFFFFF"/>
                      </a:solidFill>
                    </a14:hiddenFill>
                  </a:ext>
                </a:extLst>
              </p:spPr>
            </p:pic>
            <p:sp>
              <p:nvSpPr>
                <p:cNvPr id="36884" name="Oval 20" descr="Neues Bild (8)"/>
                <p:cNvSpPr>
                  <a:spLocks noChangeArrowheads="1"/>
                </p:cNvSpPr>
                <p:nvPr/>
              </p:nvSpPr>
              <p:spPr bwMode="auto">
                <a:xfrm>
                  <a:off x="4913" y="2679"/>
                  <a:ext cx="539" cy="519"/>
                </a:xfrm>
                <a:prstGeom prst="ellipse">
                  <a:avLst/>
                </a:prstGeom>
                <a:blipFill dpi="0" rotWithShape="1">
                  <a:blip r:embed="rId6"/>
                  <a:srcRect/>
                  <a:stretch>
                    <a:fillRect/>
                  </a:stretch>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mtClean="0">
                    <a:solidFill>
                      <a:srgbClr val="000000"/>
                    </a:solidFill>
                  </a:endParaRPr>
                </a:p>
              </p:txBody>
            </p:sp>
            <p:sp>
              <p:nvSpPr>
                <p:cNvPr id="36885" name="Text Box 21"/>
                <p:cNvSpPr txBox="1">
                  <a:spLocks noChangeArrowheads="1"/>
                </p:cNvSpPr>
                <p:nvPr/>
              </p:nvSpPr>
              <p:spPr bwMode="auto">
                <a:xfrm>
                  <a:off x="4603" y="3357"/>
                  <a:ext cx="996" cy="32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fontAlgn="base">
                    <a:spcBef>
                      <a:spcPct val="0"/>
                    </a:spcBef>
                    <a:spcAft>
                      <a:spcPct val="0"/>
                    </a:spcAft>
                  </a:pPr>
                  <a:r>
                    <a:rPr lang="de-DE" altLang="nl-NL" sz="700" b="1" smtClean="0">
                      <a:solidFill>
                        <a:srgbClr val="0060C0"/>
                      </a:solidFill>
                      <a:latin typeface="Calibri" pitchFamily="34" charset="0"/>
                    </a:rPr>
                    <a:t>European Union Network for</a:t>
                  </a:r>
                </a:p>
                <a:p>
                  <a:pPr algn="r" fontAlgn="base">
                    <a:spcBef>
                      <a:spcPct val="0"/>
                    </a:spcBef>
                    <a:spcAft>
                      <a:spcPct val="0"/>
                    </a:spcAft>
                  </a:pPr>
                  <a:r>
                    <a:rPr lang="de-DE" altLang="nl-NL" sz="700" b="1" smtClean="0">
                      <a:solidFill>
                        <a:srgbClr val="0060C0"/>
                      </a:solidFill>
                      <a:latin typeface="Calibri" pitchFamily="34" charset="0"/>
                    </a:rPr>
                    <a:t>the Implementation and Enforcement</a:t>
                  </a:r>
                </a:p>
                <a:p>
                  <a:pPr algn="r" fontAlgn="base">
                    <a:spcBef>
                      <a:spcPct val="0"/>
                    </a:spcBef>
                    <a:spcAft>
                      <a:spcPct val="0"/>
                    </a:spcAft>
                  </a:pPr>
                  <a:r>
                    <a:rPr lang="de-DE" altLang="nl-NL" sz="700" b="1" smtClean="0">
                      <a:solidFill>
                        <a:srgbClr val="0060C0"/>
                      </a:solidFill>
                      <a:latin typeface="Calibri" pitchFamily="34" charset="0"/>
                    </a:rPr>
                    <a:t>of Environmental Law</a:t>
                  </a:r>
                </a:p>
                <a:p>
                  <a:pPr algn="r" fontAlgn="base">
                    <a:spcBef>
                      <a:spcPct val="0"/>
                    </a:spcBef>
                    <a:spcAft>
                      <a:spcPct val="0"/>
                    </a:spcAft>
                  </a:pPr>
                  <a:endParaRPr lang="de-DE" altLang="nl-NL" sz="700" b="1" smtClean="0">
                    <a:solidFill>
                      <a:srgbClr val="0060C0"/>
                    </a:solidFill>
                    <a:latin typeface="Calibri" pitchFamily="34" charset="0"/>
                  </a:endParaRPr>
                </a:p>
              </p:txBody>
            </p:sp>
          </p:grpSp>
        </p:grpSp>
      </p:grpSp>
      <p:sp>
        <p:nvSpPr>
          <p:cNvPr id="36868" name="Rectangle 7"/>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47D6DA-6B47-4DA6-807E-F121896F4887}" type="slidenum">
              <a:rPr lang="nl-NL" altLang="en-US" smtClean="0">
                <a:solidFill>
                  <a:srgbClr val="000000"/>
                </a:solidFill>
                <a:latin typeface="Verdana" pitchFamily="34" charset="0"/>
              </a:rPr>
              <a:pPr eaLnBrk="1" hangingPunct="1"/>
              <a:t>14</a:t>
            </a:fld>
            <a:endParaRPr lang="nl-NL" altLang="en-US" smtClean="0">
              <a:solidFill>
                <a:srgbClr val="000000"/>
              </a:solidFill>
              <a:latin typeface="Verdana" pitchFamily="34" charset="0"/>
            </a:endParaRPr>
          </a:p>
        </p:txBody>
      </p:sp>
      <p:graphicFrame>
        <p:nvGraphicFramePr>
          <p:cNvPr id="36869" name="Object 4"/>
          <p:cNvGraphicFramePr>
            <a:graphicFrameLocks noGrp="1" noChangeAspect="1"/>
          </p:cNvGraphicFramePr>
          <p:nvPr>
            <p:ph idx="4294967295"/>
          </p:nvPr>
        </p:nvGraphicFramePr>
        <p:xfrm>
          <a:off x="447675" y="1636713"/>
          <a:ext cx="6691313" cy="4083050"/>
        </p:xfrm>
        <a:graphic>
          <a:graphicData uri="http://schemas.openxmlformats.org/presentationml/2006/ole">
            <mc:AlternateContent xmlns:mc="http://schemas.openxmlformats.org/markup-compatibility/2006">
              <mc:Choice xmlns:v="urn:schemas-microsoft-com:vml" Requires="v">
                <p:oleObj spid="_x0000_s1029" name="Diagramm" r:id="rId8" imgW="6391355" imgH="3638563" progId="Excel.Chart.8">
                  <p:embed/>
                </p:oleObj>
              </mc:Choice>
              <mc:Fallback>
                <p:oleObj name="Diagramm" r:id="rId8" imgW="6391355" imgH="3638563" progId="Excel.Char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7675" y="1636713"/>
                        <a:ext cx="6691313" cy="408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70" name="Rectangle 5"/>
          <p:cNvSpPr>
            <a:spLocks noChangeArrowheads="1"/>
          </p:cNvSpPr>
          <p:nvPr/>
        </p:nvSpPr>
        <p:spPr bwMode="auto">
          <a:xfrm>
            <a:off x="7454900" y="776288"/>
            <a:ext cx="1428750" cy="67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nl-NL" sz="2000" b="1" smtClean="0">
                <a:solidFill>
                  <a:srgbClr val="003399"/>
                </a:solidFill>
                <a:latin typeface="Lucida Fax" pitchFamily="18" charset="0"/>
                <a:cs typeface="Arial" charset="0"/>
              </a:rPr>
              <a:t>easyTools</a:t>
            </a:r>
            <a:endParaRPr lang="de-DE" altLang="nl-NL" sz="2000" smtClean="0">
              <a:solidFill>
                <a:srgbClr val="003399"/>
              </a:solidFill>
              <a:latin typeface="Lucida Fax" pitchFamily="18" charset="0"/>
              <a:cs typeface="Arial" charset="0"/>
            </a:endParaRPr>
          </a:p>
          <a:p>
            <a:pPr algn="ctr" eaLnBrk="1" fontAlgn="base" hangingPunct="1">
              <a:spcBef>
                <a:spcPct val="0"/>
              </a:spcBef>
              <a:spcAft>
                <a:spcPct val="0"/>
              </a:spcAft>
            </a:pP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p>
        </p:txBody>
      </p:sp>
      <p:sp>
        <p:nvSpPr>
          <p:cNvPr id="36871" name="Rectangle 2"/>
          <p:cNvSpPr>
            <a:spLocks noGrp="1" noChangeArrowheads="1"/>
          </p:cNvSpPr>
          <p:nvPr>
            <p:ph type="title" idx="4294967295"/>
          </p:nvPr>
        </p:nvSpPr>
        <p:spPr>
          <a:xfrm>
            <a:off x="452438" y="819150"/>
            <a:ext cx="6894512" cy="585788"/>
          </a:xfrm>
        </p:spPr>
        <p:txBody>
          <a:bodyPr/>
          <a:lstStyle/>
          <a:p>
            <a:pPr eaLnBrk="1" hangingPunct="1"/>
            <a:r>
              <a:rPr lang="en-GB" altLang="nl-NL" sz="3400" b="0" smtClean="0">
                <a:solidFill>
                  <a:srgbClr val="CC3300"/>
                </a:solidFill>
                <a:effectLst>
                  <a:outerShdw blurRad="38100" dist="38100" dir="2700000" algn="tl">
                    <a:srgbClr val="000000"/>
                  </a:outerShdw>
                </a:effectLst>
                <a:latin typeface="Calibri" pitchFamily="34" charset="0"/>
              </a:rPr>
              <a:t>I</a:t>
            </a:r>
            <a:r>
              <a:rPr lang="en-GB" altLang="nl-NL" sz="3400" b="0" smtClean="0">
                <a:solidFill>
                  <a:srgbClr val="0033CC"/>
                </a:solidFill>
                <a:effectLst>
                  <a:outerShdw blurRad="38100" dist="38100" dir="2700000" algn="tl">
                    <a:srgbClr val="000000"/>
                  </a:outerShdw>
                </a:effectLst>
                <a:latin typeface="Calibri" pitchFamily="34" charset="0"/>
              </a:rPr>
              <a:t>ntegrated </a:t>
            </a:r>
            <a:r>
              <a:rPr lang="en-GB" altLang="nl-NL" sz="3400" b="0" smtClean="0">
                <a:solidFill>
                  <a:srgbClr val="CC3300"/>
                </a:solidFill>
                <a:effectLst>
                  <a:outerShdw blurRad="38100" dist="38100" dir="2700000" algn="tl">
                    <a:srgbClr val="000000"/>
                  </a:outerShdw>
                </a:effectLst>
                <a:latin typeface="Calibri" pitchFamily="34" charset="0"/>
              </a:rPr>
              <a:t>R</a:t>
            </a:r>
            <a:r>
              <a:rPr lang="en-GB" altLang="nl-NL" sz="3400" b="0" smtClean="0">
                <a:solidFill>
                  <a:srgbClr val="0033CC"/>
                </a:solidFill>
                <a:effectLst>
                  <a:outerShdw blurRad="38100" dist="38100" dir="2700000" algn="tl">
                    <a:srgbClr val="000000"/>
                  </a:outerShdw>
                </a:effectLst>
                <a:latin typeface="Calibri" pitchFamily="34" charset="0"/>
              </a:rPr>
              <a:t>isk </a:t>
            </a:r>
            <a:r>
              <a:rPr lang="en-GB" altLang="nl-NL" sz="3400" b="0" smtClean="0">
                <a:solidFill>
                  <a:srgbClr val="CC3300"/>
                </a:solidFill>
                <a:effectLst>
                  <a:outerShdw blurRad="38100" dist="38100" dir="2700000" algn="tl">
                    <a:srgbClr val="000000"/>
                  </a:outerShdw>
                </a:effectLst>
                <a:latin typeface="Calibri" pitchFamily="34" charset="0"/>
              </a:rPr>
              <a:t>A</a:t>
            </a:r>
            <a:r>
              <a:rPr lang="en-GB" altLang="nl-NL" sz="3400" b="0" smtClean="0">
                <a:solidFill>
                  <a:srgbClr val="0033CC"/>
                </a:solidFill>
                <a:effectLst>
                  <a:outerShdw blurRad="38100" dist="38100" dir="2700000" algn="tl">
                    <a:srgbClr val="000000"/>
                  </a:outerShdw>
                </a:effectLst>
                <a:latin typeface="Calibri" pitchFamily="34" charset="0"/>
              </a:rPr>
              <a:t>ssessment </a:t>
            </a:r>
            <a:r>
              <a:rPr lang="en-GB" altLang="nl-NL" sz="3400" b="0" smtClean="0">
                <a:solidFill>
                  <a:srgbClr val="CC3300"/>
                </a:solidFill>
                <a:effectLst>
                  <a:outerShdw blurRad="38100" dist="38100" dir="2700000" algn="tl">
                    <a:srgbClr val="000000"/>
                  </a:outerShdw>
                </a:effectLst>
                <a:latin typeface="Calibri" pitchFamily="34" charset="0"/>
              </a:rPr>
              <a:t>M</a:t>
            </a:r>
            <a:r>
              <a:rPr lang="en-GB" altLang="nl-NL" sz="3400" b="0" smtClean="0">
                <a:solidFill>
                  <a:srgbClr val="0033CC"/>
                </a:solidFill>
                <a:effectLst>
                  <a:outerShdw blurRad="38100" dist="38100" dir="2700000" algn="tl">
                    <a:srgbClr val="000000"/>
                  </a:outerShdw>
                </a:effectLst>
                <a:latin typeface="Calibri" pitchFamily="34" charset="0"/>
              </a:rPr>
              <a:t>ethod</a:t>
            </a:r>
            <a:endParaRPr lang="nl-NL" altLang="nl-NL" sz="3400" b="0" smtClean="0">
              <a:solidFill>
                <a:srgbClr val="0033CC"/>
              </a:solidFill>
              <a:effectLst>
                <a:outerShdw blurRad="38100" dist="38100" dir="2700000" algn="tl">
                  <a:srgbClr val="000000"/>
                </a:outerShdw>
              </a:effectLst>
              <a:latin typeface="Calibri" pitchFamily="34" charset="0"/>
            </a:endParaRPr>
          </a:p>
        </p:txBody>
      </p:sp>
      <p:sp>
        <p:nvSpPr>
          <p:cNvPr id="36874" name="Rectangle 6"/>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altLang="en-US" sz="1000" smtClean="0">
                <a:solidFill>
                  <a:srgbClr val="000000"/>
                </a:solidFill>
                <a:latin typeface="Verdana" pitchFamily="34" charset="0"/>
              </a:rPr>
              <a:t>Malta</a:t>
            </a:r>
            <a:endParaRPr lang="nl-NL" altLang="en-US" sz="1000" smtClean="0">
              <a:solidFill>
                <a:srgbClr val="000000"/>
              </a:solidFill>
              <a:latin typeface="Verdana" pitchFamily="34" charset="0"/>
            </a:endParaRPr>
          </a:p>
        </p:txBody>
      </p:sp>
      <p:sp>
        <p:nvSpPr>
          <p:cNvPr id="36875" name="Rectangle 5"/>
          <p:cNvSpPr txBox="1">
            <a:spLocks noGrp="1" noChangeArrowheads="1"/>
          </p:cNvSpPr>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nl-NL" sz="1000" smtClean="0">
                <a:solidFill>
                  <a:srgbClr val="000000"/>
                </a:solidFill>
                <a:latin typeface="Verdana" pitchFamily="34" charset="0"/>
              </a:rPr>
              <a:t>October 2013</a:t>
            </a:r>
            <a:endParaRPr lang="nl-NL" altLang="en-US" sz="1000" smtClean="0">
              <a:solidFill>
                <a:srgbClr val="000000"/>
              </a:solidFill>
              <a:latin typeface="Verdana" pitchFamily="34" charset="0"/>
            </a:endParaRPr>
          </a:p>
        </p:txBody>
      </p:sp>
    </p:spTree>
    <p:extLst>
      <p:ext uri="{BB962C8B-B14F-4D97-AF65-F5344CB8AC3E}">
        <p14:creationId xmlns:p14="http://schemas.microsoft.com/office/powerpoint/2010/main" val="11052824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910" name="Group 22"/>
          <p:cNvGrpSpPr>
            <a:grpSpLocks/>
          </p:cNvGrpSpPr>
          <p:nvPr/>
        </p:nvGrpSpPr>
        <p:grpSpPr bwMode="auto">
          <a:xfrm>
            <a:off x="0" y="0"/>
            <a:ext cx="9153525" cy="6858000"/>
            <a:chOff x="0" y="0"/>
            <a:chExt cx="5766" cy="4320"/>
          </a:xfrm>
        </p:grpSpPr>
        <p:pic>
          <p:nvPicPr>
            <p:cNvPr id="37911" name="Picture 23" descr="2013-10 Conference - easyToo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66" cy="4320"/>
            </a:xfrm>
            <a:prstGeom prst="rect">
              <a:avLst/>
            </a:prstGeom>
            <a:noFill/>
            <a:extLst>
              <a:ext uri="{909E8E84-426E-40DD-AFC4-6F175D3DCCD1}">
                <a14:hiddenFill xmlns:a14="http://schemas.microsoft.com/office/drawing/2010/main">
                  <a:solidFill>
                    <a:srgbClr val="FFFFFF"/>
                  </a:solidFill>
                </a14:hiddenFill>
              </a:ext>
            </a:extLst>
          </p:spPr>
        </p:pic>
        <p:grpSp>
          <p:nvGrpSpPr>
            <p:cNvPr id="37912" name="Group 24"/>
            <p:cNvGrpSpPr>
              <a:grpSpLocks/>
            </p:cNvGrpSpPr>
            <p:nvPr/>
          </p:nvGrpSpPr>
          <p:grpSpPr bwMode="auto">
            <a:xfrm>
              <a:off x="280" y="383"/>
              <a:ext cx="5363" cy="3300"/>
              <a:chOff x="280" y="383"/>
              <a:chExt cx="5363" cy="3300"/>
            </a:xfrm>
          </p:grpSpPr>
          <p:grpSp>
            <p:nvGrpSpPr>
              <p:cNvPr id="37913" name="Group 25"/>
              <p:cNvGrpSpPr>
                <a:grpSpLocks/>
              </p:cNvGrpSpPr>
              <p:nvPr/>
            </p:nvGrpSpPr>
            <p:grpSpPr bwMode="auto">
              <a:xfrm>
                <a:off x="280" y="383"/>
                <a:ext cx="4899" cy="3193"/>
                <a:chOff x="280" y="383"/>
                <a:chExt cx="4899" cy="3193"/>
              </a:xfrm>
            </p:grpSpPr>
            <p:sp>
              <p:nvSpPr>
                <p:cNvPr id="37914" name="Line 26"/>
                <p:cNvSpPr>
                  <a:spLocks noChangeShapeType="1"/>
                </p:cNvSpPr>
                <p:nvPr/>
              </p:nvSpPr>
              <p:spPr bwMode="auto">
                <a:xfrm>
                  <a:off x="280" y="1025"/>
                  <a:ext cx="48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mtClean="0">
                    <a:solidFill>
                      <a:srgbClr val="000000"/>
                    </a:solidFill>
                  </a:endParaRPr>
                </a:p>
              </p:txBody>
            </p:sp>
            <p:sp>
              <p:nvSpPr>
                <p:cNvPr id="37915" name="Line 27"/>
                <p:cNvSpPr>
                  <a:spLocks noChangeShapeType="1"/>
                </p:cNvSpPr>
                <p:nvPr/>
              </p:nvSpPr>
              <p:spPr bwMode="auto">
                <a:xfrm flipH="1">
                  <a:off x="4503" y="383"/>
                  <a:ext cx="1" cy="31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mtClean="0">
                    <a:solidFill>
                      <a:srgbClr val="000000"/>
                    </a:solidFill>
                  </a:endParaRPr>
                </a:p>
              </p:txBody>
            </p:sp>
          </p:grpSp>
          <p:grpSp>
            <p:nvGrpSpPr>
              <p:cNvPr id="37916" name="Group 28"/>
              <p:cNvGrpSpPr>
                <a:grpSpLocks/>
              </p:cNvGrpSpPr>
              <p:nvPr/>
            </p:nvGrpSpPr>
            <p:grpSpPr bwMode="auto">
              <a:xfrm>
                <a:off x="4603" y="2466"/>
                <a:ext cx="1040" cy="1217"/>
                <a:chOff x="4603" y="2466"/>
                <a:chExt cx="1040" cy="1217"/>
              </a:xfrm>
            </p:grpSpPr>
            <p:pic>
              <p:nvPicPr>
                <p:cNvPr id="37917" name="Picture 29" descr="europa ster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4" y="2466"/>
                  <a:ext cx="929" cy="929"/>
                </a:xfrm>
                <a:prstGeom prst="rect">
                  <a:avLst/>
                </a:prstGeom>
                <a:noFill/>
                <a:extLst>
                  <a:ext uri="{909E8E84-426E-40DD-AFC4-6F175D3DCCD1}">
                    <a14:hiddenFill xmlns:a14="http://schemas.microsoft.com/office/drawing/2010/main">
                      <a:solidFill>
                        <a:srgbClr val="FFFFFF"/>
                      </a:solidFill>
                    </a14:hiddenFill>
                  </a:ext>
                </a:extLst>
              </p:spPr>
            </p:pic>
            <p:sp>
              <p:nvSpPr>
                <p:cNvPr id="37918" name="Oval 30" descr="Neues Bild (8)"/>
                <p:cNvSpPr>
                  <a:spLocks noChangeArrowheads="1"/>
                </p:cNvSpPr>
                <p:nvPr/>
              </p:nvSpPr>
              <p:spPr bwMode="auto">
                <a:xfrm>
                  <a:off x="4913" y="2679"/>
                  <a:ext cx="539" cy="519"/>
                </a:xfrm>
                <a:prstGeom prst="ellipse">
                  <a:avLst/>
                </a:prstGeom>
                <a:blipFill dpi="0" rotWithShape="1">
                  <a:blip r:embed="rId5"/>
                  <a:srcRect/>
                  <a:stretch>
                    <a:fillRect/>
                  </a:stretch>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mtClean="0">
                    <a:solidFill>
                      <a:srgbClr val="000000"/>
                    </a:solidFill>
                  </a:endParaRPr>
                </a:p>
              </p:txBody>
            </p:sp>
            <p:sp>
              <p:nvSpPr>
                <p:cNvPr id="37919" name="Text Box 31"/>
                <p:cNvSpPr txBox="1">
                  <a:spLocks noChangeArrowheads="1"/>
                </p:cNvSpPr>
                <p:nvPr/>
              </p:nvSpPr>
              <p:spPr bwMode="auto">
                <a:xfrm>
                  <a:off x="4603" y="3357"/>
                  <a:ext cx="996" cy="32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fontAlgn="base">
                    <a:spcBef>
                      <a:spcPct val="0"/>
                    </a:spcBef>
                    <a:spcAft>
                      <a:spcPct val="0"/>
                    </a:spcAft>
                  </a:pPr>
                  <a:r>
                    <a:rPr lang="de-DE" altLang="nl-NL" sz="700" b="1" smtClean="0">
                      <a:solidFill>
                        <a:srgbClr val="0060C0"/>
                      </a:solidFill>
                      <a:latin typeface="Calibri" pitchFamily="34" charset="0"/>
                    </a:rPr>
                    <a:t>European Union Network for</a:t>
                  </a:r>
                </a:p>
                <a:p>
                  <a:pPr algn="r" fontAlgn="base">
                    <a:spcBef>
                      <a:spcPct val="0"/>
                    </a:spcBef>
                    <a:spcAft>
                      <a:spcPct val="0"/>
                    </a:spcAft>
                  </a:pPr>
                  <a:r>
                    <a:rPr lang="de-DE" altLang="nl-NL" sz="700" b="1" smtClean="0">
                      <a:solidFill>
                        <a:srgbClr val="0060C0"/>
                      </a:solidFill>
                      <a:latin typeface="Calibri" pitchFamily="34" charset="0"/>
                    </a:rPr>
                    <a:t>the Implementation and Enforcement</a:t>
                  </a:r>
                </a:p>
                <a:p>
                  <a:pPr algn="r" fontAlgn="base">
                    <a:spcBef>
                      <a:spcPct val="0"/>
                    </a:spcBef>
                    <a:spcAft>
                      <a:spcPct val="0"/>
                    </a:spcAft>
                  </a:pPr>
                  <a:r>
                    <a:rPr lang="de-DE" altLang="nl-NL" sz="700" b="1" smtClean="0">
                      <a:solidFill>
                        <a:srgbClr val="0060C0"/>
                      </a:solidFill>
                      <a:latin typeface="Calibri" pitchFamily="34" charset="0"/>
                    </a:rPr>
                    <a:t>of Environmental Law</a:t>
                  </a:r>
                </a:p>
                <a:p>
                  <a:pPr algn="r" fontAlgn="base">
                    <a:spcBef>
                      <a:spcPct val="0"/>
                    </a:spcBef>
                    <a:spcAft>
                      <a:spcPct val="0"/>
                    </a:spcAft>
                  </a:pPr>
                  <a:endParaRPr lang="de-DE" altLang="nl-NL" sz="700" b="1" smtClean="0">
                    <a:solidFill>
                      <a:srgbClr val="0060C0"/>
                    </a:solidFill>
                    <a:latin typeface="Calibri" pitchFamily="34" charset="0"/>
                  </a:endParaRPr>
                </a:p>
              </p:txBody>
            </p:sp>
          </p:grpSp>
        </p:grpSp>
      </p:grpSp>
      <p:grpSp>
        <p:nvGrpSpPr>
          <p:cNvPr id="37900" name="Group 12"/>
          <p:cNvGrpSpPr>
            <a:grpSpLocks/>
          </p:cNvGrpSpPr>
          <p:nvPr/>
        </p:nvGrpSpPr>
        <p:grpSpPr bwMode="auto">
          <a:xfrm>
            <a:off x="0" y="0"/>
            <a:ext cx="9153525" cy="6858000"/>
            <a:chOff x="0" y="0"/>
            <a:chExt cx="5766" cy="4320"/>
          </a:xfrm>
        </p:grpSpPr>
        <p:pic>
          <p:nvPicPr>
            <p:cNvPr id="37901" name="Picture 13" descr="2013-10 Conference - easyToo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66" cy="4320"/>
            </a:xfrm>
            <a:prstGeom prst="rect">
              <a:avLst/>
            </a:prstGeom>
            <a:noFill/>
            <a:extLst>
              <a:ext uri="{909E8E84-426E-40DD-AFC4-6F175D3DCCD1}">
                <a14:hiddenFill xmlns:a14="http://schemas.microsoft.com/office/drawing/2010/main">
                  <a:solidFill>
                    <a:srgbClr val="FFFFFF"/>
                  </a:solidFill>
                </a14:hiddenFill>
              </a:ext>
            </a:extLst>
          </p:spPr>
        </p:pic>
        <p:grpSp>
          <p:nvGrpSpPr>
            <p:cNvPr id="37902" name="Group 14"/>
            <p:cNvGrpSpPr>
              <a:grpSpLocks/>
            </p:cNvGrpSpPr>
            <p:nvPr/>
          </p:nvGrpSpPr>
          <p:grpSpPr bwMode="auto">
            <a:xfrm>
              <a:off x="280" y="383"/>
              <a:ext cx="5363" cy="3300"/>
              <a:chOff x="280" y="383"/>
              <a:chExt cx="5363" cy="3300"/>
            </a:xfrm>
          </p:grpSpPr>
          <p:grpSp>
            <p:nvGrpSpPr>
              <p:cNvPr id="37903" name="Group 15"/>
              <p:cNvGrpSpPr>
                <a:grpSpLocks/>
              </p:cNvGrpSpPr>
              <p:nvPr/>
            </p:nvGrpSpPr>
            <p:grpSpPr bwMode="auto">
              <a:xfrm>
                <a:off x="280" y="383"/>
                <a:ext cx="4899" cy="3193"/>
                <a:chOff x="280" y="383"/>
                <a:chExt cx="4899" cy="3193"/>
              </a:xfrm>
            </p:grpSpPr>
            <p:sp>
              <p:nvSpPr>
                <p:cNvPr id="37904" name="Line 16"/>
                <p:cNvSpPr>
                  <a:spLocks noChangeShapeType="1"/>
                </p:cNvSpPr>
                <p:nvPr/>
              </p:nvSpPr>
              <p:spPr bwMode="auto">
                <a:xfrm>
                  <a:off x="280" y="1025"/>
                  <a:ext cx="48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mtClean="0">
                    <a:solidFill>
                      <a:srgbClr val="000000"/>
                    </a:solidFill>
                  </a:endParaRPr>
                </a:p>
              </p:txBody>
            </p:sp>
            <p:sp>
              <p:nvSpPr>
                <p:cNvPr id="37905" name="Line 17"/>
                <p:cNvSpPr>
                  <a:spLocks noChangeShapeType="1"/>
                </p:cNvSpPr>
                <p:nvPr/>
              </p:nvSpPr>
              <p:spPr bwMode="auto">
                <a:xfrm flipH="1">
                  <a:off x="4503" y="383"/>
                  <a:ext cx="1" cy="31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mtClean="0">
                    <a:solidFill>
                      <a:srgbClr val="000000"/>
                    </a:solidFill>
                  </a:endParaRPr>
                </a:p>
              </p:txBody>
            </p:sp>
          </p:grpSp>
          <p:grpSp>
            <p:nvGrpSpPr>
              <p:cNvPr id="37906" name="Group 18"/>
              <p:cNvGrpSpPr>
                <a:grpSpLocks/>
              </p:cNvGrpSpPr>
              <p:nvPr/>
            </p:nvGrpSpPr>
            <p:grpSpPr bwMode="auto">
              <a:xfrm>
                <a:off x="4603" y="2466"/>
                <a:ext cx="1040" cy="1217"/>
                <a:chOff x="4603" y="2466"/>
                <a:chExt cx="1040" cy="1217"/>
              </a:xfrm>
            </p:grpSpPr>
            <p:pic>
              <p:nvPicPr>
                <p:cNvPr id="37907" name="Picture 19" descr="europa ster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4" y="2466"/>
                  <a:ext cx="929" cy="929"/>
                </a:xfrm>
                <a:prstGeom prst="rect">
                  <a:avLst/>
                </a:prstGeom>
                <a:noFill/>
                <a:extLst>
                  <a:ext uri="{909E8E84-426E-40DD-AFC4-6F175D3DCCD1}">
                    <a14:hiddenFill xmlns:a14="http://schemas.microsoft.com/office/drawing/2010/main">
                      <a:solidFill>
                        <a:srgbClr val="FFFFFF"/>
                      </a:solidFill>
                    </a14:hiddenFill>
                  </a:ext>
                </a:extLst>
              </p:spPr>
            </p:pic>
            <p:sp>
              <p:nvSpPr>
                <p:cNvPr id="37908" name="Oval 20" descr="Neues Bild (8)"/>
                <p:cNvSpPr>
                  <a:spLocks noChangeArrowheads="1"/>
                </p:cNvSpPr>
                <p:nvPr/>
              </p:nvSpPr>
              <p:spPr bwMode="auto">
                <a:xfrm>
                  <a:off x="4913" y="2679"/>
                  <a:ext cx="539" cy="519"/>
                </a:xfrm>
                <a:prstGeom prst="ellipse">
                  <a:avLst/>
                </a:prstGeom>
                <a:blipFill dpi="0" rotWithShape="1">
                  <a:blip r:embed="rId5"/>
                  <a:srcRect/>
                  <a:stretch>
                    <a:fillRect/>
                  </a:stretch>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mtClean="0">
                    <a:solidFill>
                      <a:srgbClr val="000000"/>
                    </a:solidFill>
                  </a:endParaRPr>
                </a:p>
              </p:txBody>
            </p:sp>
            <p:sp>
              <p:nvSpPr>
                <p:cNvPr id="37909" name="Text Box 21"/>
                <p:cNvSpPr txBox="1">
                  <a:spLocks noChangeArrowheads="1"/>
                </p:cNvSpPr>
                <p:nvPr/>
              </p:nvSpPr>
              <p:spPr bwMode="auto">
                <a:xfrm>
                  <a:off x="4603" y="3357"/>
                  <a:ext cx="996" cy="32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fontAlgn="base">
                    <a:spcBef>
                      <a:spcPct val="0"/>
                    </a:spcBef>
                    <a:spcAft>
                      <a:spcPct val="0"/>
                    </a:spcAft>
                  </a:pPr>
                  <a:r>
                    <a:rPr lang="de-DE" altLang="nl-NL" sz="700" b="1" smtClean="0">
                      <a:solidFill>
                        <a:srgbClr val="0060C0"/>
                      </a:solidFill>
                      <a:latin typeface="Calibri" pitchFamily="34" charset="0"/>
                    </a:rPr>
                    <a:t>European Union Network for</a:t>
                  </a:r>
                </a:p>
                <a:p>
                  <a:pPr algn="r" fontAlgn="base">
                    <a:spcBef>
                      <a:spcPct val="0"/>
                    </a:spcBef>
                    <a:spcAft>
                      <a:spcPct val="0"/>
                    </a:spcAft>
                  </a:pPr>
                  <a:r>
                    <a:rPr lang="de-DE" altLang="nl-NL" sz="700" b="1" smtClean="0">
                      <a:solidFill>
                        <a:srgbClr val="0060C0"/>
                      </a:solidFill>
                      <a:latin typeface="Calibri" pitchFamily="34" charset="0"/>
                    </a:rPr>
                    <a:t>the Implementation and Enforcement</a:t>
                  </a:r>
                </a:p>
                <a:p>
                  <a:pPr algn="r" fontAlgn="base">
                    <a:spcBef>
                      <a:spcPct val="0"/>
                    </a:spcBef>
                    <a:spcAft>
                      <a:spcPct val="0"/>
                    </a:spcAft>
                  </a:pPr>
                  <a:r>
                    <a:rPr lang="de-DE" altLang="nl-NL" sz="700" b="1" smtClean="0">
                      <a:solidFill>
                        <a:srgbClr val="0060C0"/>
                      </a:solidFill>
                      <a:latin typeface="Calibri" pitchFamily="34" charset="0"/>
                    </a:rPr>
                    <a:t>of Environmental Law</a:t>
                  </a:r>
                </a:p>
                <a:p>
                  <a:pPr algn="r" fontAlgn="base">
                    <a:spcBef>
                      <a:spcPct val="0"/>
                    </a:spcBef>
                    <a:spcAft>
                      <a:spcPct val="0"/>
                    </a:spcAft>
                  </a:pPr>
                  <a:endParaRPr lang="de-DE" altLang="nl-NL" sz="700" b="1" smtClean="0">
                    <a:solidFill>
                      <a:srgbClr val="0060C0"/>
                    </a:solidFill>
                    <a:latin typeface="Calibri" pitchFamily="34" charset="0"/>
                  </a:endParaRPr>
                </a:p>
              </p:txBody>
            </p:sp>
          </p:grpSp>
        </p:grpSp>
      </p:grpSp>
      <p:sp>
        <p:nvSpPr>
          <p:cNvPr id="37892" name="Rectangle 7"/>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6E7FC26-88FE-4A27-9FC7-38B77A99EA04}" type="slidenum">
              <a:rPr lang="nl-NL" altLang="en-US" smtClean="0">
                <a:solidFill>
                  <a:srgbClr val="000000"/>
                </a:solidFill>
                <a:latin typeface="Verdana" pitchFamily="34" charset="0"/>
              </a:rPr>
              <a:pPr eaLnBrk="1" hangingPunct="1"/>
              <a:t>15</a:t>
            </a:fld>
            <a:endParaRPr lang="nl-NL" altLang="en-US" smtClean="0">
              <a:solidFill>
                <a:srgbClr val="000000"/>
              </a:solidFill>
              <a:latin typeface="Verdana" pitchFamily="34" charset="0"/>
            </a:endParaRPr>
          </a:p>
        </p:txBody>
      </p:sp>
      <p:sp>
        <p:nvSpPr>
          <p:cNvPr id="37893" name="Rectangle 3"/>
          <p:cNvSpPr>
            <a:spLocks noGrp="1" noChangeArrowheads="1"/>
          </p:cNvSpPr>
          <p:nvPr>
            <p:ph type="body" idx="4294967295"/>
          </p:nvPr>
        </p:nvSpPr>
        <p:spPr>
          <a:xfrm>
            <a:off x="620713" y="1844675"/>
            <a:ext cx="6440487" cy="4248150"/>
          </a:xfrm>
        </p:spPr>
        <p:txBody>
          <a:bodyPr/>
          <a:lstStyle/>
          <a:p>
            <a:pPr marL="571500" indent="-571500">
              <a:lnSpc>
                <a:spcPct val="90000"/>
              </a:lnSpc>
              <a:buClr>
                <a:srgbClr val="000066"/>
              </a:buClr>
              <a:buSzTx/>
              <a:buFont typeface="Wingdings" pitchFamily="2" charset="2"/>
              <a:buNone/>
            </a:pPr>
            <a:r>
              <a:rPr lang="en-GB" altLang="nl-NL" sz="2400" b="1" smtClean="0">
                <a:solidFill>
                  <a:srgbClr val="000066"/>
                </a:solidFill>
                <a:latin typeface="Calibri" pitchFamily="34" charset="0"/>
              </a:rPr>
              <a:t>IRAM principles</a:t>
            </a:r>
          </a:p>
          <a:p>
            <a:pPr marL="571500" indent="-571500">
              <a:lnSpc>
                <a:spcPct val="90000"/>
              </a:lnSpc>
              <a:buClr>
                <a:srgbClr val="000066"/>
              </a:buClr>
              <a:buSzTx/>
              <a:buFont typeface="Wingdings" pitchFamily="2" charset="2"/>
              <a:buNone/>
            </a:pPr>
            <a:endParaRPr lang="en-GB" altLang="nl-NL" sz="800" b="1" smtClean="0">
              <a:solidFill>
                <a:srgbClr val="000066"/>
              </a:solidFill>
              <a:latin typeface="Calibri" pitchFamily="34" charset="0"/>
            </a:endParaRPr>
          </a:p>
          <a:p>
            <a:pPr marL="571500" indent="-571500">
              <a:lnSpc>
                <a:spcPct val="90000"/>
              </a:lnSpc>
              <a:buClr>
                <a:srgbClr val="000066"/>
              </a:buClr>
              <a:buSzTx/>
              <a:buFont typeface="Wingdings" pitchFamily="2" charset="2"/>
              <a:buAutoNum type="romanUcPeriod"/>
            </a:pPr>
            <a:r>
              <a:rPr lang="en-GB" altLang="nl-NL" sz="2400" smtClean="0">
                <a:solidFill>
                  <a:srgbClr val="000066"/>
                </a:solidFill>
                <a:latin typeface="Calibri" pitchFamily="34" charset="0"/>
              </a:rPr>
              <a:t>The inspection frequency is determined by the highest impact score</a:t>
            </a:r>
          </a:p>
          <a:p>
            <a:pPr marL="571500" indent="-571500">
              <a:lnSpc>
                <a:spcPct val="90000"/>
              </a:lnSpc>
              <a:buClr>
                <a:srgbClr val="000066"/>
              </a:buClr>
              <a:buSzTx/>
              <a:buFont typeface="Wingdings" pitchFamily="2" charset="2"/>
              <a:buAutoNum type="romanUcPeriod"/>
            </a:pPr>
            <a:r>
              <a:rPr lang="en-GB" altLang="nl-NL" sz="2400" smtClean="0">
                <a:solidFill>
                  <a:srgbClr val="000066"/>
                </a:solidFill>
                <a:latin typeface="Calibri" pitchFamily="34" charset="0"/>
              </a:rPr>
              <a:t>The inspection frequency is reduced by one step, if the set number of highest scores is not met (the Rule)</a:t>
            </a:r>
          </a:p>
          <a:p>
            <a:pPr marL="571500" indent="-571500">
              <a:lnSpc>
                <a:spcPct val="90000"/>
              </a:lnSpc>
              <a:buClr>
                <a:srgbClr val="000066"/>
              </a:buClr>
              <a:buSzTx/>
              <a:buFont typeface="Wingdings" pitchFamily="2" charset="2"/>
              <a:buAutoNum type="romanUcPeriod"/>
            </a:pPr>
            <a:r>
              <a:rPr lang="en-GB" altLang="nl-NL" sz="2400" smtClean="0">
                <a:solidFill>
                  <a:srgbClr val="000066"/>
                </a:solidFill>
                <a:latin typeface="Calibri" pitchFamily="34" charset="0"/>
              </a:rPr>
              <a:t>The inspection frequency can be changed by one step up or down based on operator performance</a:t>
            </a:r>
          </a:p>
          <a:p>
            <a:pPr marL="571500" indent="-571500">
              <a:lnSpc>
                <a:spcPct val="90000"/>
              </a:lnSpc>
              <a:buClr>
                <a:srgbClr val="000066"/>
              </a:buClr>
              <a:buSzTx/>
              <a:buFont typeface="Wingdings" pitchFamily="2" charset="2"/>
              <a:buAutoNum type="romanUcPeriod"/>
            </a:pPr>
            <a:r>
              <a:rPr lang="en-GB" altLang="nl-NL" sz="2400" smtClean="0">
                <a:solidFill>
                  <a:srgbClr val="000066"/>
                </a:solidFill>
                <a:latin typeface="Calibri" pitchFamily="34" charset="0"/>
              </a:rPr>
              <a:t>The more criteria are scored high, the more inspection effort is needed</a:t>
            </a:r>
          </a:p>
        </p:txBody>
      </p:sp>
      <p:sp>
        <p:nvSpPr>
          <p:cNvPr id="37894" name="Rectangle 4"/>
          <p:cNvSpPr>
            <a:spLocks noChangeArrowheads="1"/>
          </p:cNvSpPr>
          <p:nvPr/>
        </p:nvSpPr>
        <p:spPr bwMode="auto">
          <a:xfrm>
            <a:off x="7454900" y="776288"/>
            <a:ext cx="1428750" cy="67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nl-NL" sz="2000" b="1" smtClean="0">
                <a:solidFill>
                  <a:srgbClr val="003399"/>
                </a:solidFill>
                <a:latin typeface="Lucida Fax" pitchFamily="18" charset="0"/>
                <a:cs typeface="Arial" charset="0"/>
              </a:rPr>
              <a:t>easyTools</a:t>
            </a:r>
            <a:endParaRPr lang="de-DE" altLang="nl-NL" sz="2000" smtClean="0">
              <a:solidFill>
                <a:srgbClr val="003399"/>
              </a:solidFill>
              <a:latin typeface="Lucida Fax" pitchFamily="18" charset="0"/>
              <a:cs typeface="Arial" charset="0"/>
            </a:endParaRPr>
          </a:p>
          <a:p>
            <a:pPr algn="ctr" eaLnBrk="1" fontAlgn="base" hangingPunct="1">
              <a:spcBef>
                <a:spcPct val="0"/>
              </a:spcBef>
              <a:spcAft>
                <a:spcPct val="0"/>
              </a:spcAft>
            </a:pP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r>
              <a:rPr lang="de-DE" altLang="nl-NL" b="1" smtClean="0">
                <a:solidFill>
                  <a:srgbClr val="FFCC00"/>
                </a:solidFill>
                <a:latin typeface="Lucida Fax" pitchFamily="18" charset="0"/>
                <a:cs typeface="Arial" charset="0"/>
              </a:rPr>
              <a:t> </a:t>
            </a:r>
            <a:r>
              <a:rPr lang="de-DE" altLang="nl-NL" b="1" smtClean="0">
                <a:solidFill>
                  <a:srgbClr val="FFCC00"/>
                </a:solidFill>
                <a:latin typeface="Lucida Fax" pitchFamily="18" charset="0"/>
                <a:cs typeface="Arial" charset="0"/>
                <a:sym typeface="Wingdings 2" pitchFamily="18" charset="2"/>
              </a:rPr>
              <a:t></a:t>
            </a:r>
          </a:p>
        </p:txBody>
      </p:sp>
      <p:sp>
        <p:nvSpPr>
          <p:cNvPr id="37895" name="Rectangle 2"/>
          <p:cNvSpPr>
            <a:spLocks noGrp="1" noChangeArrowheads="1"/>
          </p:cNvSpPr>
          <p:nvPr>
            <p:ph type="title" idx="4294967295"/>
          </p:nvPr>
        </p:nvSpPr>
        <p:spPr>
          <a:xfrm>
            <a:off x="452438" y="819150"/>
            <a:ext cx="6894512" cy="585788"/>
          </a:xfrm>
        </p:spPr>
        <p:txBody>
          <a:bodyPr/>
          <a:lstStyle/>
          <a:p>
            <a:pPr eaLnBrk="1" hangingPunct="1"/>
            <a:r>
              <a:rPr lang="en-GB" altLang="nl-NL" sz="2800" b="0" smtClean="0">
                <a:solidFill>
                  <a:srgbClr val="CC3300"/>
                </a:solidFill>
                <a:effectLst>
                  <a:outerShdw blurRad="38100" dist="38100" dir="2700000" algn="tl">
                    <a:srgbClr val="000000"/>
                  </a:outerShdw>
                </a:effectLst>
                <a:latin typeface="Verdana" pitchFamily="34" charset="0"/>
              </a:rPr>
              <a:t>I</a:t>
            </a:r>
            <a:r>
              <a:rPr lang="en-GB" altLang="nl-NL" sz="2800" b="0" smtClean="0">
                <a:solidFill>
                  <a:srgbClr val="0033CC"/>
                </a:solidFill>
                <a:effectLst>
                  <a:outerShdw blurRad="38100" dist="38100" dir="2700000" algn="tl">
                    <a:srgbClr val="000000"/>
                  </a:outerShdw>
                </a:effectLst>
                <a:latin typeface="Verdana" pitchFamily="34" charset="0"/>
              </a:rPr>
              <a:t>ntegrated </a:t>
            </a:r>
            <a:r>
              <a:rPr lang="en-GB" altLang="nl-NL" sz="2800" b="0" smtClean="0">
                <a:solidFill>
                  <a:srgbClr val="CC3300"/>
                </a:solidFill>
                <a:effectLst>
                  <a:outerShdw blurRad="38100" dist="38100" dir="2700000" algn="tl">
                    <a:srgbClr val="000000"/>
                  </a:outerShdw>
                </a:effectLst>
                <a:latin typeface="Verdana" pitchFamily="34" charset="0"/>
              </a:rPr>
              <a:t>R</a:t>
            </a:r>
            <a:r>
              <a:rPr lang="en-GB" altLang="nl-NL" sz="2800" b="0" smtClean="0">
                <a:solidFill>
                  <a:srgbClr val="0033CC"/>
                </a:solidFill>
                <a:effectLst>
                  <a:outerShdw blurRad="38100" dist="38100" dir="2700000" algn="tl">
                    <a:srgbClr val="000000"/>
                  </a:outerShdw>
                </a:effectLst>
                <a:latin typeface="Verdana" pitchFamily="34" charset="0"/>
              </a:rPr>
              <a:t>isk </a:t>
            </a:r>
            <a:r>
              <a:rPr lang="en-GB" altLang="nl-NL" sz="2800" b="0" smtClean="0">
                <a:solidFill>
                  <a:srgbClr val="CC3300"/>
                </a:solidFill>
                <a:effectLst>
                  <a:outerShdw blurRad="38100" dist="38100" dir="2700000" algn="tl">
                    <a:srgbClr val="000000"/>
                  </a:outerShdw>
                </a:effectLst>
                <a:latin typeface="Verdana" pitchFamily="34" charset="0"/>
              </a:rPr>
              <a:t>A</a:t>
            </a:r>
            <a:r>
              <a:rPr lang="en-GB" altLang="nl-NL" sz="2800" b="0" smtClean="0">
                <a:solidFill>
                  <a:srgbClr val="0033CC"/>
                </a:solidFill>
                <a:effectLst>
                  <a:outerShdw blurRad="38100" dist="38100" dir="2700000" algn="tl">
                    <a:srgbClr val="000000"/>
                  </a:outerShdw>
                </a:effectLst>
                <a:latin typeface="Verdana" pitchFamily="34" charset="0"/>
              </a:rPr>
              <a:t>ssessment </a:t>
            </a:r>
            <a:r>
              <a:rPr lang="en-GB" altLang="nl-NL" sz="2800" b="0" smtClean="0">
                <a:solidFill>
                  <a:srgbClr val="CC3300"/>
                </a:solidFill>
                <a:effectLst>
                  <a:outerShdw blurRad="38100" dist="38100" dir="2700000" algn="tl">
                    <a:srgbClr val="000000"/>
                  </a:outerShdw>
                </a:effectLst>
                <a:latin typeface="Verdana" pitchFamily="34" charset="0"/>
              </a:rPr>
              <a:t>M</a:t>
            </a:r>
            <a:r>
              <a:rPr lang="en-GB" altLang="nl-NL" sz="2800" b="0" smtClean="0">
                <a:solidFill>
                  <a:srgbClr val="0033CC"/>
                </a:solidFill>
                <a:effectLst>
                  <a:outerShdw blurRad="38100" dist="38100" dir="2700000" algn="tl">
                    <a:srgbClr val="000000"/>
                  </a:outerShdw>
                </a:effectLst>
                <a:latin typeface="Verdana" pitchFamily="34" charset="0"/>
              </a:rPr>
              <a:t>ethod</a:t>
            </a:r>
            <a:endParaRPr lang="nl-NL" altLang="nl-NL" sz="2800" b="0" smtClean="0">
              <a:solidFill>
                <a:srgbClr val="0033CC"/>
              </a:solidFill>
              <a:effectLst>
                <a:outerShdw blurRad="38100" dist="38100" dir="2700000" algn="tl">
                  <a:srgbClr val="000000"/>
                </a:outerShdw>
              </a:effectLst>
              <a:latin typeface="Verdana" pitchFamily="34" charset="0"/>
            </a:endParaRPr>
          </a:p>
        </p:txBody>
      </p:sp>
      <p:sp>
        <p:nvSpPr>
          <p:cNvPr id="37898" name="Rectangle 6"/>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altLang="en-US" sz="1000" smtClean="0">
                <a:solidFill>
                  <a:srgbClr val="000000"/>
                </a:solidFill>
                <a:latin typeface="Verdana" pitchFamily="34" charset="0"/>
              </a:rPr>
              <a:t>Malta</a:t>
            </a:r>
            <a:endParaRPr lang="nl-NL" altLang="en-US" sz="1000" smtClean="0">
              <a:solidFill>
                <a:srgbClr val="000000"/>
              </a:solidFill>
              <a:latin typeface="Verdana" pitchFamily="34" charset="0"/>
            </a:endParaRPr>
          </a:p>
        </p:txBody>
      </p:sp>
      <p:sp>
        <p:nvSpPr>
          <p:cNvPr id="37899" name="Rectangle 5"/>
          <p:cNvSpPr txBox="1">
            <a:spLocks noGrp="1" noChangeArrowheads="1"/>
          </p:cNvSpPr>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nl-NL" sz="1000" smtClean="0">
                <a:solidFill>
                  <a:srgbClr val="000000"/>
                </a:solidFill>
                <a:latin typeface="Verdana" pitchFamily="34" charset="0"/>
              </a:rPr>
              <a:t>October 2013</a:t>
            </a:r>
            <a:endParaRPr lang="nl-NL" altLang="en-US" sz="1000" smtClean="0">
              <a:solidFill>
                <a:srgbClr val="000000"/>
              </a:solidFill>
              <a:latin typeface="Verdana" pitchFamily="34" charset="0"/>
            </a:endParaRPr>
          </a:p>
        </p:txBody>
      </p:sp>
    </p:spTree>
    <p:extLst>
      <p:ext uri="{BB962C8B-B14F-4D97-AF65-F5344CB8AC3E}">
        <p14:creationId xmlns:p14="http://schemas.microsoft.com/office/powerpoint/2010/main" val="139627698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
        <p:nvSpPr>
          <p:cNvPr id="5" name="Tekstvak 4"/>
          <p:cNvSpPr txBox="1"/>
          <p:nvPr/>
        </p:nvSpPr>
        <p:spPr>
          <a:xfrm>
            <a:off x="1412032" y="1133128"/>
            <a:ext cx="7367914" cy="646331"/>
          </a:xfrm>
          <a:prstGeom prst="rect">
            <a:avLst/>
          </a:prstGeom>
          <a:noFill/>
        </p:spPr>
        <p:txBody>
          <a:bodyPr wrap="none" rtlCol="0">
            <a:spAutoFit/>
          </a:bodyPr>
          <a:lstStyle/>
          <a:p>
            <a:r>
              <a:rPr lang="en-GB" b="1" i="1" dirty="0" smtClean="0"/>
              <a:t>Task </a:t>
            </a:r>
            <a:r>
              <a:rPr lang="en-GB" b="1" i="1" dirty="0"/>
              <a:t>1.2.3 Methodological development - application of IRAM/easy Tools  </a:t>
            </a:r>
            <a:endParaRPr lang="nl-NL" b="1" i="1" dirty="0"/>
          </a:p>
          <a:p>
            <a:endParaRPr lang="nl-NL" dirty="0"/>
          </a:p>
        </p:txBody>
      </p:sp>
      <p:sp>
        <p:nvSpPr>
          <p:cNvPr id="6" name="Tekstvak 5"/>
          <p:cNvSpPr txBox="1"/>
          <p:nvPr/>
        </p:nvSpPr>
        <p:spPr>
          <a:xfrm>
            <a:off x="1214661" y="1820122"/>
            <a:ext cx="6965753" cy="1200329"/>
          </a:xfrm>
          <a:prstGeom prst="rect">
            <a:avLst/>
          </a:prstGeom>
          <a:noFill/>
        </p:spPr>
        <p:txBody>
          <a:bodyPr wrap="none" rtlCol="0">
            <a:spAutoFit/>
          </a:bodyPr>
          <a:lstStyle/>
          <a:p>
            <a:r>
              <a:rPr lang="en-US" dirty="0" smtClean="0"/>
              <a:t>For SEVESO and IED t</a:t>
            </a:r>
            <a:r>
              <a:rPr lang="en-GB" dirty="0" smtClean="0">
                <a:ea typeface="Times New Roman"/>
                <a:cs typeface="Times New Roman"/>
              </a:rPr>
              <a:t>he </a:t>
            </a:r>
            <a:r>
              <a:rPr lang="en-GB" dirty="0">
                <a:ea typeface="Times New Roman"/>
                <a:cs typeface="Times New Roman"/>
              </a:rPr>
              <a:t>competent authority must draw up inspection </a:t>
            </a:r>
            <a:endParaRPr lang="en-GB" dirty="0" smtClean="0">
              <a:ea typeface="Times New Roman"/>
              <a:cs typeface="Times New Roman"/>
            </a:endParaRPr>
          </a:p>
          <a:p>
            <a:r>
              <a:rPr lang="en-GB" dirty="0" smtClean="0">
                <a:ea typeface="Times New Roman"/>
                <a:cs typeface="Times New Roman"/>
              </a:rPr>
              <a:t>plans </a:t>
            </a:r>
            <a:r>
              <a:rPr lang="en-GB" dirty="0">
                <a:ea typeface="Times New Roman"/>
                <a:cs typeface="Times New Roman"/>
              </a:rPr>
              <a:t>and programs </a:t>
            </a:r>
            <a:r>
              <a:rPr lang="en-GB" dirty="0" smtClean="0">
                <a:ea typeface="Times New Roman"/>
                <a:cs typeface="Times New Roman"/>
              </a:rPr>
              <a:t>for </a:t>
            </a:r>
            <a:r>
              <a:rPr lang="en-GB" dirty="0">
                <a:ea typeface="Times New Roman"/>
                <a:cs typeface="Times New Roman"/>
              </a:rPr>
              <a:t>installations and establishments, including the </a:t>
            </a:r>
            <a:endParaRPr lang="en-GB" dirty="0" smtClean="0">
              <a:ea typeface="Times New Roman"/>
              <a:cs typeface="Times New Roman"/>
            </a:endParaRPr>
          </a:p>
          <a:p>
            <a:r>
              <a:rPr lang="en-GB" dirty="0" smtClean="0">
                <a:ea typeface="Times New Roman"/>
                <a:cs typeface="Times New Roman"/>
              </a:rPr>
              <a:t>frequency </a:t>
            </a:r>
            <a:r>
              <a:rPr lang="en-GB" dirty="0">
                <a:ea typeface="Times New Roman"/>
                <a:cs typeface="Times New Roman"/>
              </a:rPr>
              <a:t>of site visits. </a:t>
            </a:r>
            <a:endParaRPr lang="en-GB" dirty="0" smtClean="0">
              <a:ea typeface="Times New Roman"/>
              <a:cs typeface="Times New Roman"/>
            </a:endParaRPr>
          </a:p>
          <a:p>
            <a:r>
              <a:rPr lang="en-GB" dirty="0" smtClean="0">
                <a:ea typeface="Times New Roman"/>
                <a:cs typeface="Times New Roman"/>
              </a:rPr>
              <a:t>These </a:t>
            </a:r>
            <a:r>
              <a:rPr lang="en-GB" dirty="0">
                <a:ea typeface="Times New Roman"/>
                <a:cs typeface="Times New Roman"/>
              </a:rPr>
              <a:t>frequencies should be based on a systematic risk </a:t>
            </a:r>
            <a:r>
              <a:rPr lang="en-GB" dirty="0" smtClean="0">
                <a:ea typeface="Times New Roman"/>
                <a:cs typeface="Times New Roman"/>
              </a:rPr>
              <a:t>appraisal.</a:t>
            </a:r>
            <a:endParaRPr lang="nl-NL" dirty="0"/>
          </a:p>
        </p:txBody>
      </p:sp>
      <p:sp>
        <p:nvSpPr>
          <p:cNvPr id="8" name="Tekstvak 7"/>
          <p:cNvSpPr txBox="1"/>
          <p:nvPr/>
        </p:nvSpPr>
        <p:spPr>
          <a:xfrm>
            <a:off x="1214661" y="3140968"/>
            <a:ext cx="7690375" cy="923330"/>
          </a:xfrm>
          <a:prstGeom prst="rect">
            <a:avLst/>
          </a:prstGeom>
          <a:noFill/>
        </p:spPr>
        <p:txBody>
          <a:bodyPr wrap="none" rtlCol="0">
            <a:spAutoFit/>
          </a:bodyPr>
          <a:lstStyle/>
          <a:p>
            <a:pPr algn="just">
              <a:spcAft>
                <a:spcPts val="0"/>
              </a:spcAft>
            </a:pPr>
            <a:r>
              <a:rPr lang="en-GB" dirty="0" smtClean="0">
                <a:ea typeface="Times New Roman"/>
              </a:rPr>
              <a:t>To </a:t>
            </a:r>
            <a:r>
              <a:rPr lang="en-GB" dirty="0">
                <a:ea typeface="Times New Roman"/>
              </a:rPr>
              <a:t>disseminate </a:t>
            </a:r>
            <a:r>
              <a:rPr lang="en-GB" dirty="0" smtClean="0">
                <a:ea typeface="Times New Roman"/>
              </a:rPr>
              <a:t>the useful IMPEL  IRAM easy tools </a:t>
            </a:r>
            <a:r>
              <a:rPr lang="en-GB" dirty="0">
                <a:ea typeface="Times New Roman"/>
              </a:rPr>
              <a:t>methodology, up to 2 </a:t>
            </a:r>
            <a:r>
              <a:rPr lang="en-GB" dirty="0" smtClean="0">
                <a:ea typeface="Times New Roman"/>
              </a:rPr>
              <a:t>regional</a:t>
            </a:r>
          </a:p>
          <a:p>
            <a:pPr algn="just">
              <a:spcAft>
                <a:spcPts val="0"/>
              </a:spcAft>
            </a:pPr>
            <a:r>
              <a:rPr lang="en-GB" dirty="0" smtClean="0">
                <a:ea typeface="Times New Roman"/>
              </a:rPr>
              <a:t> trainings will </a:t>
            </a:r>
            <a:r>
              <a:rPr lang="en-GB" dirty="0">
                <a:ea typeface="Times New Roman"/>
              </a:rPr>
              <a:t>be organised for all ECRAN beneficiary countries at a general level. </a:t>
            </a:r>
            <a:endParaRPr lang="nl-NL" sz="2000" dirty="0">
              <a:latin typeface="Times New Roman"/>
              <a:ea typeface="SimSun"/>
            </a:endParaRPr>
          </a:p>
          <a:p>
            <a:endParaRPr lang="nl-NL" dirty="0"/>
          </a:p>
        </p:txBody>
      </p:sp>
      <p:graphicFrame>
        <p:nvGraphicFramePr>
          <p:cNvPr id="9" name="Tabel 8"/>
          <p:cNvGraphicFramePr>
            <a:graphicFrameLocks noGrp="1"/>
          </p:cNvGraphicFramePr>
          <p:nvPr>
            <p:extLst>
              <p:ext uri="{D42A27DB-BD31-4B8C-83A1-F6EECF244321}">
                <p14:modId xmlns:p14="http://schemas.microsoft.com/office/powerpoint/2010/main" val="2748832648"/>
              </p:ext>
            </p:extLst>
          </p:nvPr>
        </p:nvGraphicFramePr>
        <p:xfrm>
          <a:off x="1763688" y="3933056"/>
          <a:ext cx="6124575" cy="2194560"/>
        </p:xfrm>
        <a:graphic>
          <a:graphicData uri="http://schemas.openxmlformats.org/drawingml/2006/table">
            <a:tbl>
              <a:tblPr/>
              <a:tblGrid>
                <a:gridCol w="690039"/>
                <a:gridCol w="1305102"/>
                <a:gridCol w="4129434"/>
              </a:tblGrid>
              <a:tr h="0">
                <a:tc>
                  <a:txBody>
                    <a:bodyPr/>
                    <a:lstStyle/>
                    <a:p>
                      <a:pPr>
                        <a:spcAft>
                          <a:spcPts val="0"/>
                        </a:spcAft>
                      </a:pPr>
                      <a:r>
                        <a:rPr lang="en-GB" sz="1800" b="1" dirty="0">
                          <a:solidFill>
                            <a:srgbClr val="FFFFFF"/>
                          </a:solidFill>
                          <a:effectLst/>
                          <a:latin typeface="Calibri"/>
                          <a:ea typeface="SimSun"/>
                          <a:cs typeface="Arial"/>
                        </a:rPr>
                        <a:t>No.</a:t>
                      </a:r>
                      <a:endParaRPr lang="nl-NL" sz="18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spcAft>
                          <a:spcPts val="0"/>
                        </a:spcAft>
                      </a:pPr>
                      <a:r>
                        <a:rPr lang="en-GB" sz="1800" b="1" dirty="0">
                          <a:solidFill>
                            <a:srgbClr val="FFFFFF"/>
                          </a:solidFill>
                          <a:effectLst/>
                          <a:latin typeface="Calibri"/>
                          <a:ea typeface="SimSun"/>
                          <a:cs typeface="Arial"/>
                        </a:rPr>
                        <a:t>Date</a:t>
                      </a:r>
                      <a:endParaRPr lang="nl-NL" sz="1800" dirty="0">
                        <a:effectLst/>
                        <a:latin typeface="Times New Roman"/>
                        <a:ea typeface="SimSu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spcAft>
                          <a:spcPts val="0"/>
                        </a:spcAft>
                      </a:pPr>
                      <a:r>
                        <a:rPr lang="en-GB" sz="1800" b="1">
                          <a:solidFill>
                            <a:srgbClr val="FFFFFF"/>
                          </a:solidFill>
                          <a:effectLst/>
                          <a:latin typeface="Calibri"/>
                          <a:ea typeface="SimSun"/>
                          <a:cs typeface="Arial"/>
                        </a:rPr>
                        <a:t>Key outputs</a:t>
                      </a:r>
                      <a:endParaRPr lang="nl-NL" sz="1800">
                        <a:effectLst/>
                        <a:latin typeface="Times New Roman"/>
                        <a:ea typeface="SimSu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0">
                <a:tc>
                  <a:txBody>
                    <a:bodyPr/>
                    <a:lstStyle/>
                    <a:p>
                      <a:pPr>
                        <a:spcAft>
                          <a:spcPts val="0"/>
                        </a:spcAft>
                      </a:pPr>
                      <a:r>
                        <a:rPr lang="en-GB" sz="1800">
                          <a:effectLst/>
                          <a:latin typeface="Calibri"/>
                          <a:ea typeface="SimSun"/>
                          <a:cs typeface="Arial"/>
                        </a:rPr>
                        <a:t>1</a:t>
                      </a:r>
                      <a:endParaRPr lang="nl-NL" sz="18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800" dirty="0" smtClean="0">
                          <a:effectLst/>
                          <a:latin typeface="Calibri"/>
                          <a:ea typeface="SimSun"/>
                          <a:cs typeface="Arial"/>
                        </a:rPr>
                        <a:t>7,8, </a:t>
                      </a:r>
                      <a:r>
                        <a:rPr lang="en-GB" sz="1800" dirty="0" smtClean="0">
                          <a:effectLst/>
                          <a:latin typeface="Calibri"/>
                          <a:ea typeface="SimSun"/>
                          <a:cs typeface="Arial"/>
                        </a:rPr>
                        <a:t>October </a:t>
                      </a:r>
                      <a:r>
                        <a:rPr lang="en-GB" sz="1800" dirty="0">
                          <a:effectLst/>
                          <a:latin typeface="Calibri"/>
                          <a:ea typeface="SimSun"/>
                          <a:cs typeface="Arial"/>
                        </a:rPr>
                        <a:t>2014</a:t>
                      </a:r>
                      <a:endParaRPr lang="nl-NL" sz="18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800" dirty="0">
                          <a:effectLst/>
                          <a:latin typeface="Calibri"/>
                          <a:ea typeface="SimSun"/>
                          <a:cs typeface="Arial"/>
                        </a:rPr>
                        <a:t>Regional Training Workshop 1, methodology, materials and report</a:t>
                      </a:r>
                      <a:endParaRPr lang="nl-NL" sz="18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800">
                          <a:effectLst/>
                          <a:latin typeface="Calibri"/>
                          <a:ea typeface="SimSun"/>
                          <a:cs typeface="Arial"/>
                        </a:rPr>
                        <a:t>2</a:t>
                      </a:r>
                      <a:endParaRPr lang="nl-NL" sz="18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800">
                          <a:effectLst/>
                          <a:latin typeface="Calibri"/>
                          <a:ea typeface="SimSun"/>
                          <a:cs typeface="Arial"/>
                        </a:rPr>
                        <a:t>September 2015</a:t>
                      </a:r>
                      <a:endParaRPr lang="nl-NL" sz="18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800" dirty="0">
                          <a:effectLst/>
                          <a:latin typeface="Calibri"/>
                          <a:ea typeface="SimSun"/>
                          <a:cs typeface="Arial"/>
                        </a:rPr>
                        <a:t>Regional Training Workshop 2, methodology, materials and report</a:t>
                      </a:r>
                      <a:endParaRPr lang="nl-NL" sz="18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800">
                          <a:effectLst/>
                          <a:latin typeface="Calibri"/>
                          <a:ea typeface="SimSun"/>
                          <a:cs typeface="Arial"/>
                        </a:rPr>
                        <a:t>3</a:t>
                      </a:r>
                      <a:endParaRPr lang="nl-NL" sz="18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800">
                          <a:effectLst/>
                          <a:latin typeface="Calibri"/>
                          <a:ea typeface="SimSun"/>
                          <a:cs typeface="Arial"/>
                        </a:rPr>
                        <a:t>TBD</a:t>
                      </a:r>
                      <a:endParaRPr lang="nl-NL" sz="18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800" dirty="0">
                          <a:effectLst/>
                          <a:latin typeface="Calibri"/>
                          <a:ea typeface="Times New Roman"/>
                        </a:rPr>
                        <a:t>National training courses methodology, materials and reports (if requested)</a:t>
                      </a:r>
                      <a:endParaRPr lang="nl-NL" sz="18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89843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Tree>
    <p:extLst>
      <p:ext uri="{BB962C8B-B14F-4D97-AF65-F5344CB8AC3E}">
        <p14:creationId xmlns:p14="http://schemas.microsoft.com/office/powerpoint/2010/main" val="37987811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Tree>
    <p:extLst>
      <p:ext uri="{BB962C8B-B14F-4D97-AF65-F5344CB8AC3E}">
        <p14:creationId xmlns:p14="http://schemas.microsoft.com/office/powerpoint/2010/main" val="3798781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
        <p:nvSpPr>
          <p:cNvPr id="4" name="Tekstvak 3"/>
          <p:cNvSpPr txBox="1"/>
          <p:nvPr/>
        </p:nvSpPr>
        <p:spPr>
          <a:xfrm>
            <a:off x="467544" y="2029490"/>
            <a:ext cx="8208912" cy="584775"/>
          </a:xfrm>
          <a:prstGeom prst="rect">
            <a:avLst/>
          </a:prstGeom>
          <a:noFill/>
        </p:spPr>
        <p:txBody>
          <a:bodyPr wrap="square" rtlCol="0">
            <a:spAutoFit/>
          </a:bodyPr>
          <a:lstStyle/>
          <a:p>
            <a:r>
              <a:rPr lang="en-US" sz="3200" b="1" dirty="0" smtClean="0"/>
              <a:t>TASK 1.2.2. EXTERNAL COUNTRY ASSESSMENTS</a:t>
            </a:r>
            <a:endParaRPr lang="nl-NL" sz="3200" b="1" dirty="0"/>
          </a:p>
        </p:txBody>
      </p:sp>
    </p:spTree>
    <p:extLst>
      <p:ext uri="{BB962C8B-B14F-4D97-AF65-F5344CB8AC3E}">
        <p14:creationId xmlns:p14="http://schemas.microsoft.com/office/powerpoint/2010/main" val="3798781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idx="4294967295"/>
          </p:nvPr>
        </p:nvSpPr>
        <p:spPr>
          <a:xfrm>
            <a:off x="243900" y="2841205"/>
            <a:ext cx="8717159" cy="567300"/>
          </a:xfrm>
        </p:spPr>
        <p:txBody>
          <a:bodyPr>
            <a:normAutofit fontScale="90000"/>
          </a:bodyPr>
          <a:lstStyle/>
          <a:p>
            <a:pPr algn="l" eaLnBrk="1" hangingPunct="1"/>
            <a:r>
              <a:rPr lang="en-US" sz="2400" dirty="0">
                <a:latin typeface="Garamond" pitchFamily="18" charset="0"/>
                <a:ea typeface="Helvetica"/>
                <a:cs typeface="Helvetica"/>
              </a:rPr>
              <a:t/>
            </a:r>
            <a:br>
              <a:rPr lang="en-US" sz="2400" dirty="0">
                <a:latin typeface="Garamond" pitchFamily="18" charset="0"/>
                <a:ea typeface="Helvetica"/>
                <a:cs typeface="Helvetica"/>
              </a:rPr>
            </a:br>
            <a:r>
              <a:rPr lang="en-US" sz="2400" dirty="0">
                <a:latin typeface="Garamond" pitchFamily="18" charset="0"/>
                <a:ea typeface="Helvetica"/>
                <a:cs typeface="Helvetica"/>
              </a:rPr>
              <a:t/>
            </a:r>
            <a:br>
              <a:rPr lang="en-US" sz="2400" dirty="0">
                <a:latin typeface="Garamond" pitchFamily="18" charset="0"/>
                <a:ea typeface="Helvetica"/>
                <a:cs typeface="Helvetica"/>
              </a:rPr>
            </a:br>
            <a:r>
              <a:rPr lang="en-US" sz="2400" dirty="0">
                <a:latin typeface="Garamond" pitchFamily="18" charset="0"/>
                <a:ea typeface="Helvetica"/>
                <a:cs typeface="Helvetica"/>
              </a:rPr>
              <a:t/>
            </a:r>
            <a:br>
              <a:rPr lang="en-US" sz="2400" dirty="0">
                <a:latin typeface="Garamond" pitchFamily="18" charset="0"/>
                <a:ea typeface="Helvetica"/>
                <a:cs typeface="Helvetica"/>
              </a:rPr>
            </a:br>
            <a:r>
              <a:rPr lang="en-US" sz="2800" b="1" dirty="0">
                <a:latin typeface="Garamond" pitchFamily="18" charset="0"/>
                <a:ea typeface="Helvetica"/>
                <a:cs typeface="Helvetica"/>
              </a:rPr>
              <a:t>Structure </a:t>
            </a:r>
            <a:r>
              <a:rPr lang="en-US" sz="2800" b="1" dirty="0" smtClean="0">
                <a:latin typeface="Garamond" pitchFamily="18" charset="0"/>
                <a:ea typeface="Helvetica"/>
                <a:cs typeface="Helvetica"/>
              </a:rPr>
              <a:t>RENA assessments </a:t>
            </a:r>
            <a:r>
              <a:rPr lang="en-US" sz="2800" b="1" dirty="0">
                <a:latin typeface="Garamond" pitchFamily="18" charset="0"/>
                <a:ea typeface="Helvetica"/>
                <a:cs typeface="Helvetica"/>
              </a:rPr>
              <a:t>reports</a:t>
            </a:r>
            <a:br>
              <a:rPr lang="en-US" sz="2800" b="1" dirty="0">
                <a:latin typeface="Garamond" pitchFamily="18" charset="0"/>
                <a:ea typeface="Helvetica"/>
                <a:cs typeface="Helvetica"/>
              </a:rPr>
            </a:br>
            <a:r>
              <a:rPr lang="en-US" sz="2100" dirty="0">
                <a:latin typeface="Garamond" pitchFamily="18" charset="0"/>
                <a:ea typeface="Helvetica"/>
                <a:cs typeface="Helvetica"/>
              </a:rPr>
              <a:t>Assessments are based on earlier series (carried out via IMPEL  plus the ones carried out via EUROPEAID </a:t>
            </a:r>
            <a:r>
              <a:rPr lang="en-US" sz="2100" dirty="0" err="1">
                <a:latin typeface="Garamond" pitchFamily="18" charset="0"/>
                <a:ea typeface="Helvetica"/>
                <a:cs typeface="Helvetica"/>
              </a:rPr>
              <a:t>programmes</a:t>
            </a:r>
            <a:r>
              <a:rPr lang="en-US" sz="2100" dirty="0">
                <a:latin typeface="Garamond" pitchFamily="18" charset="0"/>
                <a:ea typeface="Helvetica"/>
                <a:cs typeface="Helvetica"/>
              </a:rPr>
              <a:t> for accession countries)</a:t>
            </a:r>
            <a:br>
              <a:rPr lang="en-US" sz="2100" dirty="0">
                <a:latin typeface="Garamond" pitchFamily="18" charset="0"/>
                <a:ea typeface="Helvetica"/>
                <a:cs typeface="Helvetica"/>
              </a:rPr>
            </a:br>
            <a:r>
              <a:rPr lang="en-US" sz="2100" dirty="0">
                <a:latin typeface="Garamond" pitchFamily="18" charset="0"/>
                <a:ea typeface="Helvetica"/>
                <a:cs typeface="Helvetica"/>
              </a:rPr>
              <a:t/>
            </a:r>
            <a:br>
              <a:rPr lang="en-US" sz="2100" dirty="0">
                <a:latin typeface="Garamond" pitchFamily="18" charset="0"/>
                <a:ea typeface="Helvetica"/>
                <a:cs typeface="Helvetica"/>
              </a:rPr>
            </a:br>
            <a:r>
              <a:rPr lang="en-US" sz="2100" dirty="0">
                <a:latin typeface="Garamond" pitchFamily="18" charset="0"/>
                <a:ea typeface="Helvetica"/>
                <a:cs typeface="Helvetica"/>
              </a:rPr>
              <a:t>Aim to cover the </a:t>
            </a:r>
            <a:r>
              <a:rPr lang="en-US" sz="2100" b="1" i="1" dirty="0">
                <a:latin typeface="Garamond" pitchFamily="18" charset="0"/>
                <a:ea typeface="Helvetica"/>
                <a:cs typeface="Helvetica"/>
              </a:rPr>
              <a:t>key aspects of Chapter 27, Environment</a:t>
            </a:r>
            <a:r>
              <a:rPr lang="en-US" sz="2100" dirty="0">
                <a:latin typeface="Garamond" pitchFamily="18" charset="0"/>
                <a:ea typeface="Helvetica"/>
                <a:cs typeface="Helvetica"/>
              </a:rPr>
              <a:t>, of the EU </a:t>
            </a:r>
            <a:r>
              <a:rPr lang="en-US" sz="2100" dirty="0" err="1">
                <a:latin typeface="Garamond" pitchFamily="18" charset="0"/>
                <a:ea typeface="Helvetica"/>
                <a:cs typeface="Helvetica"/>
              </a:rPr>
              <a:t>acquis</a:t>
            </a:r>
            <a:r>
              <a:rPr lang="en-US" sz="2100" dirty="0">
                <a:latin typeface="Garamond" pitchFamily="18" charset="0"/>
                <a:ea typeface="Helvetica"/>
                <a:cs typeface="Helvetica"/>
              </a:rPr>
              <a:t> </a:t>
            </a:r>
            <a:r>
              <a:rPr lang="en-US" sz="2100" dirty="0" err="1">
                <a:latin typeface="Garamond" pitchFamily="18" charset="0"/>
                <a:ea typeface="Helvetica"/>
                <a:cs typeface="Helvetica"/>
              </a:rPr>
              <a:t>communautaire</a:t>
            </a:r>
            <a:r>
              <a:rPr lang="en-US" sz="2100" dirty="0">
                <a:latin typeface="Garamond" pitchFamily="18" charset="0"/>
                <a:ea typeface="Helvetica"/>
                <a:cs typeface="Helvetica"/>
              </a:rPr>
              <a:t/>
            </a:r>
            <a:br>
              <a:rPr lang="en-US" sz="2100" dirty="0">
                <a:latin typeface="Garamond" pitchFamily="18" charset="0"/>
                <a:ea typeface="Helvetica"/>
                <a:cs typeface="Helvetica"/>
              </a:rPr>
            </a:br>
            <a:r>
              <a:rPr lang="en-US" sz="2100" dirty="0">
                <a:latin typeface="Garamond" pitchFamily="18" charset="0"/>
                <a:ea typeface="Helvetica"/>
                <a:cs typeface="Helvetica"/>
              </a:rPr>
              <a:t/>
            </a:r>
            <a:br>
              <a:rPr lang="en-US" sz="2100" dirty="0">
                <a:latin typeface="Garamond" pitchFamily="18" charset="0"/>
                <a:ea typeface="Helvetica"/>
                <a:cs typeface="Helvetica"/>
              </a:rPr>
            </a:br>
            <a:r>
              <a:rPr lang="en-US" sz="2100" dirty="0">
                <a:latin typeface="Garamond" pitchFamily="18" charset="0"/>
                <a:ea typeface="Helvetica"/>
                <a:cs typeface="Helvetica"/>
              </a:rPr>
              <a:t>In particular, the report analyses the readiness of each subject country to effectively manage the environmental impacts of polluting installations through the complete Regulatory Cycle.  </a:t>
            </a:r>
            <a:br>
              <a:rPr lang="en-US" sz="2100" dirty="0">
                <a:latin typeface="Garamond" pitchFamily="18" charset="0"/>
                <a:ea typeface="Helvetica"/>
                <a:cs typeface="Helvetica"/>
              </a:rPr>
            </a:br>
            <a:r>
              <a:rPr lang="en-US" sz="2100" dirty="0">
                <a:latin typeface="Garamond" pitchFamily="18" charset="0"/>
                <a:ea typeface="Helvetica"/>
                <a:cs typeface="Helvetica"/>
              </a:rPr>
              <a:t/>
            </a:r>
            <a:br>
              <a:rPr lang="en-US" sz="2100" dirty="0">
                <a:latin typeface="Garamond" pitchFamily="18" charset="0"/>
                <a:ea typeface="Helvetica"/>
                <a:cs typeface="Helvetica"/>
              </a:rPr>
            </a:br>
            <a:r>
              <a:rPr lang="en-US" sz="2100" dirty="0">
                <a:latin typeface="Garamond" pitchFamily="18" charset="0"/>
                <a:ea typeface="Helvetica"/>
                <a:cs typeface="Helvetica"/>
              </a:rPr>
              <a:t>As the policy planning and legislative aspects of the Regulatory Cycle are already examined and assessed through other processes, such as Progress Monitoring, the </a:t>
            </a:r>
            <a:r>
              <a:rPr lang="en-US" sz="2100" dirty="0" smtClean="0">
                <a:latin typeface="Garamond" pitchFamily="18" charset="0"/>
                <a:ea typeface="Helvetica"/>
                <a:cs typeface="Helvetica"/>
              </a:rPr>
              <a:t>RENA </a:t>
            </a:r>
            <a:r>
              <a:rPr lang="en-US" sz="2100" dirty="0">
                <a:latin typeface="Garamond" pitchFamily="18" charset="0"/>
                <a:ea typeface="Helvetica"/>
                <a:cs typeface="Helvetica"/>
              </a:rPr>
              <a:t>reports place an emphasis on the bottom half of the Cycle, from permitting through enforcement to assessment and feedback</a:t>
            </a:r>
            <a:br>
              <a:rPr lang="en-US" sz="2100" dirty="0">
                <a:latin typeface="Garamond" pitchFamily="18" charset="0"/>
                <a:ea typeface="Helvetica"/>
                <a:cs typeface="Helvetica"/>
              </a:rPr>
            </a:br>
            <a:r>
              <a:rPr lang="en-US" sz="2400" dirty="0">
                <a:latin typeface="Garamond" pitchFamily="18" charset="0"/>
                <a:ea typeface="Helvetica"/>
                <a:cs typeface="Helvetica"/>
              </a:rPr>
              <a:t/>
            </a:r>
            <a:br>
              <a:rPr lang="en-US" sz="2400" dirty="0">
                <a:latin typeface="Garamond" pitchFamily="18" charset="0"/>
                <a:ea typeface="Helvetica"/>
                <a:cs typeface="Helvetica"/>
              </a:rPr>
            </a:br>
            <a:endParaRPr lang="en-GB" sz="2400" dirty="0">
              <a:latin typeface="Garamond" pitchFamily="18" charset="0"/>
              <a:ea typeface="Helvetica"/>
              <a:cs typeface="Helvetica"/>
            </a:endParaRPr>
          </a:p>
        </p:txBody>
      </p:sp>
      <p:sp>
        <p:nvSpPr>
          <p:cNvPr id="19459" name="Content Placeholder 2"/>
          <p:cNvSpPr>
            <a:spLocks noGrp="1"/>
          </p:cNvSpPr>
          <p:nvPr>
            <p:ph idx="4294967295"/>
          </p:nvPr>
        </p:nvSpPr>
        <p:spPr>
          <a:xfrm>
            <a:off x="5028931" y="6629220"/>
            <a:ext cx="8230138" cy="4358422"/>
          </a:xfrm>
        </p:spPr>
        <p:txBody>
          <a:bodyPr/>
          <a:lstStyle/>
          <a:p>
            <a:pPr marL="329386" indent="-329386">
              <a:buNone/>
              <a:defRPr/>
            </a:pPr>
            <a:endParaRPr lang="en-GB" sz="1900" dirty="0">
              <a:solidFill>
                <a:schemeClr val="tx2">
                  <a:lumMod val="75000"/>
                </a:schemeClr>
              </a:solidFill>
              <a:latin typeface="Garamond" pitchFamily="18" charset="0"/>
              <a:cs typeface="Helvetica" pitchFamily="34" charset="0"/>
            </a:endParaRPr>
          </a:p>
          <a:p>
            <a:pPr marL="329386" indent="-329386" algn="just">
              <a:lnSpc>
                <a:spcPct val="90000"/>
              </a:lnSpc>
              <a:defRPr/>
            </a:pPr>
            <a:endParaRPr lang="en-US" sz="1600" dirty="0">
              <a:latin typeface="Helvetica" pitchFamily="34" charset="0"/>
              <a:ea typeface="Helvetica" pitchFamily="34" charset="0"/>
              <a:cs typeface="Helvetica" pitchFamily="34" charset="0"/>
            </a:endParaRPr>
          </a:p>
        </p:txBody>
      </p:sp>
      <p:sp>
        <p:nvSpPr>
          <p:cNvPr id="62467" name="Content Placeholder 2"/>
          <p:cNvSpPr>
            <a:spLocks noGrp="1"/>
          </p:cNvSpPr>
          <p:nvPr>
            <p:ph idx="4294967295"/>
          </p:nvPr>
        </p:nvSpPr>
        <p:spPr>
          <a:xfrm>
            <a:off x="3535694" y="5976114"/>
            <a:ext cx="8230138" cy="4394418"/>
          </a:xfrm>
        </p:spPr>
        <p:txBody>
          <a:bodyPr/>
          <a:lstStyle/>
          <a:p>
            <a:pPr marL="171535" algn="just">
              <a:lnSpc>
                <a:spcPct val="90000"/>
              </a:lnSpc>
              <a:buNone/>
            </a:pPr>
            <a:r>
              <a:rPr lang="en-US" sz="1600" dirty="0">
                <a:latin typeface="Helvetica"/>
                <a:ea typeface="Helvetica"/>
                <a:cs typeface="Helvetica"/>
              </a:rPr>
              <a:t>	</a:t>
            </a:r>
            <a:endParaRPr lang="en-US" sz="1900" u="sng" dirty="0">
              <a:solidFill>
                <a:srgbClr val="17375E"/>
              </a:solidFill>
              <a:latin typeface="Garamond" pitchFamily="18" charset="0"/>
              <a:ea typeface="Helvetica"/>
              <a:cs typeface="Helvetica"/>
            </a:endParaRPr>
          </a:p>
          <a:p>
            <a:pPr marL="171535" algn="just">
              <a:lnSpc>
                <a:spcPct val="90000"/>
              </a:lnSpc>
              <a:buNone/>
            </a:pPr>
            <a:endParaRPr lang="en-GB" sz="1900" dirty="0">
              <a:solidFill>
                <a:srgbClr val="17375E"/>
              </a:solidFill>
              <a:latin typeface="Garamond" pitchFamily="18" charset="0"/>
              <a:ea typeface="Helvetica"/>
              <a:cs typeface="Helvetica"/>
            </a:endParaRPr>
          </a:p>
        </p:txBody>
      </p:sp>
    </p:spTree>
    <p:extLst>
      <p:ext uri="{BB962C8B-B14F-4D97-AF65-F5344CB8AC3E}">
        <p14:creationId xmlns:p14="http://schemas.microsoft.com/office/powerpoint/2010/main" val="2110540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Oval 2"/>
          <p:cNvSpPr>
            <a:spLocks noChangeArrowheads="1"/>
          </p:cNvSpPr>
          <p:nvPr/>
        </p:nvSpPr>
        <p:spPr bwMode="auto">
          <a:xfrm>
            <a:off x="2627355" y="1125962"/>
            <a:ext cx="5328624" cy="5328881"/>
          </a:xfrm>
          <a:prstGeom prst="ellipse">
            <a:avLst/>
          </a:prstGeom>
          <a:solidFill>
            <a:srgbClr val="FFFFCC"/>
          </a:solidFill>
          <a:ln w="15875">
            <a:solidFill>
              <a:schemeClr val="tx1"/>
            </a:solidFill>
            <a:round/>
            <a:headEnd/>
            <a:tailEnd/>
          </a:ln>
        </p:spPr>
        <p:txBody>
          <a:bodyPr wrap="none" lIns="91412" tIns="45708" rIns="91412" bIns="45708" anchor="ctr"/>
          <a:lstStyle/>
          <a:p>
            <a:pPr defTabSz="914393"/>
            <a:endParaRPr lang="nl-NL">
              <a:latin typeface="Arial" charset="0"/>
            </a:endParaRPr>
          </a:p>
        </p:txBody>
      </p:sp>
      <p:pic>
        <p:nvPicPr>
          <p:cNvPr id="73731" name="Picture 3" descr="Cycle-2"/>
          <p:cNvPicPr>
            <a:picLocks noGrp="1" noChangeAspect="1" noChangeArrowheads="1"/>
          </p:cNvPicPr>
          <p:nvPr>
            <p:ph idx="4294967295"/>
          </p:nvPr>
        </p:nvPicPr>
        <p:blipFill>
          <a:blip r:embed="rId2"/>
          <a:srcRect/>
          <a:stretch>
            <a:fillRect/>
          </a:stretch>
        </p:blipFill>
        <p:spPr>
          <a:xfrm>
            <a:off x="2484900" y="1125962"/>
            <a:ext cx="5687450" cy="5431109"/>
          </a:xfrm>
        </p:spPr>
      </p:pic>
      <p:sp>
        <p:nvSpPr>
          <p:cNvPr id="73732" name="AutoShape 4"/>
          <p:cNvSpPr>
            <a:spLocks noChangeArrowheads="1"/>
          </p:cNvSpPr>
          <p:nvPr/>
        </p:nvSpPr>
        <p:spPr bwMode="auto">
          <a:xfrm>
            <a:off x="5219767" y="1053969"/>
            <a:ext cx="2519842" cy="934462"/>
          </a:xfrm>
          <a:prstGeom prst="roundRect">
            <a:avLst>
              <a:gd name="adj" fmla="val 16667"/>
            </a:avLst>
          </a:prstGeom>
          <a:gradFill rotWithShape="0">
            <a:gsLst>
              <a:gs pos="0">
                <a:srgbClr val="B0D4E8"/>
              </a:gs>
              <a:gs pos="100000">
                <a:srgbClr val="003366"/>
              </a:gs>
            </a:gsLst>
            <a:lin ang="2700000" scaled="1"/>
          </a:gradFill>
          <a:ln w="19050">
            <a:noFill/>
            <a:round/>
            <a:headEnd/>
            <a:tailEnd/>
          </a:ln>
        </p:spPr>
        <p:txBody>
          <a:bodyPr wrap="none" lIns="91412" tIns="45708" rIns="91412" bIns="45708" anchor="ctr"/>
          <a:lstStyle/>
          <a:p>
            <a:pPr defTabSz="914393"/>
            <a:endParaRPr lang="nl-NL">
              <a:latin typeface="Arial" charset="0"/>
            </a:endParaRPr>
          </a:p>
        </p:txBody>
      </p:sp>
      <p:sp>
        <p:nvSpPr>
          <p:cNvPr id="73733" name="AutoShape 5"/>
          <p:cNvSpPr>
            <a:spLocks noChangeArrowheads="1"/>
          </p:cNvSpPr>
          <p:nvPr/>
        </p:nvSpPr>
        <p:spPr bwMode="auto">
          <a:xfrm>
            <a:off x="5290995" y="1125962"/>
            <a:ext cx="2376042" cy="790477"/>
          </a:xfrm>
          <a:prstGeom prst="roundRect">
            <a:avLst>
              <a:gd name="adj" fmla="val 16667"/>
            </a:avLst>
          </a:prstGeom>
          <a:gradFill rotWithShape="0">
            <a:gsLst>
              <a:gs pos="0">
                <a:srgbClr val="003366"/>
              </a:gs>
              <a:gs pos="100000">
                <a:srgbClr val="B0D4E8"/>
              </a:gs>
            </a:gsLst>
            <a:lin ang="2700000" scaled="1"/>
          </a:gradFill>
          <a:ln w="19050">
            <a:noFill/>
            <a:round/>
            <a:headEnd/>
            <a:tailEnd/>
          </a:ln>
        </p:spPr>
        <p:txBody>
          <a:bodyPr wrap="none" lIns="91412" tIns="45708" rIns="91412" bIns="45708" anchor="ctr"/>
          <a:lstStyle/>
          <a:p>
            <a:pPr defTabSz="914393"/>
            <a:endParaRPr lang="nl-NL">
              <a:latin typeface="Arial" charset="0"/>
            </a:endParaRPr>
          </a:p>
        </p:txBody>
      </p:sp>
      <p:sp>
        <p:nvSpPr>
          <p:cNvPr id="73734" name="Text Box 6"/>
          <p:cNvSpPr txBox="1">
            <a:spLocks noChangeArrowheads="1"/>
          </p:cNvSpPr>
          <p:nvPr/>
        </p:nvSpPr>
        <p:spPr bwMode="auto">
          <a:xfrm>
            <a:off x="2628699" y="1125962"/>
            <a:ext cx="1872074" cy="413237"/>
          </a:xfrm>
          <a:prstGeom prst="rect">
            <a:avLst/>
          </a:prstGeom>
          <a:noFill/>
          <a:ln w="38100">
            <a:noFill/>
            <a:miter lim="800000"/>
            <a:headEnd/>
            <a:tailEnd/>
          </a:ln>
        </p:spPr>
        <p:txBody>
          <a:bodyPr lIns="91412" tIns="45708" rIns="91412" bIns="45708">
            <a:spAutoFit/>
          </a:bodyPr>
          <a:lstStyle/>
          <a:p>
            <a:pPr defTabSz="914393" eaLnBrk="0" hangingPunct="0">
              <a:spcBef>
                <a:spcPct val="50000"/>
              </a:spcBef>
            </a:pPr>
            <a:r>
              <a:rPr lang="en-GB" sz="2000" b="1">
                <a:latin typeface="Times New Roman" pitchFamily="18" charset="0"/>
              </a:rPr>
              <a:t>Policy planning</a:t>
            </a:r>
          </a:p>
        </p:txBody>
      </p:sp>
      <p:sp>
        <p:nvSpPr>
          <p:cNvPr id="49159" name="Text Box 7"/>
          <p:cNvSpPr txBox="1">
            <a:spLocks noChangeArrowheads="1"/>
          </p:cNvSpPr>
          <p:nvPr/>
        </p:nvSpPr>
        <p:spPr bwMode="auto">
          <a:xfrm>
            <a:off x="5290995" y="1125962"/>
            <a:ext cx="2448614" cy="830972"/>
          </a:xfrm>
          <a:prstGeom prst="rect">
            <a:avLst/>
          </a:prstGeom>
          <a:noFill/>
          <a:ln w="38100">
            <a:noFill/>
            <a:miter lim="800000"/>
            <a:headEnd/>
            <a:tailEnd/>
          </a:ln>
          <a:effectLst>
            <a:outerShdw dist="17961" dir="2700000" algn="ctr" rotWithShape="0">
              <a:schemeClr val="tx1"/>
            </a:outerShdw>
          </a:effectLst>
        </p:spPr>
        <p:txBody>
          <a:bodyPr lIns="91412" tIns="45708" rIns="91412" bIns="45708">
            <a:spAutoFit/>
          </a:bodyPr>
          <a:lstStyle/>
          <a:p>
            <a:pPr algn="ctr" defTabSz="914393" eaLnBrk="0" hangingPunct="0">
              <a:spcBef>
                <a:spcPct val="50000"/>
              </a:spcBef>
              <a:defRPr/>
            </a:pPr>
            <a:r>
              <a:rPr lang="en-GB" sz="2400" b="1">
                <a:solidFill>
                  <a:srgbClr val="FFFFCC"/>
                </a:solidFill>
                <a:latin typeface="Times New Roman" pitchFamily="18" charset="0"/>
              </a:rPr>
              <a:t>REGULATORY CYCLE</a:t>
            </a:r>
          </a:p>
        </p:txBody>
      </p:sp>
      <p:sp>
        <p:nvSpPr>
          <p:cNvPr id="73736" name="Text Box 8"/>
          <p:cNvSpPr txBox="1">
            <a:spLocks noChangeArrowheads="1"/>
          </p:cNvSpPr>
          <p:nvPr/>
        </p:nvSpPr>
        <p:spPr bwMode="auto">
          <a:xfrm>
            <a:off x="2468773" y="2067623"/>
            <a:ext cx="2209397" cy="413237"/>
          </a:xfrm>
          <a:prstGeom prst="rect">
            <a:avLst/>
          </a:prstGeom>
          <a:noFill/>
          <a:ln w="38100">
            <a:noFill/>
            <a:miter lim="800000"/>
            <a:headEnd/>
            <a:tailEnd/>
          </a:ln>
        </p:spPr>
        <p:txBody>
          <a:bodyPr lIns="91412" tIns="45708" rIns="91412" bIns="45708">
            <a:spAutoFit/>
          </a:bodyPr>
          <a:lstStyle/>
          <a:p>
            <a:pPr algn="ctr" defTabSz="914393" eaLnBrk="0" hangingPunct="0">
              <a:spcBef>
                <a:spcPct val="50000"/>
              </a:spcBef>
            </a:pPr>
            <a:r>
              <a:rPr lang="en-GB" sz="2000" b="1">
                <a:latin typeface="Times New Roman" pitchFamily="18" charset="0"/>
              </a:rPr>
              <a:t>Objectives</a:t>
            </a:r>
          </a:p>
        </p:txBody>
      </p:sp>
      <p:sp>
        <p:nvSpPr>
          <p:cNvPr id="73737" name="Text Box 9"/>
          <p:cNvSpPr txBox="1">
            <a:spLocks noChangeArrowheads="1"/>
          </p:cNvSpPr>
          <p:nvPr/>
        </p:nvSpPr>
        <p:spPr bwMode="auto">
          <a:xfrm>
            <a:off x="2339758" y="3644258"/>
            <a:ext cx="2362603" cy="731443"/>
          </a:xfrm>
          <a:prstGeom prst="rect">
            <a:avLst/>
          </a:prstGeom>
          <a:noFill/>
          <a:ln w="38100">
            <a:noFill/>
            <a:miter lim="800000"/>
            <a:headEnd/>
            <a:tailEnd/>
          </a:ln>
        </p:spPr>
        <p:txBody>
          <a:bodyPr lIns="91412" tIns="45708" rIns="91412" bIns="45708">
            <a:spAutoFit/>
          </a:bodyPr>
          <a:lstStyle/>
          <a:p>
            <a:pPr algn="ctr" defTabSz="914393" eaLnBrk="0" hangingPunct="0">
              <a:spcBef>
                <a:spcPct val="50000"/>
              </a:spcBef>
            </a:pPr>
            <a:r>
              <a:rPr lang="en-GB" sz="2000" b="1">
                <a:latin typeface="Times New Roman" pitchFamily="18" charset="0"/>
              </a:rPr>
              <a:t>Assessment &amp; feedback</a:t>
            </a:r>
          </a:p>
        </p:txBody>
      </p:sp>
      <p:sp>
        <p:nvSpPr>
          <p:cNvPr id="73738" name="Text Box 10"/>
          <p:cNvSpPr txBox="1">
            <a:spLocks noChangeArrowheads="1"/>
          </p:cNvSpPr>
          <p:nvPr/>
        </p:nvSpPr>
        <p:spPr bwMode="auto">
          <a:xfrm>
            <a:off x="2519842" y="4904125"/>
            <a:ext cx="2132793" cy="414676"/>
          </a:xfrm>
          <a:prstGeom prst="rect">
            <a:avLst/>
          </a:prstGeom>
          <a:noFill/>
          <a:ln w="38100">
            <a:noFill/>
            <a:miter lim="800000"/>
            <a:headEnd/>
            <a:tailEnd/>
          </a:ln>
        </p:spPr>
        <p:txBody>
          <a:bodyPr lIns="91412" tIns="45708" rIns="91412" bIns="45708">
            <a:spAutoFit/>
          </a:bodyPr>
          <a:lstStyle/>
          <a:p>
            <a:pPr algn="ctr" defTabSz="914393" eaLnBrk="0" hangingPunct="0">
              <a:spcBef>
                <a:spcPct val="50000"/>
              </a:spcBef>
            </a:pPr>
            <a:r>
              <a:rPr lang="en-GB" sz="2000" b="1">
                <a:latin typeface="Times New Roman" pitchFamily="18" charset="0"/>
              </a:rPr>
              <a:t>Enforcement</a:t>
            </a:r>
          </a:p>
        </p:txBody>
      </p:sp>
      <p:sp>
        <p:nvSpPr>
          <p:cNvPr id="73739" name="Text Box 11"/>
          <p:cNvSpPr txBox="1">
            <a:spLocks noChangeArrowheads="1"/>
          </p:cNvSpPr>
          <p:nvPr/>
        </p:nvSpPr>
        <p:spPr bwMode="auto">
          <a:xfrm>
            <a:off x="4894540" y="2629164"/>
            <a:ext cx="1829069" cy="411797"/>
          </a:xfrm>
          <a:prstGeom prst="rect">
            <a:avLst/>
          </a:prstGeom>
          <a:noFill/>
          <a:ln w="38100">
            <a:noFill/>
            <a:miter lim="800000"/>
            <a:headEnd/>
            <a:tailEnd/>
          </a:ln>
        </p:spPr>
        <p:txBody>
          <a:bodyPr lIns="91412" tIns="45708" rIns="91412" bIns="45708">
            <a:spAutoFit/>
          </a:bodyPr>
          <a:lstStyle/>
          <a:p>
            <a:pPr defTabSz="914393" eaLnBrk="0" hangingPunct="0">
              <a:spcBef>
                <a:spcPct val="50000"/>
              </a:spcBef>
            </a:pPr>
            <a:r>
              <a:rPr lang="en-GB" sz="2000" b="1">
                <a:latin typeface="Times New Roman" pitchFamily="18" charset="0"/>
              </a:rPr>
              <a:t>Legislation</a:t>
            </a:r>
          </a:p>
        </p:txBody>
      </p:sp>
      <p:sp>
        <p:nvSpPr>
          <p:cNvPr id="73740" name="Text Box 12"/>
          <p:cNvSpPr txBox="1">
            <a:spLocks noChangeArrowheads="1"/>
          </p:cNvSpPr>
          <p:nvPr/>
        </p:nvSpPr>
        <p:spPr bwMode="auto">
          <a:xfrm>
            <a:off x="6497831" y="3631299"/>
            <a:ext cx="1675862" cy="413237"/>
          </a:xfrm>
          <a:prstGeom prst="rect">
            <a:avLst/>
          </a:prstGeom>
          <a:noFill/>
          <a:ln w="38100">
            <a:noFill/>
            <a:miter lim="800000"/>
            <a:headEnd/>
            <a:tailEnd/>
          </a:ln>
        </p:spPr>
        <p:txBody>
          <a:bodyPr lIns="91412" tIns="45708" rIns="91412" bIns="45708">
            <a:spAutoFit/>
          </a:bodyPr>
          <a:lstStyle/>
          <a:p>
            <a:pPr algn="ctr" defTabSz="914393" eaLnBrk="0" hangingPunct="0"/>
            <a:r>
              <a:rPr lang="en-GB" sz="2000" b="1">
                <a:latin typeface="Times New Roman" pitchFamily="18" charset="0"/>
              </a:rPr>
              <a:t>Permitting</a:t>
            </a:r>
            <a:endParaRPr lang="el-GR" sz="2000" b="1">
              <a:latin typeface="Times New Roman" pitchFamily="18" charset="0"/>
            </a:endParaRPr>
          </a:p>
        </p:txBody>
      </p:sp>
      <p:sp>
        <p:nvSpPr>
          <p:cNvPr id="73741" name="Text Box 13"/>
          <p:cNvSpPr txBox="1">
            <a:spLocks noChangeArrowheads="1"/>
          </p:cNvSpPr>
          <p:nvPr/>
        </p:nvSpPr>
        <p:spPr bwMode="auto">
          <a:xfrm>
            <a:off x="6414509" y="4896926"/>
            <a:ext cx="1829068" cy="731443"/>
          </a:xfrm>
          <a:prstGeom prst="rect">
            <a:avLst/>
          </a:prstGeom>
          <a:noFill/>
          <a:ln w="38100">
            <a:noFill/>
            <a:miter lim="800000"/>
            <a:headEnd/>
            <a:tailEnd/>
          </a:ln>
        </p:spPr>
        <p:txBody>
          <a:bodyPr lIns="91412" tIns="45708" rIns="91412" bIns="45708">
            <a:spAutoFit/>
          </a:bodyPr>
          <a:lstStyle/>
          <a:p>
            <a:pPr algn="ctr" defTabSz="914393" eaLnBrk="0" hangingPunct="0"/>
            <a:r>
              <a:rPr lang="en-GB" sz="2000" b="1">
                <a:latin typeface="Times New Roman" pitchFamily="18" charset="0"/>
              </a:rPr>
              <a:t>Compliance control</a:t>
            </a:r>
            <a:endParaRPr lang="el-GR" sz="2000" b="1">
              <a:latin typeface="Times New Roman" pitchFamily="18" charset="0"/>
            </a:endParaRPr>
          </a:p>
        </p:txBody>
      </p:sp>
      <p:sp>
        <p:nvSpPr>
          <p:cNvPr id="73742" name="Text Box 14"/>
          <p:cNvSpPr txBox="1">
            <a:spLocks noChangeArrowheads="1"/>
          </p:cNvSpPr>
          <p:nvPr/>
        </p:nvSpPr>
        <p:spPr bwMode="auto">
          <a:xfrm>
            <a:off x="4788371" y="5733478"/>
            <a:ext cx="1752466" cy="731443"/>
          </a:xfrm>
          <a:prstGeom prst="rect">
            <a:avLst/>
          </a:prstGeom>
          <a:noFill/>
          <a:ln w="38100">
            <a:noFill/>
            <a:miter lim="800000"/>
            <a:headEnd/>
            <a:tailEnd/>
          </a:ln>
        </p:spPr>
        <p:txBody>
          <a:bodyPr lIns="91412" tIns="45708" rIns="91412" bIns="45708">
            <a:spAutoFit/>
          </a:bodyPr>
          <a:lstStyle/>
          <a:p>
            <a:pPr algn="ctr" defTabSz="914393" eaLnBrk="0" hangingPunct="0"/>
            <a:r>
              <a:rPr lang="en-GB" sz="2000" b="1">
                <a:latin typeface="Times New Roman" pitchFamily="18" charset="0"/>
              </a:rPr>
              <a:t>Compliance promotion</a:t>
            </a:r>
            <a:endParaRPr lang="el-GR" sz="2000" b="1">
              <a:latin typeface="Times New Roman" pitchFamily="18" charset="0"/>
            </a:endParaRPr>
          </a:p>
        </p:txBody>
      </p:sp>
      <p:sp>
        <p:nvSpPr>
          <p:cNvPr id="73743" name="Text Box 15"/>
          <p:cNvSpPr txBox="1">
            <a:spLocks noChangeArrowheads="1"/>
          </p:cNvSpPr>
          <p:nvPr/>
        </p:nvSpPr>
        <p:spPr bwMode="auto">
          <a:xfrm>
            <a:off x="2072318" y="424756"/>
            <a:ext cx="6781397" cy="569362"/>
          </a:xfrm>
          <a:prstGeom prst="rect">
            <a:avLst/>
          </a:prstGeom>
          <a:noFill/>
          <a:ln w="9525">
            <a:noFill/>
            <a:miter lim="800000"/>
            <a:headEnd/>
            <a:tailEnd/>
          </a:ln>
        </p:spPr>
        <p:txBody>
          <a:bodyPr lIns="91412" tIns="45708" rIns="91412" bIns="45708">
            <a:spAutoFit/>
          </a:bodyPr>
          <a:lstStyle/>
          <a:p>
            <a:pPr algn="ctr" defTabSz="914393" eaLnBrk="0" hangingPunct="0">
              <a:spcBef>
                <a:spcPct val="50000"/>
              </a:spcBef>
            </a:pPr>
            <a:r>
              <a:rPr lang="nl-NL" sz="3100" b="1">
                <a:solidFill>
                  <a:srgbClr val="990033"/>
                </a:solidFill>
                <a:latin typeface="Times New Roman" pitchFamily="18" charset="0"/>
              </a:rPr>
              <a:t>REGULATORY CYCLE</a:t>
            </a:r>
            <a:endParaRPr lang="en-GB" sz="3100" b="1">
              <a:solidFill>
                <a:srgbClr val="990033"/>
              </a:solidFill>
              <a:latin typeface="Times New Roman" pitchFamily="18" charset="0"/>
            </a:endParaRPr>
          </a:p>
        </p:txBody>
      </p:sp>
      <p:cxnSp>
        <p:nvCxnSpPr>
          <p:cNvPr id="4" name="Rechte verbindingslijn met pijl 3"/>
          <p:cNvCxnSpPr/>
          <p:nvPr/>
        </p:nvCxnSpPr>
        <p:spPr>
          <a:xfrm>
            <a:off x="1763688" y="2924944"/>
            <a:ext cx="0" cy="3174255"/>
          </a:xfrm>
          <a:prstGeom prst="straightConnector1">
            <a:avLst/>
          </a:prstGeom>
          <a:ln w="76200">
            <a:headEnd type="arrow"/>
            <a:tailEnd type="arrow"/>
          </a:ln>
        </p:spPr>
        <p:style>
          <a:lnRef idx="1">
            <a:schemeClr val="accent1"/>
          </a:lnRef>
          <a:fillRef idx="0">
            <a:schemeClr val="accent1"/>
          </a:fillRef>
          <a:effectRef idx="0">
            <a:schemeClr val="accent1"/>
          </a:effectRef>
          <a:fontRef idx="minor">
            <a:schemeClr val="tx1"/>
          </a:fontRef>
        </p:style>
      </p:cxnSp>
      <p:sp>
        <p:nvSpPr>
          <p:cNvPr id="7" name="Tekstvak 6"/>
          <p:cNvSpPr txBox="1"/>
          <p:nvPr/>
        </p:nvSpPr>
        <p:spPr>
          <a:xfrm rot="16200000">
            <a:off x="-447929" y="4050922"/>
            <a:ext cx="2762616" cy="461665"/>
          </a:xfrm>
          <a:prstGeom prst="rect">
            <a:avLst/>
          </a:prstGeom>
          <a:noFill/>
        </p:spPr>
        <p:txBody>
          <a:bodyPr wrap="none" rtlCol="0">
            <a:spAutoFit/>
          </a:bodyPr>
          <a:lstStyle/>
          <a:p>
            <a:r>
              <a:rPr lang="en-US" sz="2400" b="1" dirty="0" smtClean="0"/>
              <a:t>RENA - Assessments</a:t>
            </a:r>
            <a:endParaRPr lang="nl-NL" sz="2400" b="1" dirty="0"/>
          </a:p>
        </p:txBody>
      </p:sp>
    </p:spTree>
    <p:extLst>
      <p:ext uri="{BB962C8B-B14F-4D97-AF65-F5344CB8AC3E}">
        <p14:creationId xmlns:p14="http://schemas.microsoft.com/office/powerpoint/2010/main" val="2216716556"/>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idx="4294967295"/>
          </p:nvPr>
        </p:nvSpPr>
        <p:spPr>
          <a:xfrm>
            <a:off x="243249" y="2318157"/>
            <a:ext cx="8230138" cy="567300"/>
          </a:xfrm>
        </p:spPr>
        <p:txBody>
          <a:bodyPr/>
          <a:lstStyle/>
          <a:p>
            <a:pPr eaLnBrk="1" hangingPunct="1"/>
            <a:endParaRPr lang="en-GB" sz="2900" b="1">
              <a:latin typeface="Garamond" pitchFamily="18" charset="0"/>
              <a:ea typeface="Helvetica"/>
              <a:cs typeface="Helvetica"/>
            </a:endParaRPr>
          </a:p>
        </p:txBody>
      </p:sp>
      <p:sp>
        <p:nvSpPr>
          <p:cNvPr id="19459" name="Content Placeholder 2"/>
          <p:cNvSpPr>
            <a:spLocks noGrp="1"/>
          </p:cNvSpPr>
          <p:nvPr>
            <p:ph idx="4294967295"/>
          </p:nvPr>
        </p:nvSpPr>
        <p:spPr>
          <a:xfrm>
            <a:off x="731090" y="3363487"/>
            <a:ext cx="8230138" cy="4358423"/>
          </a:xfrm>
        </p:spPr>
        <p:txBody>
          <a:bodyPr/>
          <a:lstStyle/>
          <a:p>
            <a:pPr marL="329386" indent="-329386">
              <a:buNone/>
              <a:defRPr/>
            </a:pPr>
            <a:endParaRPr lang="en-GB" sz="1900" dirty="0">
              <a:solidFill>
                <a:schemeClr val="tx2">
                  <a:lumMod val="75000"/>
                </a:schemeClr>
              </a:solidFill>
              <a:latin typeface="Garamond" pitchFamily="18" charset="0"/>
              <a:cs typeface="Helvetica" pitchFamily="34" charset="0"/>
            </a:endParaRPr>
          </a:p>
          <a:p>
            <a:pPr marL="329386" indent="-329386" algn="just">
              <a:lnSpc>
                <a:spcPct val="90000"/>
              </a:lnSpc>
              <a:defRPr/>
            </a:pPr>
            <a:endParaRPr lang="en-US" sz="1600" dirty="0">
              <a:latin typeface="Helvetica" pitchFamily="34" charset="0"/>
              <a:ea typeface="Helvetica" pitchFamily="34" charset="0"/>
              <a:cs typeface="Helvetica" pitchFamily="34" charset="0"/>
            </a:endParaRPr>
          </a:p>
        </p:txBody>
      </p:sp>
      <p:sp>
        <p:nvSpPr>
          <p:cNvPr id="59395" name="Text Box 4"/>
          <p:cNvSpPr txBox="1">
            <a:spLocks noChangeArrowheads="1"/>
          </p:cNvSpPr>
          <p:nvPr/>
        </p:nvSpPr>
        <p:spPr bwMode="auto">
          <a:xfrm>
            <a:off x="604669" y="751601"/>
            <a:ext cx="7883802" cy="4235442"/>
          </a:xfrm>
          <a:prstGeom prst="rect">
            <a:avLst/>
          </a:prstGeom>
          <a:noFill/>
          <a:ln w="9525">
            <a:noFill/>
            <a:miter lim="800000"/>
            <a:headEnd/>
            <a:tailEnd/>
          </a:ln>
        </p:spPr>
        <p:txBody>
          <a:bodyPr wrap="none" lIns="79681" tIns="39840" rIns="79681" bIns="39840">
            <a:spAutoFit/>
          </a:bodyPr>
          <a:lstStyle/>
          <a:p>
            <a:endParaRPr lang="en-GB" dirty="0">
              <a:solidFill>
                <a:prstClr val="black"/>
              </a:solidFill>
            </a:endParaRPr>
          </a:p>
          <a:p>
            <a:endParaRPr lang="en-GB" dirty="0">
              <a:solidFill>
                <a:prstClr val="black"/>
              </a:solidFill>
            </a:endParaRPr>
          </a:p>
          <a:p>
            <a:r>
              <a:rPr lang="en-GB" dirty="0" smtClean="0">
                <a:solidFill>
                  <a:prstClr val="black"/>
                </a:solidFill>
              </a:rPr>
              <a:t>General </a:t>
            </a:r>
            <a:r>
              <a:rPr lang="en-GB" dirty="0">
                <a:solidFill>
                  <a:prstClr val="black"/>
                </a:solidFill>
              </a:rPr>
              <a:t>contents of the </a:t>
            </a:r>
            <a:r>
              <a:rPr lang="en-GB" dirty="0" smtClean="0">
                <a:solidFill>
                  <a:prstClr val="black"/>
                </a:solidFill>
              </a:rPr>
              <a:t>report part </a:t>
            </a:r>
            <a:r>
              <a:rPr lang="en-GB" dirty="0">
                <a:solidFill>
                  <a:prstClr val="black"/>
                </a:solidFill>
              </a:rPr>
              <a:t>1:</a:t>
            </a:r>
          </a:p>
          <a:p>
            <a:r>
              <a:rPr lang="en-GB" dirty="0">
                <a:solidFill>
                  <a:prstClr val="black"/>
                </a:solidFill>
              </a:rPr>
              <a:t>1	Overview of  Administration</a:t>
            </a:r>
          </a:p>
          <a:p>
            <a:r>
              <a:rPr lang="en-GB" dirty="0">
                <a:solidFill>
                  <a:prstClr val="black"/>
                </a:solidFill>
              </a:rPr>
              <a:t>1.1	Management Structures</a:t>
            </a:r>
          </a:p>
          <a:p>
            <a:r>
              <a:rPr lang="en-GB" dirty="0">
                <a:solidFill>
                  <a:prstClr val="black"/>
                </a:solidFill>
              </a:rPr>
              <a:t>1.2	Legislation and its implementation</a:t>
            </a:r>
          </a:p>
          <a:p>
            <a:r>
              <a:rPr lang="en-GB" dirty="0">
                <a:solidFill>
                  <a:prstClr val="black"/>
                </a:solidFill>
              </a:rPr>
              <a:t>1.3	Environmental Management Responsibilities</a:t>
            </a:r>
          </a:p>
          <a:p>
            <a:r>
              <a:rPr lang="en-GB" dirty="0">
                <a:solidFill>
                  <a:prstClr val="black"/>
                </a:solidFill>
              </a:rPr>
              <a:t>1.4	Public bodies with environmental management responsibilities</a:t>
            </a:r>
          </a:p>
          <a:p>
            <a:r>
              <a:rPr lang="en-GB" dirty="0">
                <a:solidFill>
                  <a:prstClr val="black"/>
                </a:solidFill>
              </a:rPr>
              <a:t>1.5	Financial and Commercial Structures for the Environment</a:t>
            </a:r>
          </a:p>
          <a:p>
            <a:r>
              <a:rPr lang="en-GB" dirty="0">
                <a:solidFill>
                  <a:prstClr val="black"/>
                </a:solidFill>
              </a:rPr>
              <a:t>1.6	Environment Responsibilities in County and Municipal Self- governments</a:t>
            </a:r>
          </a:p>
          <a:p>
            <a:r>
              <a:rPr lang="en-GB" dirty="0">
                <a:solidFill>
                  <a:prstClr val="black"/>
                </a:solidFill>
              </a:rPr>
              <a:t>1.7	The Green Movement</a:t>
            </a:r>
          </a:p>
          <a:p>
            <a:r>
              <a:rPr lang="en-GB" dirty="0">
                <a:solidFill>
                  <a:prstClr val="black"/>
                </a:solidFill>
              </a:rPr>
              <a:t>2</a:t>
            </a:r>
            <a:r>
              <a:rPr lang="en-GB" b="1" dirty="0">
                <a:solidFill>
                  <a:prstClr val="black"/>
                </a:solidFill>
              </a:rPr>
              <a:t>	</a:t>
            </a:r>
            <a:r>
              <a:rPr lang="en-GB" dirty="0">
                <a:solidFill>
                  <a:prstClr val="black"/>
                </a:solidFill>
              </a:rPr>
              <a:t>Principles of Environmental Management</a:t>
            </a:r>
          </a:p>
          <a:p>
            <a:r>
              <a:rPr lang="en-GB" dirty="0">
                <a:solidFill>
                  <a:prstClr val="black"/>
                </a:solidFill>
              </a:rPr>
              <a:t>2.1	Policy and Plans</a:t>
            </a:r>
          </a:p>
          <a:p>
            <a:r>
              <a:rPr lang="en-GB" dirty="0">
                <a:solidFill>
                  <a:prstClr val="black"/>
                </a:solidFill>
              </a:rPr>
              <a:t>2.2	Legislation</a:t>
            </a:r>
          </a:p>
          <a:p>
            <a:r>
              <a:rPr lang="en-GB" dirty="0">
                <a:solidFill>
                  <a:prstClr val="black"/>
                </a:solidFill>
              </a:rPr>
              <a:t>2.3	Introduction to Structures for Practical Implementation</a:t>
            </a:r>
          </a:p>
        </p:txBody>
      </p:sp>
      <p:sp>
        <p:nvSpPr>
          <p:cNvPr id="59396" name="Text Box 5"/>
          <p:cNvSpPr txBox="1">
            <a:spLocks noChangeArrowheads="1"/>
          </p:cNvSpPr>
          <p:nvPr/>
        </p:nvSpPr>
        <p:spPr bwMode="auto">
          <a:xfrm>
            <a:off x="792533" y="532677"/>
            <a:ext cx="6180002" cy="357457"/>
          </a:xfrm>
          <a:prstGeom prst="rect">
            <a:avLst/>
          </a:prstGeom>
          <a:noFill/>
          <a:ln w="9525">
            <a:noFill/>
            <a:miter lim="800000"/>
            <a:headEnd/>
            <a:tailEnd/>
          </a:ln>
        </p:spPr>
        <p:txBody>
          <a:bodyPr wrap="none" lIns="79681" tIns="39840" rIns="79681" bIns="39840">
            <a:spAutoFit/>
          </a:bodyPr>
          <a:lstStyle/>
          <a:p>
            <a:r>
              <a:rPr lang="en-GB" b="1" dirty="0">
                <a:solidFill>
                  <a:srgbClr val="17375E"/>
                </a:solidFill>
              </a:rPr>
              <a:t>WG 4 - Activity 2 (Cluster 2): </a:t>
            </a:r>
            <a:r>
              <a:rPr lang="en-US" b="1" dirty="0">
                <a:solidFill>
                  <a:srgbClr val="17375E"/>
                </a:solidFill>
              </a:rPr>
              <a:t>Country external assessments* (1)</a:t>
            </a:r>
            <a:endParaRPr lang="nl-NL" b="1" dirty="0">
              <a:solidFill>
                <a:srgbClr val="17375E"/>
              </a:solidFill>
            </a:endParaRPr>
          </a:p>
        </p:txBody>
      </p:sp>
      <p:sp>
        <p:nvSpPr>
          <p:cNvPr id="59397" name="Text Box 6"/>
          <p:cNvSpPr txBox="1">
            <a:spLocks noChangeArrowheads="1"/>
          </p:cNvSpPr>
          <p:nvPr/>
        </p:nvSpPr>
        <p:spPr bwMode="auto">
          <a:xfrm>
            <a:off x="958213" y="5092746"/>
            <a:ext cx="6139158" cy="726789"/>
          </a:xfrm>
          <a:prstGeom prst="rect">
            <a:avLst/>
          </a:prstGeom>
          <a:noFill/>
          <a:ln w="9525">
            <a:noFill/>
            <a:miter lim="800000"/>
            <a:headEnd/>
            <a:tailEnd/>
          </a:ln>
        </p:spPr>
        <p:txBody>
          <a:bodyPr wrap="none" lIns="79681" tIns="39840" rIns="79681" bIns="39840">
            <a:spAutoFit/>
          </a:bodyPr>
          <a:lstStyle/>
          <a:p>
            <a:r>
              <a:rPr lang="nl-NL" sz="2100">
                <a:solidFill>
                  <a:prstClr val="black"/>
                </a:solidFill>
              </a:rPr>
              <a:t>* Carried out by Prof. Dragoljub Todic for Serbia and by</a:t>
            </a:r>
          </a:p>
          <a:p>
            <a:r>
              <a:rPr lang="nl-NL" sz="2100">
                <a:solidFill>
                  <a:prstClr val="black"/>
                </a:solidFill>
              </a:rPr>
              <a:t>   Stephen Stec for other beneficiary countries</a:t>
            </a:r>
          </a:p>
        </p:txBody>
      </p:sp>
      <p:pic>
        <p:nvPicPr>
          <p:cNvPr id="604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9832" y="196269"/>
            <a:ext cx="1388890" cy="2154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4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162" y="2775893"/>
            <a:ext cx="1391458" cy="2100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29957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idx="4294967295"/>
          </p:nvPr>
        </p:nvSpPr>
        <p:spPr>
          <a:xfrm>
            <a:off x="243249" y="2318157"/>
            <a:ext cx="8230138" cy="567300"/>
          </a:xfrm>
        </p:spPr>
        <p:txBody>
          <a:bodyPr/>
          <a:lstStyle/>
          <a:p>
            <a:pPr eaLnBrk="1" hangingPunct="1"/>
            <a:endParaRPr lang="en-GB" sz="2900" b="1">
              <a:latin typeface="Garamond" pitchFamily="18" charset="0"/>
              <a:ea typeface="Helvetica"/>
              <a:cs typeface="Helvetica"/>
            </a:endParaRPr>
          </a:p>
        </p:txBody>
      </p:sp>
      <p:sp>
        <p:nvSpPr>
          <p:cNvPr id="19459" name="Content Placeholder 2"/>
          <p:cNvSpPr>
            <a:spLocks noGrp="1"/>
          </p:cNvSpPr>
          <p:nvPr>
            <p:ph idx="4294967295"/>
          </p:nvPr>
        </p:nvSpPr>
        <p:spPr>
          <a:xfrm>
            <a:off x="731090" y="3363487"/>
            <a:ext cx="8230138" cy="4358423"/>
          </a:xfrm>
        </p:spPr>
        <p:txBody>
          <a:bodyPr/>
          <a:lstStyle/>
          <a:p>
            <a:pPr marL="329386" indent="-329386">
              <a:buNone/>
              <a:defRPr/>
            </a:pPr>
            <a:endParaRPr lang="en-GB" sz="1900" dirty="0">
              <a:solidFill>
                <a:schemeClr val="tx2">
                  <a:lumMod val="75000"/>
                </a:schemeClr>
              </a:solidFill>
              <a:latin typeface="Garamond" pitchFamily="18" charset="0"/>
              <a:cs typeface="Helvetica" pitchFamily="34" charset="0"/>
            </a:endParaRPr>
          </a:p>
          <a:p>
            <a:pPr marL="329386" indent="-329386" algn="just">
              <a:lnSpc>
                <a:spcPct val="90000"/>
              </a:lnSpc>
              <a:defRPr/>
            </a:pPr>
            <a:endParaRPr lang="en-US" sz="1600" dirty="0">
              <a:latin typeface="Helvetica" pitchFamily="34" charset="0"/>
              <a:ea typeface="Helvetica" pitchFamily="34" charset="0"/>
              <a:cs typeface="Helvetica" pitchFamily="34" charset="0"/>
            </a:endParaRPr>
          </a:p>
        </p:txBody>
      </p:sp>
      <p:sp>
        <p:nvSpPr>
          <p:cNvPr id="60419" name="Text Box 4"/>
          <p:cNvSpPr txBox="1">
            <a:spLocks noChangeArrowheads="1"/>
          </p:cNvSpPr>
          <p:nvPr/>
        </p:nvSpPr>
        <p:spPr bwMode="auto">
          <a:xfrm>
            <a:off x="958212" y="1107244"/>
            <a:ext cx="6178848" cy="5343437"/>
          </a:xfrm>
          <a:prstGeom prst="rect">
            <a:avLst/>
          </a:prstGeom>
          <a:noFill/>
          <a:ln w="9525">
            <a:noFill/>
            <a:miter lim="800000"/>
            <a:headEnd/>
            <a:tailEnd/>
          </a:ln>
        </p:spPr>
        <p:txBody>
          <a:bodyPr wrap="none" lIns="79681" tIns="39840" rIns="79681" bIns="39840">
            <a:spAutoFit/>
          </a:bodyPr>
          <a:lstStyle/>
          <a:p>
            <a:r>
              <a:rPr lang="en-GB" dirty="0">
                <a:solidFill>
                  <a:prstClr val="black"/>
                </a:solidFill>
              </a:rPr>
              <a:t>Contents part 2</a:t>
            </a:r>
          </a:p>
          <a:p>
            <a:r>
              <a:rPr lang="en-GB" dirty="0">
                <a:solidFill>
                  <a:prstClr val="black"/>
                </a:solidFill>
              </a:rPr>
              <a:t>3.</a:t>
            </a:r>
            <a:r>
              <a:rPr lang="en-GB" b="1" dirty="0">
                <a:solidFill>
                  <a:prstClr val="black"/>
                </a:solidFill>
              </a:rPr>
              <a:t>	</a:t>
            </a:r>
            <a:r>
              <a:rPr lang="en-GB" dirty="0">
                <a:solidFill>
                  <a:prstClr val="black"/>
                </a:solidFill>
              </a:rPr>
              <a:t>The Environmental Management Cycle</a:t>
            </a:r>
          </a:p>
          <a:p>
            <a:r>
              <a:rPr lang="en-GB" dirty="0">
                <a:solidFill>
                  <a:prstClr val="black"/>
                </a:solidFill>
              </a:rPr>
              <a:t>3.1	Introduction to Permitting</a:t>
            </a:r>
          </a:p>
          <a:p>
            <a:r>
              <a:rPr lang="en-GB" dirty="0">
                <a:solidFill>
                  <a:prstClr val="black"/>
                </a:solidFill>
              </a:rPr>
              <a:t>3.2	Control and Enforcement</a:t>
            </a:r>
          </a:p>
          <a:p>
            <a:r>
              <a:rPr lang="en-GB" dirty="0">
                <a:solidFill>
                  <a:prstClr val="black"/>
                </a:solidFill>
              </a:rPr>
              <a:t>3.3	Appeals</a:t>
            </a:r>
          </a:p>
          <a:p>
            <a:r>
              <a:rPr lang="en-GB" dirty="0">
                <a:solidFill>
                  <a:prstClr val="black"/>
                </a:solidFill>
              </a:rPr>
              <a:t>3.4	Monitoring and Reporting</a:t>
            </a:r>
          </a:p>
          <a:p>
            <a:r>
              <a:rPr lang="en-GB" dirty="0">
                <a:solidFill>
                  <a:prstClr val="black"/>
                </a:solidFill>
              </a:rPr>
              <a:t>3.5	Staffing the Management System</a:t>
            </a:r>
          </a:p>
          <a:p>
            <a:r>
              <a:rPr lang="en-GB" dirty="0">
                <a:solidFill>
                  <a:prstClr val="black"/>
                </a:solidFill>
              </a:rPr>
              <a:t>4.</a:t>
            </a:r>
            <a:r>
              <a:rPr lang="en-GB" b="1" dirty="0">
                <a:solidFill>
                  <a:prstClr val="black"/>
                </a:solidFill>
              </a:rPr>
              <a:t>	</a:t>
            </a:r>
            <a:r>
              <a:rPr lang="en-GB" dirty="0">
                <a:solidFill>
                  <a:prstClr val="black"/>
                </a:solidFill>
              </a:rPr>
              <a:t>The Response to the EC Environmental </a:t>
            </a:r>
            <a:r>
              <a:rPr lang="en-GB" dirty="0" err="1">
                <a:solidFill>
                  <a:prstClr val="black"/>
                </a:solidFill>
              </a:rPr>
              <a:t>Acquis</a:t>
            </a:r>
            <a:endParaRPr lang="en-GB" dirty="0">
              <a:solidFill>
                <a:prstClr val="black"/>
              </a:solidFill>
            </a:endParaRPr>
          </a:p>
          <a:p>
            <a:r>
              <a:rPr lang="en-GB" dirty="0">
                <a:solidFill>
                  <a:prstClr val="black"/>
                </a:solidFill>
              </a:rPr>
              <a:t>4.1	Introduction</a:t>
            </a:r>
          </a:p>
          <a:p>
            <a:r>
              <a:rPr lang="en-GB" dirty="0">
                <a:solidFill>
                  <a:prstClr val="black"/>
                </a:solidFill>
              </a:rPr>
              <a:t>4.2	Transposition Implications for Management Structures</a:t>
            </a:r>
          </a:p>
          <a:p>
            <a:r>
              <a:rPr lang="en-GB" dirty="0">
                <a:solidFill>
                  <a:prstClr val="black"/>
                </a:solidFill>
              </a:rPr>
              <a:t>5.</a:t>
            </a:r>
            <a:r>
              <a:rPr lang="en-GB" b="1" dirty="0">
                <a:solidFill>
                  <a:prstClr val="black"/>
                </a:solidFill>
              </a:rPr>
              <a:t>	</a:t>
            </a:r>
            <a:r>
              <a:rPr lang="en-GB" dirty="0">
                <a:solidFill>
                  <a:prstClr val="black"/>
                </a:solidFill>
              </a:rPr>
              <a:t>Findings and Recommendations</a:t>
            </a:r>
          </a:p>
          <a:p>
            <a:r>
              <a:rPr lang="en-GB" dirty="0">
                <a:solidFill>
                  <a:prstClr val="black"/>
                </a:solidFill>
              </a:rPr>
              <a:t>5.1	Findings of the Analysis and the Review of Response </a:t>
            </a:r>
            <a:endParaRPr lang="en-GB" dirty="0" smtClean="0">
              <a:solidFill>
                <a:prstClr val="black"/>
              </a:solidFill>
            </a:endParaRPr>
          </a:p>
          <a:p>
            <a:r>
              <a:rPr lang="en-GB" dirty="0">
                <a:solidFill>
                  <a:prstClr val="black"/>
                </a:solidFill>
              </a:rPr>
              <a:t> </a:t>
            </a:r>
            <a:r>
              <a:rPr lang="en-GB" dirty="0" smtClean="0">
                <a:solidFill>
                  <a:prstClr val="black"/>
                </a:solidFill>
              </a:rPr>
              <a:t>               to </a:t>
            </a:r>
            <a:r>
              <a:rPr lang="en-GB" dirty="0" err="1">
                <a:solidFill>
                  <a:prstClr val="black"/>
                </a:solidFill>
              </a:rPr>
              <a:t>Acquis</a:t>
            </a:r>
            <a:r>
              <a:rPr lang="en-GB" dirty="0">
                <a:solidFill>
                  <a:prstClr val="black"/>
                </a:solidFill>
              </a:rPr>
              <a:t> Obligations</a:t>
            </a:r>
          </a:p>
          <a:p>
            <a:r>
              <a:rPr lang="en-GB" dirty="0">
                <a:solidFill>
                  <a:prstClr val="black"/>
                </a:solidFill>
              </a:rPr>
              <a:t>5.2	Concerns and Recommendations</a:t>
            </a:r>
          </a:p>
          <a:p>
            <a:r>
              <a:rPr lang="en-GB" dirty="0">
                <a:solidFill>
                  <a:prstClr val="black"/>
                </a:solidFill>
              </a:rPr>
              <a:t>5.3	Practical Implementation Concerns</a:t>
            </a:r>
          </a:p>
          <a:p>
            <a:r>
              <a:rPr lang="en-GB" dirty="0">
                <a:solidFill>
                  <a:prstClr val="black"/>
                </a:solidFill>
              </a:rPr>
              <a:t>6.	Conclusions</a:t>
            </a:r>
          </a:p>
          <a:p>
            <a:r>
              <a:rPr lang="en-GB" dirty="0">
                <a:solidFill>
                  <a:prstClr val="black"/>
                </a:solidFill>
              </a:rPr>
              <a:t>6.1           Good Governance Issues</a:t>
            </a:r>
          </a:p>
          <a:p>
            <a:r>
              <a:rPr lang="en-GB" dirty="0">
                <a:solidFill>
                  <a:prstClr val="black"/>
                </a:solidFill>
              </a:rPr>
              <a:t>6.2            Specific Issues</a:t>
            </a:r>
            <a:endParaRPr lang="nl-NL" dirty="0">
              <a:solidFill>
                <a:prstClr val="black"/>
              </a:solidFill>
            </a:endParaRPr>
          </a:p>
          <a:p>
            <a:endParaRPr lang="nl-NL" dirty="0">
              <a:solidFill>
                <a:prstClr val="black"/>
              </a:solidFill>
            </a:endParaRPr>
          </a:p>
        </p:txBody>
      </p:sp>
      <p:sp>
        <p:nvSpPr>
          <p:cNvPr id="60420" name="Text Box 5"/>
          <p:cNvSpPr txBox="1">
            <a:spLocks noChangeArrowheads="1"/>
          </p:cNvSpPr>
          <p:nvPr/>
        </p:nvSpPr>
        <p:spPr bwMode="auto">
          <a:xfrm>
            <a:off x="958212" y="584579"/>
            <a:ext cx="6180002" cy="634456"/>
          </a:xfrm>
          <a:prstGeom prst="rect">
            <a:avLst/>
          </a:prstGeom>
          <a:noFill/>
          <a:ln w="9525">
            <a:noFill/>
            <a:miter lim="800000"/>
            <a:headEnd/>
            <a:tailEnd/>
          </a:ln>
        </p:spPr>
        <p:txBody>
          <a:bodyPr wrap="none" lIns="79681" tIns="39840" rIns="79681" bIns="39840">
            <a:spAutoFit/>
          </a:bodyPr>
          <a:lstStyle/>
          <a:p>
            <a:r>
              <a:rPr lang="en-GB" b="1" dirty="0">
                <a:solidFill>
                  <a:srgbClr val="17375E"/>
                </a:solidFill>
              </a:rPr>
              <a:t>WG 4 - Activity 2 (Cluster 2): </a:t>
            </a:r>
            <a:r>
              <a:rPr lang="en-US" b="1" dirty="0">
                <a:solidFill>
                  <a:srgbClr val="17375E"/>
                </a:solidFill>
              </a:rPr>
              <a:t>Country external assessments* (2)</a:t>
            </a:r>
            <a:endParaRPr lang="nl-NL" b="1" dirty="0">
              <a:solidFill>
                <a:srgbClr val="17375E"/>
              </a:solidFill>
            </a:endParaRPr>
          </a:p>
          <a:p>
            <a:endParaRPr lang="nl-NL" dirty="0">
              <a:solidFill>
                <a:prstClr val="black"/>
              </a:solidFill>
            </a:endParaRPr>
          </a:p>
        </p:txBody>
      </p:sp>
      <p:pic>
        <p:nvPicPr>
          <p:cNvPr id="593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98983" y="629225"/>
            <a:ext cx="1595606" cy="2407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3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37080" y="3298378"/>
            <a:ext cx="1592439" cy="2397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2881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idx="4294967295"/>
          </p:nvPr>
        </p:nvSpPr>
        <p:spPr>
          <a:xfrm>
            <a:off x="243249" y="2318157"/>
            <a:ext cx="8230138" cy="567300"/>
          </a:xfrm>
        </p:spPr>
        <p:txBody>
          <a:bodyPr/>
          <a:lstStyle/>
          <a:p>
            <a:pPr eaLnBrk="1" hangingPunct="1"/>
            <a:endParaRPr lang="en-GB" sz="2900" b="1" dirty="0">
              <a:latin typeface="Garamond" pitchFamily="18" charset="0"/>
              <a:ea typeface="Helvetica"/>
              <a:cs typeface="Helvetica"/>
            </a:endParaRPr>
          </a:p>
        </p:txBody>
      </p:sp>
      <p:sp>
        <p:nvSpPr>
          <p:cNvPr id="19459" name="Content Placeholder 2"/>
          <p:cNvSpPr>
            <a:spLocks noGrp="1"/>
          </p:cNvSpPr>
          <p:nvPr>
            <p:ph idx="4294967295"/>
          </p:nvPr>
        </p:nvSpPr>
        <p:spPr>
          <a:xfrm>
            <a:off x="609655" y="3363689"/>
            <a:ext cx="8230138" cy="4358422"/>
          </a:xfrm>
        </p:spPr>
        <p:txBody>
          <a:bodyPr/>
          <a:lstStyle/>
          <a:p>
            <a:pPr marL="329386" indent="-329386">
              <a:buNone/>
              <a:defRPr/>
            </a:pPr>
            <a:endParaRPr lang="en-GB" sz="1900" dirty="0">
              <a:solidFill>
                <a:schemeClr val="tx2">
                  <a:lumMod val="75000"/>
                </a:schemeClr>
              </a:solidFill>
              <a:latin typeface="Garamond" pitchFamily="18" charset="0"/>
              <a:cs typeface="Helvetica" pitchFamily="34" charset="0"/>
            </a:endParaRPr>
          </a:p>
          <a:p>
            <a:pPr marL="329386" indent="-329386" algn="just">
              <a:lnSpc>
                <a:spcPct val="90000"/>
              </a:lnSpc>
              <a:defRPr/>
            </a:pPr>
            <a:endParaRPr lang="en-US" sz="1600" dirty="0">
              <a:latin typeface="Helvetica" pitchFamily="34" charset="0"/>
              <a:ea typeface="Helvetica" pitchFamily="34" charset="0"/>
              <a:cs typeface="Helvetica" pitchFamily="34" charset="0"/>
            </a:endParaRPr>
          </a:p>
        </p:txBody>
      </p:sp>
      <p:sp>
        <p:nvSpPr>
          <p:cNvPr id="62467" name="Content Placeholder 2"/>
          <p:cNvSpPr>
            <a:spLocks noGrp="1"/>
          </p:cNvSpPr>
          <p:nvPr>
            <p:ph idx="4294967295"/>
          </p:nvPr>
        </p:nvSpPr>
        <p:spPr>
          <a:xfrm>
            <a:off x="670614" y="3429000"/>
            <a:ext cx="8230138" cy="4394418"/>
          </a:xfrm>
        </p:spPr>
        <p:txBody>
          <a:bodyPr/>
          <a:lstStyle/>
          <a:p>
            <a:pPr marL="171535" algn="just">
              <a:lnSpc>
                <a:spcPct val="90000"/>
              </a:lnSpc>
              <a:buNone/>
            </a:pPr>
            <a:r>
              <a:rPr lang="en-US" sz="1600" dirty="0">
                <a:latin typeface="Helvetica"/>
                <a:ea typeface="Helvetica"/>
                <a:cs typeface="Helvetica"/>
              </a:rPr>
              <a:t>	</a:t>
            </a:r>
            <a:endParaRPr lang="en-US" sz="1900" u="sng" dirty="0">
              <a:solidFill>
                <a:srgbClr val="17375E"/>
              </a:solidFill>
              <a:latin typeface="Garamond" pitchFamily="18" charset="0"/>
              <a:ea typeface="Helvetica"/>
              <a:cs typeface="Helvetica"/>
            </a:endParaRPr>
          </a:p>
          <a:p>
            <a:pPr marL="171535" algn="just">
              <a:lnSpc>
                <a:spcPct val="90000"/>
              </a:lnSpc>
              <a:buNone/>
            </a:pPr>
            <a:endParaRPr lang="en-GB" sz="1900" dirty="0">
              <a:solidFill>
                <a:srgbClr val="17375E"/>
              </a:solidFill>
              <a:latin typeface="Garamond" pitchFamily="18" charset="0"/>
              <a:ea typeface="Helvetica"/>
              <a:cs typeface="Helvetica"/>
            </a:endParaRPr>
          </a:p>
        </p:txBody>
      </p:sp>
      <p:pic>
        <p:nvPicPr>
          <p:cNvPr id="593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7556" y="715605"/>
            <a:ext cx="6208889" cy="542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1238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
        <p:nvSpPr>
          <p:cNvPr id="4" name="Tekstvak 3"/>
          <p:cNvSpPr txBox="1"/>
          <p:nvPr/>
        </p:nvSpPr>
        <p:spPr>
          <a:xfrm>
            <a:off x="747064" y="1196752"/>
            <a:ext cx="8132354" cy="3139321"/>
          </a:xfrm>
          <a:prstGeom prst="rect">
            <a:avLst/>
          </a:prstGeom>
          <a:noFill/>
        </p:spPr>
        <p:txBody>
          <a:bodyPr wrap="none" rtlCol="0">
            <a:spAutoFit/>
          </a:bodyPr>
          <a:lstStyle/>
          <a:p>
            <a:r>
              <a:rPr lang="en-US" dirty="0" smtClean="0"/>
              <a:t>The </a:t>
            </a:r>
            <a:r>
              <a:rPr lang="en-US" dirty="0"/>
              <a:t>scope </a:t>
            </a:r>
            <a:r>
              <a:rPr lang="en-US" dirty="0" smtClean="0"/>
              <a:t>and </a:t>
            </a:r>
            <a:r>
              <a:rPr lang="en-US" dirty="0"/>
              <a:t>the list of </a:t>
            </a:r>
            <a:r>
              <a:rPr lang="en-US" dirty="0" err="1"/>
              <a:t>acquis</a:t>
            </a:r>
            <a:r>
              <a:rPr lang="en-US" dirty="0"/>
              <a:t> to be assessed should be </a:t>
            </a:r>
            <a:r>
              <a:rPr lang="en-US" dirty="0" smtClean="0"/>
              <a:t>determined </a:t>
            </a:r>
            <a:r>
              <a:rPr lang="en-US" dirty="0"/>
              <a:t>in cooperation </a:t>
            </a:r>
            <a:endParaRPr lang="en-US" dirty="0" smtClean="0"/>
          </a:p>
          <a:p>
            <a:r>
              <a:rPr lang="en-US" dirty="0" smtClean="0"/>
              <a:t>with </a:t>
            </a:r>
            <a:r>
              <a:rPr lang="en-US" dirty="0"/>
              <a:t>the beneficiaries and European Commission. </a:t>
            </a:r>
            <a:endParaRPr lang="en-US" dirty="0" smtClean="0"/>
          </a:p>
          <a:p>
            <a:r>
              <a:rPr lang="en-US" dirty="0"/>
              <a:t>Specific attention </a:t>
            </a:r>
            <a:r>
              <a:rPr lang="en-US" dirty="0" smtClean="0"/>
              <a:t>for </a:t>
            </a:r>
            <a:r>
              <a:rPr lang="en-US" dirty="0"/>
              <a:t>the functioning of the </a:t>
            </a:r>
            <a:r>
              <a:rPr lang="en-US" dirty="0" smtClean="0"/>
              <a:t>environmental </a:t>
            </a:r>
            <a:r>
              <a:rPr lang="en-US" dirty="0"/>
              <a:t>inspection cycle. </a:t>
            </a:r>
            <a:endParaRPr lang="en-US" dirty="0" smtClean="0"/>
          </a:p>
          <a:p>
            <a:endParaRPr lang="en-US" dirty="0"/>
          </a:p>
          <a:p>
            <a:r>
              <a:rPr lang="en-US" dirty="0" smtClean="0"/>
              <a:t>This </a:t>
            </a:r>
            <a:r>
              <a:rPr lang="en-US" dirty="0"/>
              <a:t>task will be closely coordinated with the </a:t>
            </a:r>
            <a:r>
              <a:rPr lang="en-US" dirty="0" smtClean="0"/>
              <a:t>activities </a:t>
            </a:r>
            <a:r>
              <a:rPr lang="en-US" dirty="0"/>
              <a:t>related to compliance checks </a:t>
            </a:r>
            <a:endParaRPr lang="en-US" dirty="0" smtClean="0"/>
          </a:p>
          <a:p>
            <a:r>
              <a:rPr lang="en-US" dirty="0" smtClean="0"/>
              <a:t>(</a:t>
            </a:r>
            <a:r>
              <a:rPr lang="en-US" dirty="0"/>
              <a:t>ECRAN Component 1, Activity 1.4) </a:t>
            </a:r>
            <a:r>
              <a:rPr lang="en-US" dirty="0" smtClean="0"/>
              <a:t>and </a:t>
            </a:r>
            <a:r>
              <a:rPr lang="en-US" dirty="0"/>
              <a:t>screening reviews (ECRAN Component 2, </a:t>
            </a:r>
            <a:endParaRPr lang="en-US" dirty="0" smtClean="0"/>
          </a:p>
          <a:p>
            <a:r>
              <a:rPr lang="en-US" dirty="0" smtClean="0"/>
              <a:t>Activity </a:t>
            </a:r>
            <a:r>
              <a:rPr lang="en-US" dirty="0"/>
              <a:t>2.1</a:t>
            </a:r>
            <a:r>
              <a:rPr lang="en-US" dirty="0" smtClean="0"/>
              <a:t>).</a:t>
            </a:r>
          </a:p>
          <a:p>
            <a:r>
              <a:rPr lang="en-US" dirty="0" smtClean="0"/>
              <a:t> </a:t>
            </a:r>
          </a:p>
          <a:p>
            <a:r>
              <a:rPr lang="en-US" dirty="0"/>
              <a:t>This activity will be carried out </a:t>
            </a:r>
            <a:r>
              <a:rPr lang="en-US" b="1" dirty="0"/>
              <a:t>“on request”</a:t>
            </a:r>
            <a:r>
              <a:rPr lang="en-US" dirty="0"/>
              <a:t> i.e. if there is a request from the </a:t>
            </a:r>
            <a:endParaRPr lang="en-US" dirty="0" smtClean="0"/>
          </a:p>
          <a:p>
            <a:r>
              <a:rPr lang="en-US" dirty="0" smtClean="0"/>
              <a:t>Commission </a:t>
            </a:r>
            <a:r>
              <a:rPr lang="en-US" dirty="0"/>
              <a:t>side or from the beneficiaries to check the level of </a:t>
            </a:r>
            <a:r>
              <a:rPr lang="en-US" dirty="0" smtClean="0"/>
              <a:t>implementation</a:t>
            </a:r>
          </a:p>
          <a:p>
            <a:r>
              <a:rPr lang="en-US" dirty="0" smtClean="0"/>
              <a:t> </a:t>
            </a:r>
            <a:r>
              <a:rPr lang="en-US" dirty="0"/>
              <a:t>and enforcement for a particular piece or pieces of EU legislation.</a:t>
            </a:r>
            <a:endParaRPr lang="nl-NL" dirty="0"/>
          </a:p>
        </p:txBody>
      </p:sp>
      <p:graphicFrame>
        <p:nvGraphicFramePr>
          <p:cNvPr id="5" name="Tabel 4"/>
          <p:cNvGraphicFramePr>
            <a:graphicFrameLocks noGrp="1"/>
          </p:cNvGraphicFramePr>
          <p:nvPr>
            <p:extLst>
              <p:ext uri="{D42A27DB-BD31-4B8C-83A1-F6EECF244321}">
                <p14:modId xmlns:p14="http://schemas.microsoft.com/office/powerpoint/2010/main" val="4075891529"/>
              </p:ext>
            </p:extLst>
          </p:nvPr>
        </p:nvGraphicFramePr>
        <p:xfrm>
          <a:off x="971600" y="4509120"/>
          <a:ext cx="6124575" cy="1371600"/>
        </p:xfrm>
        <a:graphic>
          <a:graphicData uri="http://schemas.openxmlformats.org/drawingml/2006/table">
            <a:tbl>
              <a:tblPr/>
              <a:tblGrid>
                <a:gridCol w="690039"/>
                <a:gridCol w="1305102"/>
                <a:gridCol w="4129434"/>
              </a:tblGrid>
              <a:tr h="0">
                <a:tc>
                  <a:txBody>
                    <a:bodyPr/>
                    <a:lstStyle/>
                    <a:p>
                      <a:pPr>
                        <a:spcAft>
                          <a:spcPts val="0"/>
                        </a:spcAft>
                      </a:pPr>
                      <a:r>
                        <a:rPr lang="en-GB" sz="1800" b="1" dirty="0">
                          <a:solidFill>
                            <a:srgbClr val="FFFFFF"/>
                          </a:solidFill>
                          <a:effectLst/>
                          <a:latin typeface="Calibri"/>
                          <a:ea typeface="SimSun"/>
                          <a:cs typeface="Arial"/>
                        </a:rPr>
                        <a:t>No.</a:t>
                      </a:r>
                      <a:endParaRPr lang="nl-NL" sz="18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spcAft>
                          <a:spcPts val="0"/>
                        </a:spcAft>
                      </a:pPr>
                      <a:r>
                        <a:rPr lang="en-GB" sz="1800" b="1" dirty="0">
                          <a:solidFill>
                            <a:srgbClr val="FFFFFF"/>
                          </a:solidFill>
                          <a:effectLst/>
                          <a:latin typeface="Calibri"/>
                          <a:ea typeface="SimSun"/>
                          <a:cs typeface="Arial"/>
                        </a:rPr>
                        <a:t>Date</a:t>
                      </a:r>
                      <a:endParaRPr lang="nl-NL" sz="1800" dirty="0">
                        <a:effectLst/>
                        <a:latin typeface="Times New Roman"/>
                        <a:ea typeface="SimSu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spcAft>
                          <a:spcPts val="0"/>
                        </a:spcAft>
                      </a:pPr>
                      <a:r>
                        <a:rPr lang="en-GB" sz="1800" b="1">
                          <a:solidFill>
                            <a:srgbClr val="FFFFFF"/>
                          </a:solidFill>
                          <a:effectLst/>
                          <a:latin typeface="Calibri"/>
                          <a:ea typeface="SimSun"/>
                          <a:cs typeface="Arial"/>
                        </a:rPr>
                        <a:t>Key outputs</a:t>
                      </a:r>
                      <a:endParaRPr lang="nl-NL" sz="1800">
                        <a:effectLst/>
                        <a:latin typeface="Times New Roman"/>
                        <a:ea typeface="SimSu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0">
                <a:tc>
                  <a:txBody>
                    <a:bodyPr/>
                    <a:lstStyle/>
                    <a:p>
                      <a:pPr>
                        <a:spcAft>
                          <a:spcPts val="0"/>
                        </a:spcAft>
                      </a:pPr>
                      <a:r>
                        <a:rPr lang="en-GB" sz="1800">
                          <a:effectLst/>
                          <a:latin typeface="Calibri"/>
                          <a:ea typeface="SimSun"/>
                          <a:cs typeface="Arial"/>
                        </a:rPr>
                        <a:t>1</a:t>
                      </a:r>
                      <a:endParaRPr lang="nl-NL" sz="18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800" dirty="0">
                          <a:effectLst/>
                          <a:latin typeface="Calibri"/>
                          <a:ea typeface="SimSun"/>
                          <a:cs typeface="Arial"/>
                        </a:rPr>
                        <a:t>January 2014- January 2016</a:t>
                      </a:r>
                      <a:endParaRPr lang="nl-NL" sz="18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800" b="1" dirty="0">
                          <a:effectLst/>
                          <a:latin typeface="Calibri"/>
                          <a:ea typeface="SimSun"/>
                          <a:cs typeface="Arial"/>
                        </a:rPr>
                        <a:t>Up to eight Assessment Reports </a:t>
                      </a:r>
                      <a:r>
                        <a:rPr lang="en-GB" sz="1800" dirty="0">
                          <a:effectLst/>
                          <a:latin typeface="Calibri"/>
                          <a:ea typeface="SimSun"/>
                          <a:cs typeface="Arial"/>
                        </a:rPr>
                        <a:t>delivered and approved.</a:t>
                      </a:r>
                      <a:endParaRPr lang="nl-NL" sz="18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kstvak 5"/>
          <p:cNvSpPr txBox="1"/>
          <p:nvPr/>
        </p:nvSpPr>
        <p:spPr>
          <a:xfrm>
            <a:off x="754159" y="290754"/>
            <a:ext cx="4835234" cy="646331"/>
          </a:xfrm>
          <a:prstGeom prst="rect">
            <a:avLst/>
          </a:prstGeom>
          <a:noFill/>
        </p:spPr>
        <p:txBody>
          <a:bodyPr wrap="none" rtlCol="0">
            <a:spAutoFit/>
          </a:bodyPr>
          <a:lstStyle/>
          <a:p>
            <a:r>
              <a:rPr lang="en-GB" b="1" i="1" dirty="0" smtClean="0"/>
              <a:t>COUNTRY ASSESSMENTS UNDER ECRAN/ECENA: </a:t>
            </a:r>
          </a:p>
          <a:p>
            <a:r>
              <a:rPr lang="en-GB" b="1" i="1" dirty="0" smtClean="0"/>
              <a:t>Task </a:t>
            </a:r>
            <a:r>
              <a:rPr lang="en-GB" b="1" i="1" dirty="0"/>
              <a:t>1.2.2 External country assessments    </a:t>
            </a:r>
            <a:endParaRPr lang="nl-NL" b="1" i="1" dirty="0"/>
          </a:p>
        </p:txBody>
      </p:sp>
    </p:spTree>
    <p:extLst>
      <p:ext uri="{BB962C8B-B14F-4D97-AF65-F5344CB8AC3E}">
        <p14:creationId xmlns:p14="http://schemas.microsoft.com/office/powerpoint/2010/main" val="544573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
        <p:nvSpPr>
          <p:cNvPr id="4" name="Tekstvak 3"/>
          <p:cNvSpPr txBox="1"/>
          <p:nvPr/>
        </p:nvSpPr>
        <p:spPr>
          <a:xfrm>
            <a:off x="1619672" y="1988840"/>
            <a:ext cx="5655523" cy="2123658"/>
          </a:xfrm>
          <a:prstGeom prst="rect">
            <a:avLst/>
          </a:prstGeom>
          <a:noFill/>
        </p:spPr>
        <p:txBody>
          <a:bodyPr wrap="none" rtlCol="0">
            <a:spAutoFit/>
          </a:bodyPr>
          <a:lstStyle/>
          <a:p>
            <a:r>
              <a:rPr lang="en-US" sz="3200" b="1" dirty="0" smtClean="0"/>
              <a:t>TASK 1.2.3</a:t>
            </a:r>
          </a:p>
          <a:p>
            <a:r>
              <a:rPr lang="en-GB" sz="3200" b="1" i="1" dirty="0" smtClean="0"/>
              <a:t>Methodological </a:t>
            </a:r>
            <a:r>
              <a:rPr lang="en-GB" sz="3200" b="1" i="1" dirty="0"/>
              <a:t>development </a:t>
            </a:r>
            <a:r>
              <a:rPr lang="en-GB" sz="3200" b="1" i="1" dirty="0" smtClean="0"/>
              <a:t>– </a:t>
            </a:r>
          </a:p>
          <a:p>
            <a:r>
              <a:rPr lang="en-GB" sz="3200" b="1" i="1" dirty="0" smtClean="0"/>
              <a:t>application </a:t>
            </a:r>
            <a:r>
              <a:rPr lang="en-GB" sz="3200" b="1" i="1" dirty="0"/>
              <a:t>of IRAM/easy Tools  </a:t>
            </a:r>
            <a:endParaRPr lang="nl-NL" sz="3200" b="1" i="1" dirty="0"/>
          </a:p>
          <a:p>
            <a:endParaRPr lang="nl-NL" dirty="0"/>
          </a:p>
          <a:p>
            <a:endParaRPr lang="nl-NL" dirty="0"/>
          </a:p>
        </p:txBody>
      </p:sp>
    </p:spTree>
    <p:extLst>
      <p:ext uri="{BB962C8B-B14F-4D97-AF65-F5344CB8AC3E}">
        <p14:creationId xmlns:p14="http://schemas.microsoft.com/office/powerpoint/2010/main" val="37987811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etwerk">
  <a:themeElements>
    <a:clrScheme name="Netw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erk">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Netwe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e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e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e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e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e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e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e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e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Netwerk">
  <a:themeElements>
    <a:clrScheme name="Netw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erk">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Netwe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e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e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e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e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e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e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e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e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1073</TotalTime>
  <Words>732</Words>
  <Application>Microsoft Office PowerPoint</Application>
  <PresentationFormat>Diavoorstelling (4:3)</PresentationFormat>
  <Paragraphs>210</Paragraphs>
  <Slides>18</Slides>
  <Notes>4</Notes>
  <HiddenSlides>0</HiddenSlides>
  <MMClips>0</MMClips>
  <ScaleCrop>false</ScaleCrop>
  <HeadingPairs>
    <vt:vector size="6" baseType="variant">
      <vt:variant>
        <vt:lpstr>Thema</vt:lpstr>
      </vt:variant>
      <vt:variant>
        <vt:i4>3</vt:i4>
      </vt:variant>
      <vt:variant>
        <vt:lpstr>Ingesloten OLE-bronprogramma's</vt:lpstr>
      </vt:variant>
      <vt:variant>
        <vt:i4>1</vt:i4>
      </vt:variant>
      <vt:variant>
        <vt:lpstr>Diatitels</vt:lpstr>
      </vt:variant>
      <vt:variant>
        <vt:i4>18</vt:i4>
      </vt:variant>
    </vt:vector>
  </HeadingPairs>
  <TitlesOfParts>
    <vt:vector size="22" baseType="lpstr">
      <vt:lpstr>Office Theme</vt:lpstr>
      <vt:lpstr>Netwerk</vt:lpstr>
      <vt:lpstr>1_Netwerk</vt:lpstr>
      <vt:lpstr>Diagramm</vt:lpstr>
      <vt:lpstr> </vt:lpstr>
      <vt:lpstr> </vt:lpstr>
      <vt:lpstr>   Structure RENA assessments reports Assessments are based on earlier series (carried out via IMPEL  plus the ones carried out via EUROPEAID programmes for accession countries)  Aim to cover the key aspects of Chapter 27, Environment, of the EU acquis communautaire  In particular, the report analyses the readiness of each subject country to effectively manage the environmental impacts of polluting installations through the complete Regulatory Cycle.    As the policy planning and legislative aspects of the Regulatory Cycle are already examined and assessed through other processes, such as Progress Monitoring, the RENA reports place an emphasis on the bottom half of the Cycle, from permitting through enforcement to assessment and feedback  </vt:lpstr>
      <vt:lpstr>PowerPoint-presentatie</vt:lpstr>
      <vt:lpstr>PowerPoint-presentatie</vt:lpstr>
      <vt:lpstr>PowerPoint-presentatie</vt:lpstr>
      <vt:lpstr>PowerPoint-presentatie</vt:lpstr>
      <vt:lpstr> </vt:lpstr>
      <vt:lpstr> </vt:lpstr>
      <vt:lpstr> </vt:lpstr>
      <vt:lpstr>easyTools Project 2010/11</vt:lpstr>
      <vt:lpstr>Objectives</vt:lpstr>
      <vt:lpstr>Risk Criteria</vt:lpstr>
      <vt:lpstr>Integrated Risk Assessment Method</vt:lpstr>
      <vt:lpstr>Integrated Risk Assessment Method</vt:lpstr>
      <vt:lpstr> </vt:lpstr>
      <vt:lpstr>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ruza</dc:creator>
  <cp:lastModifiedBy>Ike Van Der Putte</cp:lastModifiedBy>
  <cp:revision>66</cp:revision>
  <dcterms:created xsi:type="dcterms:W3CDTF">2013-10-30T11:37:35Z</dcterms:created>
  <dcterms:modified xsi:type="dcterms:W3CDTF">2014-01-30T15:41:51Z</dcterms:modified>
</cp:coreProperties>
</file>