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71" r:id="rId4"/>
    <p:sldId id="272" r:id="rId5"/>
    <p:sldId id="269" r:id="rId6"/>
    <p:sldId id="258" r:id="rId7"/>
    <p:sldId id="264" r:id="rId8"/>
    <p:sldId id="270" r:id="rId9"/>
    <p:sldId id="274" r:id="rId10"/>
    <p:sldId id="273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29C7C-2F83-416F-BF52-876000F6E075}" type="datetimeFigureOut">
              <a:rPr lang="nl-NL" smtClean="0"/>
              <a:t>30-1-2014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AC506-D402-42B7-9CDC-B43C710EB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976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049" y="8684238"/>
            <a:ext cx="2972338" cy="45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74" tIns="45537" rIns="91074" bIns="45537" anchor="b"/>
          <a:lstStyle>
            <a:lvl1pPr defTabSz="909638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defTabSz="909638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defTabSz="909638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defTabSz="909638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defTabSz="909638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63B8D597-5EBE-4536-8953-3992A878D233}" type="slidenum">
              <a:rPr lang="en-GB" altLang="nl-NL" sz="12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/>
              <a:t>3</a:t>
            </a:fld>
            <a:endParaRPr lang="en-GB" altLang="nl-NL" sz="12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325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53252" name="Notizenplatzhalter 2"/>
          <p:cNvSpPr>
            <a:spLocks noGrp="1"/>
          </p:cNvSpPr>
          <p:nvPr>
            <p:ph type="body" idx="1"/>
          </p:nvPr>
        </p:nvSpPr>
        <p:spPr>
          <a:xfrm>
            <a:off x="685801" y="4342851"/>
            <a:ext cx="5486400" cy="4115898"/>
          </a:xfrm>
          <a:noFill/>
        </p:spPr>
        <p:txBody>
          <a:bodyPr lIns="91074" tIns="45537" rIns="91074" bIns="45537"/>
          <a:lstStyle/>
          <a:p>
            <a:pPr defTabSz="877888" eaLnBrk="1" hangingPunct="1"/>
            <a:endParaRPr lang="it-IT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Coordinator ECRAN KE 2 </a:t>
            </a:r>
          </a:p>
          <a:p>
            <a:r>
              <a:rPr lang="en-US" dirty="0" smtClean="0"/>
              <a:t>Ike van der Putte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3" t="23214" r="36221" b="4767"/>
          <a:stretch/>
        </p:blipFill>
        <p:spPr bwMode="auto">
          <a:xfrm>
            <a:off x="175363" y="1177447"/>
            <a:ext cx="8844613" cy="109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39552" y="2852936"/>
            <a:ext cx="76997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6: Inspection in other policy areas</a:t>
            </a:r>
          </a:p>
          <a:p>
            <a:r>
              <a:rPr lang="en-US" sz="3600" b="1" dirty="0" smtClean="0"/>
              <a:t>TASK 7: Networks </a:t>
            </a:r>
            <a:endParaRPr lang="nl-NL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4" name="Title 1"/>
          <p:cNvSpPr>
            <a:spLocks noGrp="1"/>
          </p:cNvSpPr>
          <p:nvPr>
            <p:ph type="title" idx="4294967295"/>
          </p:nvPr>
        </p:nvSpPr>
        <p:spPr>
          <a:xfrm>
            <a:off x="456931" y="773200"/>
            <a:ext cx="8230138" cy="567300"/>
          </a:xfrm>
        </p:spPr>
        <p:txBody>
          <a:bodyPr/>
          <a:lstStyle/>
          <a:p>
            <a:pPr eaLnBrk="1" hangingPunct="1"/>
            <a:r>
              <a:rPr lang="en-GB" sz="2200" b="1" dirty="0" smtClean="0">
                <a:solidFill>
                  <a:srgbClr val="17375E"/>
                </a:solidFill>
                <a:latin typeface="Garamond" pitchFamily="18" charset="0"/>
              </a:rPr>
              <a:t>RENA/ECENA - Networks</a:t>
            </a:r>
            <a:endParaRPr lang="en-GB" sz="2200" b="1" dirty="0">
              <a:solidFill>
                <a:srgbClr val="17375E"/>
              </a:solidFill>
              <a:latin typeface="Garamond" pitchFamily="18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428709" y="1487364"/>
            <a:ext cx="8230138" cy="4358422"/>
          </a:xfrm>
        </p:spPr>
        <p:txBody>
          <a:bodyPr/>
          <a:lstStyle/>
          <a:p>
            <a:pPr marL="329386" indent="-329386">
              <a:buNone/>
              <a:defRPr/>
            </a:pPr>
            <a:endParaRPr lang="en-GB" sz="1900" dirty="0">
              <a:solidFill>
                <a:schemeClr val="tx2">
                  <a:lumMod val="75000"/>
                </a:schemeClr>
              </a:solidFill>
              <a:latin typeface="Garamond" pitchFamily="18" charset="0"/>
              <a:cs typeface="Helvetica" pitchFamily="34" charset="0"/>
            </a:endParaRPr>
          </a:p>
          <a:p>
            <a:pPr marL="329386" indent="-329386" algn="just">
              <a:lnSpc>
                <a:spcPct val="90000"/>
              </a:lnSpc>
              <a:defRPr/>
            </a:pPr>
            <a:endParaRPr lang="en-US" sz="1600" dirty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58376" name="Content Placeholder 2"/>
          <p:cNvSpPr>
            <a:spLocks noGrp="1"/>
          </p:cNvSpPr>
          <p:nvPr>
            <p:ph idx="4294967295"/>
          </p:nvPr>
        </p:nvSpPr>
        <p:spPr>
          <a:xfrm>
            <a:off x="456931" y="1534879"/>
            <a:ext cx="8230138" cy="4394418"/>
          </a:xfrm>
        </p:spPr>
        <p:txBody>
          <a:bodyPr/>
          <a:lstStyle/>
          <a:p>
            <a:pPr marL="171535" algn="just">
              <a:lnSpc>
                <a:spcPct val="90000"/>
              </a:lnSpc>
              <a:buNone/>
            </a:pPr>
            <a:r>
              <a:rPr lang="en-US" sz="1600" dirty="0">
                <a:latin typeface="Helvetica"/>
                <a:ea typeface="Helvetica"/>
                <a:cs typeface="Helvetica"/>
              </a:rPr>
              <a:t>	</a:t>
            </a:r>
            <a:endParaRPr lang="en-US" sz="1900" u="sng" dirty="0">
              <a:solidFill>
                <a:srgbClr val="17375E"/>
              </a:solidFill>
              <a:latin typeface="Garamond" pitchFamily="18" charset="0"/>
              <a:ea typeface="Helvetica"/>
              <a:cs typeface="Helvetica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243900" y="1394426"/>
            <a:ext cx="9090029" cy="1049954"/>
          </a:xfrm>
          <a:prstGeom prst="rect">
            <a:avLst/>
          </a:prstGeom>
          <a:noFill/>
        </p:spPr>
        <p:txBody>
          <a:bodyPr wrap="none" lIns="79681" tIns="39840" rIns="79681" bIns="39840" rtlCol="0">
            <a:spAutoFit/>
          </a:bodyPr>
          <a:lstStyle/>
          <a:p>
            <a:r>
              <a:rPr lang="en-US" sz="2100" dirty="0"/>
              <a:t>Within the RENA beneficiary countries only Croatia, </a:t>
            </a:r>
            <a:r>
              <a:rPr lang="en-US" sz="2100" dirty="0" err="1"/>
              <a:t>fYR</a:t>
            </a:r>
            <a:r>
              <a:rPr lang="en-US" sz="2100" dirty="0"/>
              <a:t> of Macedonia and Turkey </a:t>
            </a:r>
          </a:p>
          <a:p>
            <a:r>
              <a:rPr lang="en-US" sz="2100" dirty="0"/>
              <a:t>are IMPEL members, as till recently only countries with a candidate status </a:t>
            </a:r>
            <a:r>
              <a:rPr lang="en-US" sz="2100" dirty="0" smtClean="0"/>
              <a:t>are</a:t>
            </a:r>
          </a:p>
          <a:p>
            <a:r>
              <a:rPr lang="en-US" sz="2100" dirty="0" smtClean="0"/>
              <a:t>eligible for </a:t>
            </a:r>
            <a:r>
              <a:rPr lang="en-US" sz="2100" dirty="0"/>
              <a:t>IMPEL membership and could participate in IMPEL events</a:t>
            </a:r>
            <a:r>
              <a:rPr lang="nl-NL" sz="2100" dirty="0"/>
              <a:t>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9804" y="2636912"/>
            <a:ext cx="9211986" cy="1049954"/>
          </a:xfrm>
          <a:prstGeom prst="rect">
            <a:avLst/>
          </a:prstGeom>
          <a:noFill/>
        </p:spPr>
        <p:txBody>
          <a:bodyPr wrap="none" lIns="79681" tIns="39840" rIns="79681" bIns="39840" rtlCol="0">
            <a:spAutoFit/>
          </a:bodyPr>
          <a:lstStyle/>
          <a:p>
            <a:r>
              <a:rPr lang="en-US" sz="2100" dirty="0"/>
              <a:t>Commission and RENA secretariat have made efforts to facilitate also participation </a:t>
            </a:r>
          </a:p>
          <a:p>
            <a:r>
              <a:rPr lang="en-US" sz="2100" dirty="0"/>
              <a:t>of potential candidate countries in IMPEL events, for which a change in IMPEL </a:t>
            </a:r>
          </a:p>
          <a:p>
            <a:r>
              <a:rPr lang="en-US" sz="2100" dirty="0"/>
              <a:t>statutes  was needed</a:t>
            </a:r>
            <a:endParaRPr lang="nl-NL" sz="2100" dirty="0"/>
          </a:p>
        </p:txBody>
      </p:sp>
      <p:sp>
        <p:nvSpPr>
          <p:cNvPr id="4" name="Tekstvak 3"/>
          <p:cNvSpPr txBox="1"/>
          <p:nvPr/>
        </p:nvSpPr>
        <p:spPr>
          <a:xfrm>
            <a:off x="243900" y="4147416"/>
            <a:ext cx="213818" cy="357457"/>
          </a:xfrm>
          <a:prstGeom prst="rect">
            <a:avLst/>
          </a:prstGeom>
          <a:noFill/>
        </p:spPr>
        <p:txBody>
          <a:bodyPr wrap="none" lIns="79681" tIns="39840" rIns="79681" bIns="39840" rtlCol="0">
            <a:spAutoFit/>
          </a:bodyPr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68758" y="3933056"/>
            <a:ext cx="8632020" cy="2019450"/>
          </a:xfrm>
          <a:prstGeom prst="rect">
            <a:avLst/>
          </a:prstGeom>
          <a:noFill/>
        </p:spPr>
        <p:txBody>
          <a:bodyPr wrap="none" lIns="79681" tIns="39840" rIns="79681" bIns="39840" rtlCol="0">
            <a:spAutoFit/>
          </a:bodyPr>
          <a:lstStyle/>
          <a:p>
            <a:r>
              <a:rPr lang="en-US" sz="2100" dirty="0"/>
              <a:t>In the IMPEL meeting of June 2012, a decision is has been taken by IMPEL </a:t>
            </a:r>
          </a:p>
          <a:p>
            <a:r>
              <a:rPr lang="en-US" sz="2100" dirty="0"/>
              <a:t>(with a change of statutes) to open its membership not only for EU candidate </a:t>
            </a:r>
          </a:p>
          <a:p>
            <a:r>
              <a:rPr lang="en-US" sz="2100" dirty="0"/>
              <a:t>countries but also for potential candidates for EU membership. </a:t>
            </a:r>
          </a:p>
          <a:p>
            <a:r>
              <a:rPr lang="en-US" sz="2100" dirty="0"/>
              <a:t>As a result of this decision, and under the condition of membership </a:t>
            </a:r>
          </a:p>
          <a:p>
            <a:r>
              <a:rPr lang="en-US" sz="2100" dirty="0"/>
              <a:t>(note: yearly membership fee), IMPEL activities are now open to all RENA </a:t>
            </a:r>
          </a:p>
          <a:p>
            <a:r>
              <a:rPr lang="en-US" sz="2100" dirty="0"/>
              <a:t>beneficiary countries.</a:t>
            </a:r>
            <a:r>
              <a:rPr lang="nl-NL" sz="2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66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539552" y="657562"/>
            <a:ext cx="6216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1.2.7 Inspectors participation in networking activities and </a:t>
            </a:r>
            <a:endParaRPr lang="en-GB" b="1" i="1" dirty="0" smtClean="0"/>
          </a:p>
          <a:p>
            <a:r>
              <a:rPr lang="en-GB" b="1" i="1" dirty="0" smtClean="0"/>
              <a:t>ECENA </a:t>
            </a:r>
            <a:r>
              <a:rPr lang="en-GB" b="1" i="1" dirty="0"/>
              <a:t>Coordinators Annual Meetings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70844" y="1427915"/>
            <a:ext cx="84325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IMPEL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b="1" i="1" dirty="0"/>
              <a:t>GREENFORCE </a:t>
            </a:r>
            <a:r>
              <a:rPr lang="en-GB" dirty="0" smtClean="0"/>
              <a:t> </a:t>
            </a:r>
            <a:r>
              <a:rPr lang="en-GB" dirty="0"/>
              <a:t>are the main networks that should be </a:t>
            </a:r>
            <a:r>
              <a:rPr lang="en-GB" dirty="0" smtClean="0"/>
              <a:t>considered </a:t>
            </a:r>
            <a:r>
              <a:rPr lang="en-GB" dirty="0"/>
              <a:t>and </a:t>
            </a:r>
            <a:endParaRPr lang="en-GB" dirty="0" smtClean="0"/>
          </a:p>
          <a:p>
            <a:r>
              <a:rPr lang="en-GB" dirty="0" smtClean="0"/>
              <a:t>recommended</a:t>
            </a:r>
            <a:r>
              <a:rPr lang="en-GB" dirty="0"/>
              <a:t>. Membership of IMPEL is now open for all beneficiary </a:t>
            </a:r>
            <a:endParaRPr lang="en-GB" dirty="0" smtClean="0"/>
          </a:p>
          <a:p>
            <a:r>
              <a:rPr lang="en-GB" dirty="0" smtClean="0"/>
              <a:t>countries </a:t>
            </a:r>
            <a:r>
              <a:rPr lang="en-GB" dirty="0"/>
              <a:t>within the </a:t>
            </a:r>
            <a:r>
              <a:rPr lang="en-GB" dirty="0" smtClean="0"/>
              <a:t>ECRAN </a:t>
            </a:r>
            <a:r>
              <a:rPr lang="en-GB" dirty="0"/>
              <a:t>programme. With IMPEL membership a more </a:t>
            </a:r>
            <a:r>
              <a:rPr lang="en-GB" dirty="0" smtClean="0"/>
              <a:t>broad</a:t>
            </a:r>
          </a:p>
          <a:p>
            <a:r>
              <a:rPr lang="en-GB" dirty="0" smtClean="0"/>
              <a:t> </a:t>
            </a:r>
            <a:r>
              <a:rPr lang="en-GB" dirty="0"/>
              <a:t>participation of inspectors in the various clusters of IMPEL can be supported. </a:t>
            </a:r>
            <a:endParaRPr lang="nl-NL" dirty="0"/>
          </a:p>
          <a:p>
            <a:r>
              <a:rPr lang="en-GB" dirty="0"/>
              <a:t>A new activity is proposed which considers the participation in the European </a:t>
            </a:r>
            <a:r>
              <a:rPr lang="en-GB" dirty="0" smtClean="0"/>
              <a:t>Forum</a:t>
            </a:r>
          </a:p>
          <a:p>
            <a:r>
              <a:rPr lang="en-GB" dirty="0" smtClean="0"/>
              <a:t> </a:t>
            </a:r>
            <a:r>
              <a:rPr lang="en-GB" dirty="0"/>
              <a:t>of Judges for Environment </a:t>
            </a:r>
            <a:r>
              <a:rPr lang="en-GB" b="1" i="1" dirty="0"/>
              <a:t>(EUFJE</a:t>
            </a:r>
            <a:r>
              <a:rPr lang="en-GB" b="1" i="1" dirty="0" smtClean="0"/>
              <a:t>)</a:t>
            </a:r>
          </a:p>
          <a:p>
            <a:r>
              <a:rPr lang="en-GB" dirty="0"/>
              <a:t>Along the same lines, the newly established European Network of Prosecutors for </a:t>
            </a:r>
            <a:r>
              <a:rPr lang="en-GB" dirty="0" smtClean="0"/>
              <a:t>the</a:t>
            </a:r>
          </a:p>
          <a:p>
            <a:r>
              <a:rPr lang="en-GB" dirty="0" smtClean="0"/>
              <a:t> </a:t>
            </a:r>
            <a:r>
              <a:rPr lang="en-GB" dirty="0"/>
              <a:t>Environment </a:t>
            </a:r>
            <a:r>
              <a:rPr lang="en-GB" b="1" i="1" dirty="0"/>
              <a:t>(ENPE) </a:t>
            </a:r>
            <a:r>
              <a:rPr lang="en-GB" dirty="0"/>
              <a:t>can be mentioned as a network that helps practitioners to connect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49863" y="5013176"/>
            <a:ext cx="83806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practice established under RENA will continue under ECRAN when It comes to </a:t>
            </a:r>
            <a:r>
              <a:rPr lang="en-GB" dirty="0" smtClean="0"/>
              <a:t>this</a:t>
            </a:r>
          </a:p>
          <a:p>
            <a:r>
              <a:rPr lang="en-GB" dirty="0" smtClean="0"/>
              <a:t> </a:t>
            </a:r>
            <a:r>
              <a:rPr lang="en-GB" dirty="0"/>
              <a:t>task. ECRAN will finance participation of up to one representative from the beneficiary </a:t>
            </a:r>
            <a:endParaRPr lang="en-GB" dirty="0" smtClean="0"/>
          </a:p>
          <a:p>
            <a:r>
              <a:rPr lang="en-GB" dirty="0" smtClean="0"/>
              <a:t>country </a:t>
            </a:r>
            <a:r>
              <a:rPr lang="en-GB" dirty="0"/>
              <a:t>to the relevant meetings of </a:t>
            </a:r>
            <a:r>
              <a:rPr lang="en-GB" dirty="0" smtClean="0"/>
              <a:t>related </a:t>
            </a:r>
            <a:r>
              <a:rPr lang="en-GB" dirty="0"/>
              <a:t>networks. The request for financing will be </a:t>
            </a:r>
            <a:endParaRPr lang="en-GB" dirty="0" smtClean="0"/>
          </a:p>
          <a:p>
            <a:r>
              <a:rPr lang="en-GB" dirty="0" smtClean="0"/>
              <a:t>addressed </a:t>
            </a:r>
            <a:r>
              <a:rPr lang="en-GB" dirty="0"/>
              <a:t>to ECRAN Secretariat who will arrange the logistics upon approval of EC.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539552" y="3723596"/>
            <a:ext cx="7674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Considering </a:t>
            </a:r>
            <a:r>
              <a:rPr lang="en-GB" dirty="0">
                <a:ea typeface="Times New Roman"/>
                <a:cs typeface="Times New Roman"/>
              </a:rPr>
              <a:t>enforcement in the European Union also </a:t>
            </a:r>
            <a:r>
              <a:rPr lang="en-GB" b="1" i="1" dirty="0" smtClean="0">
                <a:ea typeface="Times New Roman"/>
                <a:cs typeface="Times New Roman"/>
              </a:rPr>
              <a:t>EUROPOL/</a:t>
            </a:r>
            <a:r>
              <a:rPr lang="en-GB" b="1" i="1" dirty="0" smtClean="0"/>
              <a:t>ENVICRIMENET</a:t>
            </a:r>
            <a:endParaRPr lang="nl-NL" b="1" i="1" dirty="0"/>
          </a:p>
          <a:p>
            <a:r>
              <a:rPr lang="en-GB" dirty="0"/>
              <a:t> </a:t>
            </a:r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has to be mentioned as an important organisation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85225" y="4404041"/>
            <a:ext cx="8309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Other </a:t>
            </a:r>
            <a:r>
              <a:rPr lang="en-GB" dirty="0"/>
              <a:t>networks which are of secondary relevance are INTERPOL and INECE because of </a:t>
            </a:r>
            <a:endParaRPr lang="en-GB" dirty="0" smtClean="0"/>
          </a:p>
          <a:p>
            <a:r>
              <a:rPr lang="en-GB" dirty="0" smtClean="0"/>
              <a:t>their </a:t>
            </a:r>
            <a:r>
              <a:rPr lang="en-GB" dirty="0"/>
              <a:t>international perspective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311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959529"/>
              </p:ext>
            </p:extLst>
          </p:nvPr>
        </p:nvGraphicFramePr>
        <p:xfrm>
          <a:off x="1187624" y="1772816"/>
          <a:ext cx="6124575" cy="356616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  2014 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2014/January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2015/January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4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2013– September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Reports from the beneficiaries participating to the relevant meetings of the related networks.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31413"/>
            <a:ext cx="3087825" cy="231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002" y="3131412"/>
            <a:ext cx="3335498" cy="224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555349" y="1412776"/>
            <a:ext cx="52961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Thank you for your attention</a:t>
            </a:r>
            <a:endParaRPr lang="en-US" sz="32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043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1700808"/>
            <a:ext cx="7699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</a:t>
            </a:r>
            <a:r>
              <a:rPr lang="en-US" sz="3600" b="1" dirty="0"/>
              <a:t>6: Inspection in other policy areas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67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jdelijke aanduiding voor dianumm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24" tIns="45667" rIns="91324" bIns="45667" anchor="b"/>
          <a:lstStyle>
            <a:lvl1pPr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endParaRPr lang="en-GB" altLang="nl-NL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7523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350"/>
            <a:ext cx="8686800" cy="720725"/>
          </a:xfrm>
          <a:prstGeom prst="rect">
            <a:avLst/>
          </a:prstGeom>
        </p:spPr>
        <p:txBody>
          <a:bodyPr lIns="91324" tIns="45667" rIns="91324" bIns="45667"/>
          <a:lstStyle/>
          <a:p>
            <a:pPr eaLnBrk="1" hangingPunct="1">
              <a:defRPr/>
            </a:pPr>
            <a:r>
              <a:rPr lang="nl-NL" sz="2400" b="1" kern="1200" dirty="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rPr>
              <a:t>RENA </a:t>
            </a:r>
            <a:r>
              <a:rPr lang="nl-NL" sz="2400" b="1" kern="1200" dirty="0" smtClean="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rPr>
              <a:t>ECENA 2010 -2013</a:t>
            </a:r>
            <a:endParaRPr lang="en-GB" sz="2400" b="1" kern="1200" dirty="0">
              <a:solidFill>
                <a:srgbClr val="17375E"/>
              </a:solidFill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37892" name="Foliennummernplatzhalter 3"/>
          <p:cNvSpPr txBox="1">
            <a:spLocks noGrp="1"/>
          </p:cNvSpPr>
          <p:nvPr/>
        </p:nvSpPr>
        <p:spPr bwMode="auto">
          <a:xfrm>
            <a:off x="6572250" y="5857875"/>
            <a:ext cx="21336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24" tIns="45667" rIns="91324" bIns="45667" anchor="ctr"/>
          <a:lstStyle>
            <a:lvl1pPr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endParaRPr lang="it-IT" altLang="nl-NL" sz="1200">
              <a:solidFill>
                <a:srgbClr val="898989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37893" name="Gruppieren 22"/>
          <p:cNvGrpSpPr>
            <a:grpSpLocks/>
          </p:cNvGrpSpPr>
          <p:nvPr/>
        </p:nvGrpSpPr>
        <p:grpSpPr bwMode="auto">
          <a:xfrm>
            <a:off x="5192713" y="2349500"/>
            <a:ext cx="3889375" cy="3167063"/>
            <a:chOff x="3275856" y="2060848"/>
            <a:chExt cx="3888432" cy="3168352"/>
          </a:xfrm>
        </p:grpSpPr>
        <p:grpSp>
          <p:nvGrpSpPr>
            <p:cNvPr id="37919" name="Gruppieren 19"/>
            <p:cNvGrpSpPr>
              <a:grpSpLocks/>
            </p:cNvGrpSpPr>
            <p:nvPr/>
          </p:nvGrpSpPr>
          <p:grpSpPr bwMode="auto">
            <a:xfrm>
              <a:off x="4572000" y="2060848"/>
              <a:ext cx="1296144" cy="3168352"/>
              <a:chOff x="4572000" y="2060848"/>
              <a:chExt cx="1296144" cy="3168352"/>
            </a:xfrm>
          </p:grpSpPr>
          <p:sp>
            <p:nvSpPr>
              <p:cNvPr id="37928" name="Abgerundetes Rechteck 10"/>
              <p:cNvSpPr>
                <a:spLocks noChangeArrowheads="1"/>
              </p:cNvSpPr>
              <p:nvPr/>
            </p:nvSpPr>
            <p:spPr bwMode="auto">
              <a:xfrm>
                <a:off x="4572529" y="2060848"/>
                <a:ext cx="1295086" cy="719431"/>
              </a:xfrm>
              <a:prstGeom prst="roundRect">
                <a:avLst>
                  <a:gd name="adj" fmla="val 16667"/>
                </a:avLst>
              </a:prstGeom>
              <a:solidFill>
                <a:schemeClr val="bg2"/>
              </a:solidFill>
              <a:ln w="2857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lIns="104927" tIns="52464" rIns="104927" bIns="52464" anchor="ctr"/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Monitoring throughout the year</a:t>
                </a:r>
              </a:p>
            </p:txBody>
          </p:sp>
          <p:sp>
            <p:nvSpPr>
              <p:cNvPr id="37929" name="Abgerundetes Rechteck 12"/>
              <p:cNvSpPr>
                <a:spLocks noChangeArrowheads="1"/>
              </p:cNvSpPr>
              <p:nvPr/>
            </p:nvSpPr>
            <p:spPr bwMode="auto">
              <a:xfrm>
                <a:off x="4572529" y="4509769"/>
                <a:ext cx="1295086" cy="719431"/>
              </a:xfrm>
              <a:prstGeom prst="roundRect">
                <a:avLst>
                  <a:gd name="adj" fmla="val 16667"/>
                </a:avLst>
              </a:prstGeom>
              <a:solidFill>
                <a:schemeClr val="bg2"/>
              </a:solidFill>
              <a:ln w="2857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lIns="104927" tIns="52464" rIns="104927" bIns="52464" anchor="ctr"/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Verification</a:t>
                </a:r>
              </a:p>
            </p:txBody>
          </p:sp>
        </p:grpSp>
        <p:grpSp>
          <p:nvGrpSpPr>
            <p:cNvPr id="37920" name="Gruppieren 18"/>
            <p:cNvGrpSpPr>
              <a:grpSpLocks/>
            </p:cNvGrpSpPr>
            <p:nvPr/>
          </p:nvGrpSpPr>
          <p:grpSpPr bwMode="auto">
            <a:xfrm>
              <a:off x="3275856" y="3269400"/>
              <a:ext cx="3888432" cy="735339"/>
              <a:chOff x="3275856" y="3377412"/>
              <a:chExt cx="3888432" cy="735339"/>
            </a:xfrm>
          </p:grpSpPr>
          <p:sp>
            <p:nvSpPr>
              <p:cNvPr id="37926" name="Abgerundetes Rechteck 11"/>
              <p:cNvSpPr>
                <a:spLocks noChangeArrowheads="1"/>
              </p:cNvSpPr>
              <p:nvPr/>
            </p:nvSpPr>
            <p:spPr bwMode="auto">
              <a:xfrm>
                <a:off x="5867614" y="3377440"/>
                <a:ext cx="1296674" cy="719430"/>
              </a:xfrm>
              <a:prstGeom prst="roundRect">
                <a:avLst>
                  <a:gd name="adj" fmla="val 16667"/>
                </a:avLst>
              </a:prstGeom>
              <a:solidFill>
                <a:schemeClr val="bg2"/>
              </a:solidFill>
              <a:ln w="2857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lIns="104927" tIns="52464" rIns="104927" bIns="52464" anchor="ctr"/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Annual Report</a:t>
                </a:r>
              </a:p>
            </p:txBody>
          </p:sp>
          <p:sp>
            <p:nvSpPr>
              <p:cNvPr id="37927" name="Abgerundetes Rechteck 13"/>
              <p:cNvSpPr>
                <a:spLocks noChangeArrowheads="1"/>
              </p:cNvSpPr>
              <p:nvPr/>
            </p:nvSpPr>
            <p:spPr bwMode="auto">
              <a:xfrm>
                <a:off x="3275856" y="3393321"/>
                <a:ext cx="1296673" cy="719430"/>
              </a:xfrm>
              <a:prstGeom prst="roundRect">
                <a:avLst>
                  <a:gd name="adj" fmla="val 16667"/>
                </a:avLst>
              </a:prstGeom>
              <a:solidFill>
                <a:schemeClr val="bg2"/>
              </a:solidFill>
              <a:ln w="2857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lIns="104927" tIns="52464" rIns="104927" bIns="52464" anchor="ctr"/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Surrender allowances</a:t>
                </a:r>
              </a:p>
            </p:txBody>
          </p:sp>
        </p:grpSp>
        <p:grpSp>
          <p:nvGrpSpPr>
            <p:cNvPr id="37921" name="Gruppieren 21"/>
            <p:cNvGrpSpPr>
              <a:grpSpLocks/>
            </p:cNvGrpSpPr>
            <p:nvPr/>
          </p:nvGrpSpPr>
          <p:grpSpPr bwMode="auto">
            <a:xfrm>
              <a:off x="3815916" y="2276872"/>
              <a:ext cx="2808312" cy="2808312"/>
              <a:chOff x="3815916" y="2276872"/>
              <a:chExt cx="2808312" cy="2808312"/>
            </a:xfrm>
          </p:grpSpPr>
          <p:sp>
            <p:nvSpPr>
              <p:cNvPr id="10" name="Bogen 9"/>
              <p:cNvSpPr/>
              <p:nvPr/>
            </p:nvSpPr>
            <p:spPr>
              <a:xfrm>
                <a:off x="3815475" y="2276836"/>
                <a:ext cx="2809194" cy="2807843"/>
              </a:xfrm>
              <a:prstGeom prst="arc">
                <a:avLst>
                  <a:gd name="adj1" fmla="val 17972551"/>
                  <a:gd name="adj2" fmla="val 20568744"/>
                </a:avLst>
              </a:prstGeom>
              <a:ln w="3810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eaLnBrk="1" hangingPunct="1">
                  <a:defRPr/>
                </a:pPr>
                <a:endParaRPr lang="en-GB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Bogen 15"/>
              <p:cNvSpPr/>
              <p:nvPr/>
            </p:nvSpPr>
            <p:spPr>
              <a:xfrm>
                <a:off x="3815475" y="2276836"/>
                <a:ext cx="2809194" cy="2807843"/>
              </a:xfrm>
              <a:prstGeom prst="arc">
                <a:avLst>
                  <a:gd name="adj1" fmla="val 979856"/>
                  <a:gd name="adj2" fmla="val 3581151"/>
                </a:avLst>
              </a:prstGeom>
              <a:ln w="3810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eaLnBrk="1" hangingPunct="1">
                  <a:defRPr/>
                </a:pPr>
                <a:endParaRPr lang="en-GB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Bogen 16"/>
              <p:cNvSpPr/>
              <p:nvPr/>
            </p:nvSpPr>
            <p:spPr>
              <a:xfrm>
                <a:off x="3815475" y="2276836"/>
                <a:ext cx="2809194" cy="2807843"/>
              </a:xfrm>
              <a:prstGeom prst="arc">
                <a:avLst>
                  <a:gd name="adj1" fmla="val 7193655"/>
                  <a:gd name="adj2" fmla="val 9834259"/>
                </a:avLst>
              </a:prstGeom>
              <a:ln w="3810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eaLnBrk="1" hangingPunct="1">
                  <a:defRPr/>
                </a:pPr>
                <a:endParaRPr lang="en-GB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Bogen 17"/>
              <p:cNvSpPr/>
              <p:nvPr/>
            </p:nvSpPr>
            <p:spPr>
              <a:xfrm>
                <a:off x="3815475" y="2276836"/>
                <a:ext cx="2809194" cy="2807843"/>
              </a:xfrm>
              <a:prstGeom prst="arc">
                <a:avLst>
                  <a:gd name="adj1" fmla="val 11986190"/>
                  <a:gd name="adj2" fmla="val 14484132"/>
                </a:avLst>
              </a:prstGeom>
              <a:ln w="3810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eaLnBrk="1" hangingPunct="1">
                  <a:defRPr/>
                </a:pPr>
                <a:endParaRPr lang="en-GB" sz="16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7894" name="Gruppieren 37"/>
          <p:cNvGrpSpPr>
            <a:grpSpLocks/>
          </p:cNvGrpSpPr>
          <p:nvPr/>
        </p:nvGrpSpPr>
        <p:grpSpPr bwMode="auto">
          <a:xfrm>
            <a:off x="1069975" y="1412875"/>
            <a:ext cx="5662613" cy="1800225"/>
            <a:chOff x="1070043" y="1412875"/>
            <a:chExt cx="5662545" cy="1800225"/>
          </a:xfrm>
        </p:grpSpPr>
        <p:sp>
          <p:nvSpPr>
            <p:cNvPr id="37915" name="Vertikaler Bildlauf 24"/>
            <p:cNvSpPr>
              <a:spLocks noChangeArrowheads="1"/>
            </p:cNvSpPr>
            <p:nvPr/>
          </p:nvSpPr>
          <p:spPr bwMode="auto">
            <a:xfrm>
              <a:off x="1070043" y="1520825"/>
              <a:ext cx="1655762" cy="647700"/>
            </a:xfrm>
            <a:prstGeom prst="verticalScroll">
              <a:avLst>
                <a:gd name="adj" fmla="val 12500"/>
              </a:avLst>
            </a:prstGeom>
            <a:solidFill>
              <a:srgbClr val="D0ECCB"/>
            </a:solidFill>
            <a:ln w="25400" algn="ctr">
              <a:solidFill>
                <a:srgbClr val="35742A"/>
              </a:solidFill>
              <a:round/>
              <a:headEnd/>
              <a:tailEnd/>
            </a:ln>
          </p:spPr>
          <p:txBody>
            <a:bodyPr lIns="104927" tIns="52464" rIns="104927" bIns="52464" anchor="ctr"/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6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Legislation (“MRG”)</a:t>
              </a:r>
            </a:p>
          </p:txBody>
        </p:sp>
        <p:sp>
          <p:nvSpPr>
            <p:cNvPr id="37916" name="Vertikaler Bildlauf 27"/>
            <p:cNvSpPr>
              <a:spLocks noChangeArrowheads="1"/>
            </p:cNvSpPr>
            <p:nvPr/>
          </p:nvSpPr>
          <p:spPr bwMode="auto">
            <a:xfrm>
              <a:off x="3072607" y="1412875"/>
              <a:ext cx="2016125" cy="863600"/>
            </a:xfrm>
            <a:prstGeom prst="verticalScroll">
              <a:avLst>
                <a:gd name="adj" fmla="val 12500"/>
              </a:avLst>
            </a:prstGeom>
            <a:solidFill>
              <a:srgbClr val="D0ECCB"/>
            </a:solidFill>
            <a:ln w="25400" algn="ctr">
              <a:solidFill>
                <a:srgbClr val="35742A"/>
              </a:solidFill>
              <a:round/>
              <a:headEnd/>
              <a:tailEnd/>
            </a:ln>
          </p:spPr>
          <p:txBody>
            <a:bodyPr lIns="104927" tIns="52464" rIns="104927" bIns="52464" anchor="ctr"/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4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Monitoring plan (installation specific)</a:t>
              </a:r>
            </a:p>
          </p:txBody>
        </p:sp>
        <p:sp>
          <p:nvSpPr>
            <p:cNvPr id="37917" name="Pfeil nach rechts 28"/>
            <p:cNvSpPr>
              <a:spLocks noChangeArrowheads="1"/>
            </p:cNvSpPr>
            <p:nvPr/>
          </p:nvSpPr>
          <p:spPr bwMode="auto">
            <a:xfrm>
              <a:off x="2692467" y="1628775"/>
              <a:ext cx="431800" cy="431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D0ECCB"/>
            </a:solidFill>
            <a:ln w="25400" algn="ctr">
              <a:solidFill>
                <a:srgbClr val="35742A"/>
              </a:solidFill>
              <a:miter lim="800000"/>
              <a:headEnd/>
              <a:tailEnd/>
            </a:ln>
          </p:spPr>
          <p:txBody>
            <a:bodyPr lIns="104927" tIns="52464" rIns="104927" bIns="52464" anchor="ctr"/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nl-NL" altLang="nl-NL" sz="1600">
                <a:solidFill>
                  <a:srgbClr val="35742A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3" name="Bogen 32"/>
            <p:cNvSpPr/>
            <p:nvPr/>
          </p:nvSpPr>
          <p:spPr bwMode="auto">
            <a:xfrm>
              <a:off x="2340028" y="1844675"/>
              <a:ext cx="4392560" cy="1368425"/>
            </a:xfrm>
            <a:prstGeom prst="arc">
              <a:avLst>
                <a:gd name="adj1" fmla="val 16200000"/>
                <a:gd name="adj2" fmla="val 21232536"/>
              </a:avLst>
            </a:prstGeom>
            <a:ln w="28575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en-GB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37895" name="Gruppieren 38"/>
          <p:cNvGrpSpPr>
            <a:grpSpLocks/>
          </p:cNvGrpSpPr>
          <p:nvPr/>
        </p:nvGrpSpPr>
        <p:grpSpPr bwMode="auto">
          <a:xfrm>
            <a:off x="1016000" y="1943100"/>
            <a:ext cx="6003925" cy="3671888"/>
            <a:chOff x="1016068" y="1917700"/>
            <a:chExt cx="6003857" cy="3671888"/>
          </a:xfrm>
        </p:grpSpPr>
        <p:sp>
          <p:nvSpPr>
            <p:cNvPr id="85" name="Bogen 84"/>
            <p:cNvSpPr/>
            <p:nvPr/>
          </p:nvSpPr>
          <p:spPr bwMode="auto">
            <a:xfrm>
              <a:off x="1908233" y="1917700"/>
              <a:ext cx="5111692" cy="3671888"/>
            </a:xfrm>
            <a:prstGeom prst="arc">
              <a:avLst>
                <a:gd name="adj1" fmla="val 2685704"/>
                <a:gd name="adj2" fmla="val 13416366"/>
              </a:avLst>
            </a:prstGeom>
            <a:ln w="28575">
              <a:solidFill>
                <a:schemeClr val="accent6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en-GB" sz="1600">
                <a:solidFill>
                  <a:prstClr val="black"/>
                </a:solidFill>
              </a:endParaRPr>
            </a:p>
          </p:txBody>
        </p:sp>
        <p:sp>
          <p:nvSpPr>
            <p:cNvPr id="37914" name="Textfeld 85"/>
            <p:cNvSpPr txBox="1">
              <a:spLocks noChangeArrowheads="1"/>
            </p:cNvSpPr>
            <p:nvPr/>
          </p:nvSpPr>
          <p:spPr bwMode="auto">
            <a:xfrm>
              <a:off x="1016068" y="2997200"/>
              <a:ext cx="1441450" cy="542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927" tIns="52464" rIns="104927" bIns="52464">
              <a:spAutoFit/>
            </a:bodyPr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4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Improvement suggestions</a:t>
              </a:r>
            </a:p>
          </p:txBody>
        </p:sp>
      </p:grpSp>
      <p:grpSp>
        <p:nvGrpSpPr>
          <p:cNvPr id="37896" name="Gruppieren 87"/>
          <p:cNvGrpSpPr>
            <a:grpSpLocks/>
          </p:cNvGrpSpPr>
          <p:nvPr/>
        </p:nvGrpSpPr>
        <p:grpSpPr bwMode="auto">
          <a:xfrm>
            <a:off x="2051050" y="2139950"/>
            <a:ext cx="4130675" cy="2316163"/>
            <a:chOff x="2051720" y="2139516"/>
            <a:chExt cx="4129731" cy="2316420"/>
          </a:xfrm>
        </p:grpSpPr>
        <p:sp>
          <p:nvSpPr>
            <p:cNvPr id="37903" name="Rechteck 31"/>
            <p:cNvSpPr>
              <a:spLocks noChangeArrowheads="1"/>
            </p:cNvSpPr>
            <p:nvPr/>
          </p:nvSpPr>
          <p:spPr bwMode="auto">
            <a:xfrm>
              <a:off x="2051720" y="3573375"/>
              <a:ext cx="1368170" cy="719251"/>
            </a:xfrm>
            <a:prstGeom prst="rect">
              <a:avLst/>
            </a:prstGeom>
            <a:solidFill>
              <a:srgbClr val="000000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04927" tIns="52464" rIns="104927" bIns="52464" anchor="ctr"/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600">
                  <a:solidFill>
                    <a:srgbClr val="FFFFFF"/>
                  </a:solidFill>
                  <a:latin typeface="Arial" charset="0"/>
                  <a:cs typeface="Arial" charset="0"/>
                </a:rPr>
                <a:t>Competent Authority</a:t>
              </a:r>
            </a:p>
          </p:txBody>
        </p:sp>
        <p:grpSp>
          <p:nvGrpSpPr>
            <p:cNvPr id="37904" name="Gruppieren 59"/>
            <p:cNvGrpSpPr>
              <a:grpSpLocks/>
            </p:cNvGrpSpPr>
            <p:nvPr/>
          </p:nvGrpSpPr>
          <p:grpSpPr bwMode="auto">
            <a:xfrm rot="-1073740">
              <a:off x="3290078" y="2780100"/>
              <a:ext cx="2891373" cy="321421"/>
              <a:chOff x="3550520" y="3062704"/>
              <a:chExt cx="2891373" cy="321421"/>
            </a:xfrm>
          </p:grpSpPr>
          <p:sp>
            <p:nvSpPr>
              <p:cNvPr id="37911" name="Textfeld 44"/>
              <p:cNvSpPr txBox="1">
                <a:spLocks noChangeArrowheads="1"/>
              </p:cNvSpPr>
              <p:nvPr/>
            </p:nvSpPr>
            <p:spPr bwMode="auto">
              <a:xfrm>
                <a:off x="4428305" y="3062704"/>
                <a:ext cx="1152310" cy="321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4927" tIns="52464" rIns="104927" bIns="52464">
                <a:spAutoFit/>
              </a:bodyPr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Inspections</a:t>
                </a:r>
              </a:p>
            </p:txBody>
          </p:sp>
          <p:cxnSp>
            <p:nvCxnSpPr>
              <p:cNvPr id="54" name="Gerade Verbindung mit Pfeil 53"/>
              <p:cNvCxnSpPr/>
              <p:nvPr/>
            </p:nvCxnSpPr>
            <p:spPr>
              <a:xfrm>
                <a:off x="3543166" y="3337538"/>
                <a:ext cx="2896526" cy="1588"/>
              </a:xfrm>
              <a:prstGeom prst="straightConnector1">
                <a:avLst/>
              </a:prstGeom>
              <a:ln w="28575">
                <a:solidFill>
                  <a:schemeClr val="accent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05" name="Gruppieren 86"/>
            <p:cNvGrpSpPr>
              <a:grpSpLocks/>
            </p:cNvGrpSpPr>
            <p:nvPr/>
          </p:nvGrpSpPr>
          <p:grpSpPr bwMode="auto">
            <a:xfrm>
              <a:off x="3492032" y="3913154"/>
              <a:ext cx="1296550" cy="542782"/>
              <a:chOff x="3492032" y="3913154"/>
              <a:chExt cx="1296550" cy="542782"/>
            </a:xfrm>
          </p:grpSpPr>
          <p:sp>
            <p:nvSpPr>
              <p:cNvPr id="37909" name="Textfeld 43"/>
              <p:cNvSpPr txBox="1">
                <a:spLocks noChangeArrowheads="1"/>
              </p:cNvSpPr>
              <p:nvPr/>
            </p:nvSpPr>
            <p:spPr bwMode="auto">
              <a:xfrm>
                <a:off x="3562739" y="3913154"/>
                <a:ext cx="1153898" cy="542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4927" tIns="52464" rIns="104927" bIns="52464">
                <a:spAutoFit/>
              </a:bodyPr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Compliance checks</a:t>
                </a:r>
              </a:p>
            </p:txBody>
          </p:sp>
          <p:cxnSp>
            <p:nvCxnSpPr>
              <p:cNvPr id="55" name="Gerade Verbindung mit Pfeil 54"/>
              <p:cNvCxnSpPr/>
              <p:nvPr/>
            </p:nvCxnSpPr>
            <p:spPr>
              <a:xfrm>
                <a:off x="3491254" y="3933590"/>
                <a:ext cx="1296691" cy="0"/>
              </a:xfrm>
              <a:prstGeom prst="straightConnector1">
                <a:avLst/>
              </a:prstGeom>
              <a:ln w="28575">
                <a:solidFill>
                  <a:schemeClr val="accent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06" name="Gruppieren 66"/>
            <p:cNvGrpSpPr>
              <a:grpSpLocks/>
            </p:cNvGrpSpPr>
            <p:nvPr/>
          </p:nvGrpSpPr>
          <p:grpSpPr bwMode="auto">
            <a:xfrm rot="-3599777">
              <a:off x="2266844" y="2671481"/>
              <a:ext cx="1385243" cy="321314"/>
              <a:chOff x="1700897" y="2486683"/>
              <a:chExt cx="1385243" cy="321314"/>
            </a:xfrm>
          </p:grpSpPr>
          <p:cxnSp>
            <p:nvCxnSpPr>
              <p:cNvPr id="63" name="Gerade Verbindung mit Pfeil 62"/>
              <p:cNvCxnSpPr/>
              <p:nvPr/>
            </p:nvCxnSpPr>
            <p:spPr>
              <a:xfrm>
                <a:off x="1711013" y="2767965"/>
                <a:ext cx="1379691" cy="1588"/>
              </a:xfrm>
              <a:prstGeom prst="straightConnector1">
                <a:avLst/>
              </a:prstGeom>
              <a:ln w="28575">
                <a:solidFill>
                  <a:schemeClr val="accent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908" name="Textfeld 63"/>
              <p:cNvSpPr txBox="1">
                <a:spLocks noChangeArrowheads="1"/>
              </p:cNvSpPr>
              <p:nvPr/>
            </p:nvSpPr>
            <p:spPr bwMode="auto">
              <a:xfrm>
                <a:off x="1817437" y="2486683"/>
                <a:ext cx="1152708" cy="321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4927" tIns="52464" rIns="104927" bIns="52464">
                <a:spAutoFit/>
              </a:bodyPr>
              <a:lstStyle>
                <a:lvl1pPr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 defTabSz="912813"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algn="ctr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altLang="nl-NL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Permitting</a:t>
                </a:r>
              </a:p>
            </p:txBody>
          </p:sp>
        </p:grpSp>
      </p:grpSp>
      <p:grpSp>
        <p:nvGrpSpPr>
          <p:cNvPr id="37897" name="Gruppieren 90"/>
          <p:cNvGrpSpPr>
            <a:grpSpLocks/>
          </p:cNvGrpSpPr>
          <p:nvPr/>
        </p:nvGrpSpPr>
        <p:grpSpPr bwMode="auto">
          <a:xfrm>
            <a:off x="1050925" y="4652963"/>
            <a:ext cx="6553200" cy="1406525"/>
            <a:chOff x="251520" y="4653136"/>
            <a:chExt cx="6552728" cy="1406530"/>
          </a:xfrm>
        </p:grpSpPr>
        <p:sp>
          <p:nvSpPr>
            <p:cNvPr id="37900" name="Rechteck 69"/>
            <p:cNvSpPr>
              <a:spLocks noChangeArrowheads="1"/>
            </p:cNvSpPr>
            <p:nvPr/>
          </p:nvSpPr>
          <p:spPr bwMode="auto">
            <a:xfrm>
              <a:off x="467404" y="5013457"/>
              <a:ext cx="1584211" cy="719056"/>
            </a:xfrm>
            <a:prstGeom prst="rect">
              <a:avLst/>
            </a:prstGeom>
            <a:solidFill>
              <a:srgbClr val="000000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04927" tIns="52464" rIns="104927" bIns="52464" anchor="ctr"/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600">
                  <a:solidFill>
                    <a:srgbClr val="FFFFFF"/>
                  </a:solidFill>
                  <a:latin typeface="Arial" charset="0"/>
                  <a:cs typeface="Arial" charset="0"/>
                </a:rPr>
                <a:t>Accreditation body</a:t>
              </a:r>
            </a:p>
          </p:txBody>
        </p:sp>
        <p:sp>
          <p:nvSpPr>
            <p:cNvPr id="37901" name="Textfeld 75"/>
            <p:cNvSpPr txBox="1">
              <a:spLocks noChangeArrowheads="1"/>
            </p:cNvSpPr>
            <p:nvPr/>
          </p:nvSpPr>
          <p:spPr bwMode="auto">
            <a:xfrm>
              <a:off x="2051615" y="5516637"/>
              <a:ext cx="1584211" cy="543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927" tIns="52464" rIns="104927" bIns="52464">
              <a:spAutoFit/>
            </a:bodyPr>
            <a:lstStyle>
              <a:lvl1pPr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defTabSz="912813"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altLang="nl-NL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Accreditation &amp; Surveillance</a:t>
              </a:r>
            </a:p>
          </p:txBody>
        </p:sp>
        <p:sp>
          <p:nvSpPr>
            <p:cNvPr id="90" name="Bogen 89"/>
            <p:cNvSpPr/>
            <p:nvPr/>
          </p:nvSpPr>
          <p:spPr>
            <a:xfrm>
              <a:off x="251520" y="4653136"/>
              <a:ext cx="6552728" cy="1368430"/>
            </a:xfrm>
            <a:prstGeom prst="arc">
              <a:avLst>
                <a:gd name="adj1" fmla="val 267646"/>
                <a:gd name="adj2" fmla="val 10107657"/>
              </a:avLst>
            </a:prstGeom>
            <a:ln w="28575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en-GB" sz="1600">
                <a:solidFill>
                  <a:prstClr val="black"/>
                </a:solidFill>
              </a:endParaRPr>
            </a:p>
          </p:txBody>
        </p:sp>
      </p:grpSp>
      <p:sp>
        <p:nvSpPr>
          <p:cNvPr id="37898" name="Rechthoek 2"/>
          <p:cNvSpPr>
            <a:spLocks noChangeArrowheads="1"/>
          </p:cNvSpPr>
          <p:nvPr/>
        </p:nvSpPr>
        <p:spPr bwMode="auto">
          <a:xfrm>
            <a:off x="250825" y="798513"/>
            <a:ext cx="8713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24" tIns="45667" rIns="91324" bIns="45667">
            <a:spAutoFit/>
          </a:bodyPr>
          <a:lstStyle>
            <a:lvl1pPr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defTabSz="912813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GB" altLang="nl-NL" sz="3200" b="1">
                <a:solidFill>
                  <a:srgbClr val="000000"/>
                </a:solidFill>
                <a:latin typeface="Garamond" pitchFamily="18" charset="0"/>
                <a:cs typeface="Arial" charset="0"/>
              </a:rPr>
              <a:t>Actors in the EU ETS “Compliance Cycle” </a:t>
            </a:r>
          </a:p>
        </p:txBody>
      </p:sp>
      <p:pic>
        <p:nvPicPr>
          <p:cNvPr id="3789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2895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73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76375" y="404813"/>
            <a:ext cx="62817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b="1" dirty="0">
                <a:solidFill>
                  <a:srgbClr val="000000"/>
                </a:solidFill>
                <a:latin typeface="Garamond" pitchFamily="18" charset="0"/>
                <a:ea typeface="+mj-ea"/>
                <a:cs typeface="+mj-cs"/>
              </a:rPr>
              <a:t>RENA ECENA 201 - 2013 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Garamond" pitchFamily="18" charset="0"/>
              </a:rPr>
              <a:t>Inspection and Enforcement in cross border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Garamond" pitchFamily="18" charset="0"/>
              </a:rPr>
              <a:t> Nature protection areas with GREENFORCE</a:t>
            </a:r>
            <a:endParaRPr lang="nl-NL" dirty="0"/>
          </a:p>
        </p:txBody>
      </p:sp>
      <p:sp>
        <p:nvSpPr>
          <p:cNvPr id="39939" name="Tekstvak 2"/>
          <p:cNvSpPr txBox="1">
            <a:spLocks noChangeArrowheads="1"/>
          </p:cNvSpPr>
          <p:nvPr/>
        </p:nvSpPr>
        <p:spPr bwMode="auto">
          <a:xfrm>
            <a:off x="1619250" y="2205038"/>
            <a:ext cx="73993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AutoNum type="arabicParenR"/>
            </a:pPr>
            <a:r>
              <a:rPr lang="nl-NL" altLang="nl-NL" i="1">
                <a:solidFill>
                  <a:srgbClr val="000000"/>
                </a:solidFill>
                <a:latin typeface="Garamond" pitchFamily="18" charset="0"/>
              </a:rPr>
              <a:t>FYR of Macedonia/Albania – Lake Ohrid (23-25 Oct. 2012)</a:t>
            </a:r>
          </a:p>
          <a:p>
            <a:pPr algn="l" eaLnBrk="1" hangingPunct="1">
              <a:buFontTx/>
              <a:buAutoNum type="arabicParenR"/>
            </a:pPr>
            <a:r>
              <a:rPr lang="nl-NL" altLang="nl-NL" i="1">
                <a:solidFill>
                  <a:srgbClr val="000000"/>
                </a:solidFill>
                <a:latin typeface="Garamond" pitchFamily="18" charset="0"/>
              </a:rPr>
              <a:t> Albania/Montenegro – Skadar Lake (13 – 15 Nov. 2012)</a:t>
            </a:r>
          </a:p>
        </p:txBody>
      </p:sp>
      <p:pic>
        <p:nvPicPr>
          <p:cNvPr id="3994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429000"/>
            <a:ext cx="295116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432175"/>
            <a:ext cx="2949575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2895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95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043608" y="1124744"/>
            <a:ext cx="797391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project team will aim to create links with other sector specific Working Groups </a:t>
            </a:r>
            <a:endParaRPr lang="en-GB" dirty="0" smtClean="0"/>
          </a:p>
          <a:p>
            <a:r>
              <a:rPr lang="en-GB" dirty="0" smtClean="0"/>
              <a:t>defined </a:t>
            </a:r>
            <a:r>
              <a:rPr lang="en-GB" dirty="0"/>
              <a:t>under Component 2 Environment in order to </a:t>
            </a:r>
            <a:endParaRPr lang="en-GB" dirty="0" smtClean="0"/>
          </a:p>
          <a:p>
            <a:r>
              <a:rPr lang="en-GB" dirty="0" smtClean="0"/>
              <a:t>enhance </a:t>
            </a:r>
            <a:r>
              <a:rPr lang="en-GB" dirty="0"/>
              <a:t>the capacities of inspections in sector specific areas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/>
              <a:t>clear connection can be made to </a:t>
            </a:r>
            <a:r>
              <a:rPr lang="en-GB" b="1" dirty="0"/>
              <a:t>the Nature WG</a:t>
            </a:r>
            <a:r>
              <a:rPr lang="en-GB" dirty="0"/>
              <a:t>, building on the </a:t>
            </a:r>
            <a:r>
              <a:rPr lang="en-GB" dirty="0" smtClean="0"/>
              <a:t>activities</a:t>
            </a:r>
          </a:p>
          <a:p>
            <a:r>
              <a:rPr lang="en-GB" dirty="0" smtClean="0"/>
              <a:t> </a:t>
            </a:r>
            <a:r>
              <a:rPr lang="en-GB" dirty="0"/>
              <a:t>delivered under ECENA in this area in the previous period</a:t>
            </a:r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r>
              <a:rPr lang="en-GB" dirty="0"/>
              <a:t>In the area of nature protection, the target institutions and beneficiaries are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Ministries responsible for legislation in the environmental </a:t>
            </a:r>
            <a:r>
              <a:rPr lang="en-GB" i="1" dirty="0" err="1"/>
              <a:t>acquis</a:t>
            </a:r>
            <a:r>
              <a:rPr lang="en-GB" dirty="0"/>
              <a:t> with a </a:t>
            </a:r>
            <a:endParaRPr lang="en-GB" dirty="0" smtClean="0"/>
          </a:p>
          <a:p>
            <a:r>
              <a:rPr lang="en-GB" dirty="0" smtClean="0"/>
              <a:t>special </a:t>
            </a:r>
            <a:r>
              <a:rPr lang="en-GB" dirty="0"/>
              <a:t>focus on the enforcement aspects in nature protection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e.g., Habitats (92/43/EEC, in particular related to Annex V of the Directive) 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/>
              <a:t>Wild birds (2009/147/EC) Directives and the Convention </a:t>
            </a:r>
            <a:endParaRPr lang="en-GB" dirty="0" smtClean="0"/>
          </a:p>
          <a:p>
            <a:r>
              <a:rPr lang="en-GB" dirty="0" smtClean="0"/>
              <a:t>on </a:t>
            </a:r>
            <a:r>
              <a:rPr lang="en-GB" dirty="0"/>
              <a:t>International Trade in Endangered Species of Wild Fauna and Flora (CITES) 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/>
              <a:t>the EU timber Regulation (EU) No 995/2010. </a:t>
            </a:r>
            <a:endParaRPr lang="en-GB" dirty="0" smtClean="0"/>
          </a:p>
          <a:p>
            <a:r>
              <a:rPr lang="en-GB" dirty="0"/>
              <a:t>Further cooperation with relevant networks is also encouraged, including close </a:t>
            </a:r>
            <a:endParaRPr lang="en-GB" dirty="0" smtClean="0"/>
          </a:p>
          <a:p>
            <a:r>
              <a:rPr lang="en-GB" dirty="0" smtClean="0"/>
              <a:t>cooperation </a:t>
            </a:r>
            <a:r>
              <a:rPr lang="en-GB" dirty="0"/>
              <a:t>with </a:t>
            </a:r>
            <a:r>
              <a:rPr lang="en-GB" dirty="0" smtClean="0"/>
              <a:t>GREENFORCE/IMPEL </a:t>
            </a:r>
            <a:r>
              <a:rPr lang="en-GB" dirty="0"/>
              <a:t>experts.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67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683568" y="1556792"/>
            <a:ext cx="76200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Apart </a:t>
            </a:r>
            <a:r>
              <a:rPr lang="en-GB" dirty="0"/>
              <a:t>from nature, the project team will investigate the possibility for </a:t>
            </a:r>
            <a:r>
              <a:rPr lang="en-GB" dirty="0" smtClean="0"/>
              <a:t>creation</a:t>
            </a:r>
          </a:p>
          <a:p>
            <a:r>
              <a:rPr lang="en-GB" dirty="0" smtClean="0"/>
              <a:t> </a:t>
            </a:r>
            <a:r>
              <a:rPr lang="en-GB" dirty="0"/>
              <a:t>of links and joint capacity building activities with </a:t>
            </a:r>
            <a:endParaRPr lang="en-GB" dirty="0" smtClean="0"/>
          </a:p>
          <a:p>
            <a:r>
              <a:rPr lang="en-GB" dirty="0" smtClean="0"/>
              <a:t>other </a:t>
            </a:r>
            <a:r>
              <a:rPr lang="en-GB" dirty="0"/>
              <a:t>sector specific Working Groups such as water, waste and/or air.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series of up to 4 regional trainings is envisaged under this task.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75" y="1628800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403648" y="550421"/>
            <a:ext cx="617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1.2.6 Inspection and enforcement in other policy areas 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55576" y="1484784"/>
            <a:ext cx="8268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A </a:t>
            </a:r>
            <a:r>
              <a:rPr lang="en-GB" dirty="0">
                <a:ea typeface="Times New Roman"/>
                <a:cs typeface="Times New Roman"/>
              </a:rPr>
              <a:t>clear connection can be made to </a:t>
            </a:r>
            <a:r>
              <a:rPr lang="en-GB" b="1" dirty="0">
                <a:ea typeface="Times New Roman"/>
                <a:cs typeface="Times New Roman"/>
              </a:rPr>
              <a:t>the Nature WG</a:t>
            </a:r>
            <a:r>
              <a:rPr lang="en-GB" dirty="0">
                <a:ea typeface="Times New Roman"/>
                <a:cs typeface="Times New Roman"/>
              </a:rPr>
              <a:t>, building on the activities </a:t>
            </a:r>
            <a:r>
              <a:rPr lang="en-GB" dirty="0" smtClean="0">
                <a:ea typeface="Times New Roman"/>
                <a:cs typeface="Times New Roman"/>
              </a:rPr>
              <a:t>delivered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under ECENA in this area in the previous period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442"/>
              </p:ext>
            </p:extLst>
          </p:nvPr>
        </p:nvGraphicFramePr>
        <p:xfrm>
          <a:off x="1259632" y="2708920"/>
          <a:ext cx="6124575" cy="329184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21,22,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23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October 2014 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1 (Croatia?),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February – April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September – October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3,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4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January – February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4,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835696" y="2276872"/>
            <a:ext cx="3651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</a:t>
            </a:r>
            <a:r>
              <a:rPr lang="en-US" sz="3600" b="1" dirty="0"/>
              <a:t>7: Networks </a:t>
            </a:r>
            <a:endParaRPr lang="nl-NL" sz="36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5951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427365" y="814954"/>
            <a:ext cx="8230138" cy="391639"/>
          </a:xfrm>
        </p:spPr>
        <p:txBody>
          <a:bodyPr lIns="91426" tIns="45714" rIns="91426" bIns="45714">
            <a:normAutofit fontScale="90000"/>
          </a:bodyPr>
          <a:lstStyle/>
          <a:p>
            <a:pPr eaLnBrk="1" hangingPunct="1"/>
            <a:endParaRPr lang="nl-NL" sz="2900" b="1" dirty="0">
              <a:solidFill>
                <a:srgbClr val="17375E"/>
              </a:solidFill>
              <a:latin typeface="Garamond" pitchFamily="18" charset="0"/>
              <a:ea typeface="Helvetica"/>
              <a:cs typeface="Helvetica"/>
            </a:endParaRPr>
          </a:p>
        </p:txBody>
      </p:sp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1115450" y="3644258"/>
            <a:ext cx="184702" cy="36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6" tIns="45714" rIns="91426" bIns="45714">
            <a:spAutoFit/>
          </a:bodyPr>
          <a:lstStyle/>
          <a:p>
            <a:pPr defTabSz="914393"/>
            <a:endParaRPr lang="nl-NL">
              <a:latin typeface="Arial" charset="0"/>
            </a:endParaRP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56932" y="1206594"/>
            <a:ext cx="8168317" cy="506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681" tIns="39840" rIns="79681" bIns="3984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17375E"/>
                </a:solidFill>
              </a:rPr>
              <a:t>Participation in networking </a:t>
            </a:r>
            <a:r>
              <a:rPr lang="en-US" sz="2400" b="1" dirty="0" smtClean="0">
                <a:solidFill>
                  <a:srgbClr val="17375E"/>
                </a:solidFill>
              </a:rPr>
              <a:t>activities under RENA/ECENA</a:t>
            </a:r>
            <a:endParaRPr lang="en-US" sz="2400" b="1" dirty="0">
              <a:solidFill>
                <a:srgbClr val="17375E"/>
              </a:solidFill>
            </a:endParaRPr>
          </a:p>
          <a:p>
            <a:pPr>
              <a:spcBef>
                <a:spcPct val="20000"/>
              </a:spcBef>
            </a:pPr>
            <a:endParaRPr lang="en-US" b="1" dirty="0">
              <a:solidFill>
                <a:srgbClr val="17375E"/>
              </a:solidFill>
            </a:endParaRPr>
          </a:p>
          <a:p>
            <a:pPr>
              <a:spcBef>
                <a:spcPct val="20000"/>
              </a:spcBef>
            </a:pPr>
            <a:r>
              <a:rPr lang="en-US" b="1" dirty="0">
                <a:solidFill>
                  <a:srgbClr val="17375E"/>
                </a:solidFill>
              </a:rPr>
              <a:t>. </a:t>
            </a:r>
            <a:r>
              <a:rPr lang="en-US" sz="2100" dirty="0">
                <a:solidFill>
                  <a:srgbClr val="17375E"/>
                </a:solidFill>
              </a:rPr>
              <a:t>RENA team members participation/presentation in various frameworks including RCC, IMPEL, EF Project , UNIDO and IFIs</a:t>
            </a:r>
            <a:r>
              <a:rPr lang="en-US" dirty="0" smtClean="0">
                <a:solidFill>
                  <a:srgbClr val="17375E"/>
                </a:solidFill>
              </a:rPr>
              <a:t>. </a:t>
            </a:r>
          </a:p>
          <a:p>
            <a:pPr>
              <a:spcBef>
                <a:spcPct val="20000"/>
              </a:spcBef>
            </a:pPr>
            <a:endParaRPr lang="en-US" b="1" dirty="0">
              <a:solidFill>
                <a:srgbClr val="17375E"/>
              </a:solidFill>
            </a:endParaRPr>
          </a:p>
          <a:p>
            <a:pPr>
              <a:spcBef>
                <a:spcPct val="20000"/>
              </a:spcBef>
            </a:pPr>
            <a:r>
              <a:rPr lang="en-US" b="1" dirty="0">
                <a:solidFill>
                  <a:srgbClr val="17375E"/>
                </a:solidFill>
              </a:rPr>
              <a:t>. </a:t>
            </a:r>
            <a:r>
              <a:rPr lang="en-US" sz="2100" dirty="0">
                <a:solidFill>
                  <a:srgbClr val="17375E"/>
                </a:solidFill>
              </a:rPr>
              <a:t>Three annual meetings of the national WG 4 – ECENA coordinators have been held chaired by the Commission, discussing, evaluating and monitoring the progress of the WG 4 activities.</a:t>
            </a:r>
          </a:p>
          <a:p>
            <a:pPr>
              <a:spcBef>
                <a:spcPct val="20000"/>
              </a:spcBef>
            </a:pPr>
            <a:endParaRPr lang="en-US" b="1" dirty="0">
              <a:solidFill>
                <a:srgbClr val="17375E"/>
              </a:solidFill>
            </a:endParaRPr>
          </a:p>
          <a:p>
            <a:pPr>
              <a:spcBef>
                <a:spcPct val="20000"/>
              </a:spcBef>
            </a:pPr>
            <a:r>
              <a:rPr lang="en-US" b="1" dirty="0">
                <a:solidFill>
                  <a:srgbClr val="17375E"/>
                </a:solidFill>
              </a:rPr>
              <a:t>. </a:t>
            </a:r>
            <a:r>
              <a:rPr lang="en-US" sz="2100" dirty="0">
                <a:solidFill>
                  <a:srgbClr val="17375E"/>
                </a:solidFill>
              </a:rPr>
              <a:t>Continuous support has been provided to facilitate participation of ECENA members in other networks (IMPEL GAMs, IMPEL Cluster 1 - 3, INTERPOL).  </a:t>
            </a:r>
            <a:r>
              <a:rPr lang="en-US" sz="2100" b="1" i="1" dirty="0">
                <a:solidFill>
                  <a:srgbClr val="17375E"/>
                </a:solidFill>
              </a:rPr>
              <a:t>Emphasis had been placed on the EU networks</a:t>
            </a:r>
            <a:r>
              <a:rPr lang="en-US" b="1" i="1" dirty="0">
                <a:solidFill>
                  <a:srgbClr val="17375E"/>
                </a:solidFill>
              </a:rPr>
              <a:t>.</a:t>
            </a:r>
          </a:p>
          <a:p>
            <a:pPr>
              <a:spcBef>
                <a:spcPct val="20000"/>
              </a:spcBef>
            </a:pPr>
            <a:endParaRPr lang="en-US" b="1" i="1" dirty="0">
              <a:solidFill>
                <a:srgbClr val="17375E"/>
              </a:solidFill>
            </a:endParaRPr>
          </a:p>
          <a:p>
            <a:pPr>
              <a:spcBef>
                <a:spcPct val="20000"/>
              </a:spcBef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21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938</Words>
  <Application>Microsoft Office PowerPoint</Application>
  <PresentationFormat>Diavoorstelling (4:3)</PresentationFormat>
  <Paragraphs>137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 Theme</vt:lpstr>
      <vt:lpstr> </vt:lpstr>
      <vt:lpstr> </vt:lpstr>
      <vt:lpstr>RENA ECENA 2010 -2013</vt:lpstr>
      <vt:lpstr>PowerPoint-presentatie</vt:lpstr>
      <vt:lpstr> </vt:lpstr>
      <vt:lpstr> </vt:lpstr>
      <vt:lpstr> </vt:lpstr>
      <vt:lpstr> </vt:lpstr>
      <vt:lpstr>PowerPoint-presentatie</vt:lpstr>
      <vt:lpstr>RENA/ECENA - Networks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Ike Van Der Putte</cp:lastModifiedBy>
  <cp:revision>62</cp:revision>
  <dcterms:created xsi:type="dcterms:W3CDTF">2013-10-30T11:37:35Z</dcterms:created>
  <dcterms:modified xsi:type="dcterms:W3CDTF">2014-01-30T15:35:44Z</dcterms:modified>
</cp:coreProperties>
</file>