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3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68" r:id="rId13"/>
    <p:sldId id="258" r:id="rId14"/>
    <p:sldId id="265" r:id="rId15"/>
    <p:sldId id="262" r:id="rId16"/>
    <p:sldId id="269" r:id="rId17"/>
    <p:sldId id="284" r:id="rId18"/>
    <p:sldId id="280" r:id="rId19"/>
    <p:sldId id="281" r:id="rId20"/>
    <p:sldId id="282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641E1-1C02-4B72-BACC-81A870F79750}" type="datetimeFigureOut">
              <a:rPr lang="nl-NL" smtClean="0"/>
              <a:t>30-1-2014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C3C82-3350-42EB-98A5-2055A31D1C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223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AA3B3-CC53-4CCB-88C6-C0C27943B09C}" type="slidenum">
              <a:rPr lang="nl-NL" altLang="nl-NL"/>
              <a:pPr/>
              <a:t>3</a:t>
            </a:fld>
            <a:endParaRPr lang="nl-NL" altLang="nl-NL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4213"/>
            <a:ext cx="4575175" cy="3430587"/>
          </a:xfrm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546"/>
            <a:ext cx="5029200" cy="4116805"/>
          </a:xfrm>
        </p:spPr>
        <p:txBody>
          <a:bodyPr/>
          <a:lstStyle/>
          <a:p>
            <a:endParaRPr lang="en-US" altLang="nl-NL"/>
          </a:p>
          <a:p>
            <a:endParaRPr lang="en-US" altLang="nl-NL"/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958850" y="4305418"/>
            <a:ext cx="5029200" cy="411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130" tIns="46565" rIns="93130" bIns="46565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nl-NL" sz="16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E104A-DEEB-4080-922F-F91C33E725F6}" type="slidenum">
              <a:rPr lang="nl-NL" altLang="nl-NL"/>
              <a:pPr/>
              <a:t>4</a:t>
            </a:fld>
            <a:endParaRPr lang="nl-NL" altLang="nl-NL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4213"/>
            <a:ext cx="4575175" cy="3430587"/>
          </a:xfrm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546"/>
            <a:ext cx="5029200" cy="4116805"/>
          </a:xfrm>
        </p:spPr>
        <p:txBody>
          <a:bodyPr/>
          <a:lstStyle/>
          <a:p>
            <a:r>
              <a:rPr lang="it-IT" altLang="nl-NL"/>
              <a:t>Evaluation: Testing proposals (animal testing), conform to registration requirements</a:t>
            </a:r>
            <a:endParaRPr lang="en-GB" alt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F376D-B361-4AED-A56D-8454610A3CF2}" type="slidenum">
              <a:rPr lang="nl-NL" altLang="nl-NL"/>
              <a:pPr/>
              <a:t>5</a:t>
            </a:fld>
            <a:endParaRPr lang="nl-NL" altLang="nl-NL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1E7037-0756-47E0-9FDB-D61AC0AB502B}" type="slidenum">
              <a:rPr lang="nl-NL" altLang="nl-NL"/>
              <a:pPr/>
              <a:t>6</a:t>
            </a:fld>
            <a:endParaRPr lang="nl-NL" altLang="nl-NL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62B4F-E5D0-4B81-95B1-6AB57BFCC981}" type="slidenum">
              <a:rPr lang="nl-NL" altLang="nl-NL"/>
              <a:pPr/>
              <a:t>9</a:t>
            </a:fld>
            <a:endParaRPr lang="nl-NL" altLang="nl-NL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32"/>
            <a:ext cx="5029200" cy="4113834"/>
          </a:xfrm>
        </p:spPr>
        <p:txBody>
          <a:bodyPr/>
          <a:lstStyle/>
          <a:p>
            <a:endParaRPr lang="en-GB" alt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BC25D3-E90F-4665-AECC-2751A57D4FEE}" type="slidenum">
              <a:rPr lang="nl-NL" altLang="nl-NL"/>
              <a:pPr/>
              <a:t>11</a:t>
            </a:fld>
            <a:endParaRPr lang="nl-NL" altLang="nl-NL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701675"/>
            <a:ext cx="4583113" cy="3436938"/>
          </a:xfrm>
          <a:ln/>
        </p:spPr>
      </p:sp>
      <p:sp>
        <p:nvSpPr>
          <p:cNvPr id="54275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921394" y="4351636"/>
            <a:ext cx="4997464" cy="4140790"/>
          </a:xfrm>
          <a:noFill/>
        </p:spPr>
        <p:txBody>
          <a:bodyPr lIns="95199" tIns="47599" rIns="95199" bIns="47599"/>
          <a:lstStyle/>
          <a:p>
            <a:pPr defTabSz="877888" eaLnBrk="1" hangingPunct="1"/>
            <a:r>
              <a:rPr lang="en-GB" altLang="nl-NL" smtClean="0"/>
              <a:t>After receiving a gas free certificate the container was opened and the contents showed that the single use camera’s still held the batteries.</a:t>
            </a:r>
          </a:p>
        </p:txBody>
      </p:sp>
      <p:sp>
        <p:nvSpPr>
          <p:cNvPr id="54276" name="Tijdelijke aanduiding voor dianummer 3"/>
          <p:cNvSpPr txBox="1">
            <a:spLocks noGrp="1"/>
          </p:cNvSpPr>
          <p:nvPr/>
        </p:nvSpPr>
        <p:spPr bwMode="auto">
          <a:xfrm>
            <a:off x="3921163" y="8704737"/>
            <a:ext cx="2920701" cy="42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5199" tIns="47599" rIns="95199" bIns="47599" anchor="b"/>
          <a:lstStyle>
            <a:lvl1pPr defTabSz="950913"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defTabSz="950913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defTabSz="950913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defTabSz="950913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defTabSz="950913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defTabSz="950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defTabSz="950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defTabSz="950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defTabSz="950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fld id="{9806D543-71EA-4C75-AAB2-58CD630154DC}" type="slidenum">
              <a:rPr lang="en-US" altLang="nl-NL" sz="1300">
                <a:solidFill>
                  <a:srgbClr val="000000"/>
                </a:solidFill>
              </a:rPr>
              <a:pPr algn="r"/>
              <a:t>17</a:t>
            </a:fld>
            <a:endParaRPr lang="en-US" altLang="nl-NL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FB6FAF-D861-48C1-8992-354903E1AC6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71567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2689F31-304E-42F6-A20C-6B9DB108458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400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6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s://extranet.fisher.co.uk/webfiles/uk/web-images/FX10846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Coordinator ECRAN KE 2 </a:t>
            </a:r>
          </a:p>
          <a:p>
            <a:r>
              <a:rPr lang="en-US" dirty="0" smtClean="0"/>
              <a:t>Ike van der Putte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3" t="23214" r="36221" b="4767"/>
          <a:stretch/>
        </p:blipFill>
        <p:spPr bwMode="auto">
          <a:xfrm>
            <a:off x="175363" y="1177447"/>
            <a:ext cx="8844613" cy="109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001588" y="2529770"/>
            <a:ext cx="7923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TASK 4: Compliance with REACH/CLP</a:t>
            </a:r>
          </a:p>
          <a:p>
            <a:r>
              <a:rPr lang="en-US" sz="3600" b="1" dirty="0" smtClean="0"/>
              <a:t>TASK 5: </a:t>
            </a:r>
            <a:r>
              <a:rPr lang="en-US" sz="3600" b="1" dirty="0" err="1" smtClean="0"/>
              <a:t>Transfrontier</a:t>
            </a:r>
            <a:r>
              <a:rPr lang="en-US" sz="3600" b="1" dirty="0" smtClean="0"/>
              <a:t> Shipment of Waste</a:t>
            </a:r>
            <a:endParaRPr lang="nl-NL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AutoShape 2"/>
          <p:cNvSpPr>
            <a:spLocks noChangeArrowheads="1"/>
          </p:cNvSpPr>
          <p:nvPr/>
        </p:nvSpPr>
        <p:spPr bwMode="auto">
          <a:xfrm>
            <a:off x="1295400" y="3657600"/>
            <a:ext cx="1531938" cy="647700"/>
          </a:xfrm>
          <a:prstGeom prst="cube">
            <a:avLst>
              <a:gd name="adj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nl-NL" sz="1600">
                <a:solidFill>
                  <a:schemeClr val="tx1"/>
                </a:solidFill>
                <a:latin typeface="Arial" pitchFamily="34" charset="0"/>
              </a:rPr>
              <a:t> Substances </a:t>
            </a:r>
          </a:p>
        </p:txBody>
      </p:sp>
      <p:sp>
        <p:nvSpPr>
          <p:cNvPr id="221187" name="AutoShape 3"/>
          <p:cNvSpPr>
            <a:spLocks noChangeArrowheads="1"/>
          </p:cNvSpPr>
          <p:nvPr/>
        </p:nvSpPr>
        <p:spPr bwMode="auto">
          <a:xfrm>
            <a:off x="2660650" y="3657600"/>
            <a:ext cx="3379788" cy="647700"/>
          </a:xfrm>
          <a:prstGeom prst="cube">
            <a:avLst>
              <a:gd name="adj" fmla="val 25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nl-NL" sz="1600">
                <a:solidFill>
                  <a:schemeClr val="tx1"/>
                </a:solidFill>
                <a:latin typeface="Arial" pitchFamily="34" charset="0"/>
              </a:rPr>
              <a:t>      Mixtures</a:t>
            </a:r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304800" y="25146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nl-NL" sz="1200" b="1">
                <a:solidFill>
                  <a:schemeClr val="tx1"/>
                </a:solidFill>
                <a:latin typeface="Arial" pitchFamily="34" charset="0"/>
              </a:rPr>
              <a:t>1 June </a:t>
            </a:r>
          </a:p>
          <a:p>
            <a:pPr algn="ctr"/>
            <a:r>
              <a:rPr lang="de-DE" altLang="nl-NL" sz="1200" b="1">
                <a:solidFill>
                  <a:schemeClr val="tx1"/>
                </a:solidFill>
                <a:latin typeface="Arial" pitchFamily="34" charset="0"/>
              </a:rPr>
              <a:t>2007</a:t>
            </a:r>
            <a:endParaRPr lang="en-US" altLang="nl-NL" sz="12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title"/>
          </p:nvPr>
        </p:nvSpPr>
        <p:spPr>
          <a:xfrm>
            <a:off x="85725" y="620712"/>
            <a:ext cx="9144000" cy="811213"/>
          </a:xfrm>
          <a:noFill/>
          <a:ln/>
        </p:spPr>
        <p:txBody>
          <a:bodyPr/>
          <a:lstStyle/>
          <a:p>
            <a:r>
              <a:rPr lang="en-GB" altLang="nl-NL" sz="4000" dirty="0">
                <a:latin typeface="Arial" pitchFamily="34" charset="0"/>
              </a:rPr>
              <a:t>CLP &amp; REACH Timelines Compared</a:t>
            </a:r>
            <a:endParaRPr lang="en-US" altLang="nl-NL" sz="4000" dirty="0">
              <a:latin typeface="Arial" pitchFamily="34" charset="0"/>
            </a:endParaRPr>
          </a:p>
        </p:txBody>
      </p:sp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1227138" y="4665663"/>
            <a:ext cx="4637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nl-NL" sz="2000" b="1">
                <a:solidFill>
                  <a:schemeClr val="tx1"/>
                </a:solidFill>
                <a:latin typeface="Arial" pitchFamily="34" charset="0"/>
              </a:rPr>
              <a:t>CLP Regulation</a:t>
            </a:r>
            <a:endParaRPr lang="en-US" altLang="nl-NL" sz="20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1191" name="Text Box 7"/>
          <p:cNvSpPr txBox="1">
            <a:spLocks noChangeArrowheads="1"/>
          </p:cNvSpPr>
          <p:nvPr/>
        </p:nvSpPr>
        <p:spPr bwMode="auto">
          <a:xfrm>
            <a:off x="592138" y="1431925"/>
            <a:ext cx="588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nl-NL" sz="2000" b="1">
                <a:solidFill>
                  <a:schemeClr val="tx1"/>
                </a:solidFill>
                <a:latin typeface="Arial" pitchFamily="34" charset="0"/>
              </a:rPr>
              <a:t>REACH: registration deadlines (substances)</a:t>
            </a:r>
            <a:endParaRPr lang="en-US" altLang="nl-NL" sz="2000" b="1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21192" name="Group 8"/>
          <p:cNvGrpSpPr>
            <a:grpSpLocks/>
          </p:cNvGrpSpPr>
          <p:nvPr/>
        </p:nvGrpSpPr>
        <p:grpSpPr bwMode="auto">
          <a:xfrm>
            <a:off x="304800" y="1828800"/>
            <a:ext cx="7953375" cy="647700"/>
            <a:chOff x="192" y="1242"/>
            <a:chExt cx="5010" cy="408"/>
          </a:xfrm>
        </p:grpSpPr>
        <p:sp>
          <p:nvSpPr>
            <p:cNvPr id="221193" name="AutoShape 9"/>
            <p:cNvSpPr>
              <a:spLocks noChangeArrowheads="1"/>
            </p:cNvSpPr>
            <p:nvPr/>
          </p:nvSpPr>
          <p:spPr bwMode="auto">
            <a:xfrm>
              <a:off x="192" y="1242"/>
              <a:ext cx="227" cy="408"/>
            </a:xfrm>
            <a:prstGeom prst="cube">
              <a:avLst>
                <a:gd name="adj" fmla="val 250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1194" name="AutoShape 10"/>
            <p:cNvSpPr>
              <a:spLocks noChangeArrowheads="1"/>
            </p:cNvSpPr>
            <p:nvPr/>
          </p:nvSpPr>
          <p:spPr bwMode="auto">
            <a:xfrm>
              <a:off x="416" y="1242"/>
              <a:ext cx="1361" cy="408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nl-NL" sz="1400">
                  <a:solidFill>
                    <a:schemeClr val="tx1"/>
                  </a:solidFill>
                  <a:latin typeface="Arial" pitchFamily="34" charset="0"/>
                </a:rPr>
                <a:t>HPV, &gt;1t/a CMRs, </a:t>
              </a:r>
            </a:p>
            <a:p>
              <a:pPr algn="ctr"/>
              <a:r>
                <a:rPr lang="en-US" altLang="nl-NL" sz="1400">
                  <a:solidFill>
                    <a:schemeClr val="tx1"/>
                  </a:solidFill>
                  <a:latin typeface="Arial" pitchFamily="34" charset="0"/>
                </a:rPr>
                <a:t>&gt;100t/a R50/53</a:t>
              </a:r>
              <a:r>
                <a:rPr lang="de-DE" altLang="nl-NL" sz="140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endParaRPr lang="en-US" altLang="nl-NL" sz="1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21195" name="AutoShape 11"/>
            <p:cNvSpPr>
              <a:spLocks noChangeArrowheads="1"/>
            </p:cNvSpPr>
            <p:nvPr/>
          </p:nvSpPr>
          <p:spPr bwMode="auto">
            <a:xfrm>
              <a:off x="1662" y="1242"/>
              <a:ext cx="1386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nl-NL" sz="1600">
                  <a:solidFill>
                    <a:schemeClr val="tx1"/>
                  </a:solidFill>
                  <a:latin typeface="Arial" pitchFamily="34" charset="0"/>
                </a:rPr>
                <a:t>&gt; 100 t/a</a:t>
              </a:r>
              <a:r>
                <a:rPr lang="de-DE" altLang="nl-NL" sz="200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endParaRPr lang="en-US" altLang="nl-NL" sz="20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21196" name="AutoShape 12"/>
            <p:cNvSpPr>
              <a:spLocks noChangeArrowheads="1"/>
            </p:cNvSpPr>
            <p:nvPr/>
          </p:nvSpPr>
          <p:spPr bwMode="auto">
            <a:xfrm>
              <a:off x="2934" y="1242"/>
              <a:ext cx="2268" cy="408"/>
            </a:xfrm>
            <a:prstGeom prst="cube">
              <a:avLst>
                <a:gd name="adj" fmla="val 25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nl-NL" sz="1600">
                  <a:solidFill>
                    <a:schemeClr val="tx1"/>
                  </a:solidFill>
                  <a:latin typeface="Arial" pitchFamily="34" charset="0"/>
                </a:rPr>
                <a:t> &gt; 1 t/a</a:t>
              </a:r>
              <a:r>
                <a:rPr lang="de-DE" altLang="nl-NL" sz="200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endParaRPr lang="en-US" altLang="nl-NL" sz="200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21197" name="AutoShape 13"/>
          <p:cNvSpPr>
            <a:spLocks noChangeArrowheads="1"/>
          </p:cNvSpPr>
          <p:nvPr/>
        </p:nvSpPr>
        <p:spPr bwMode="auto">
          <a:xfrm>
            <a:off x="5943600" y="3581400"/>
            <a:ext cx="2590800" cy="838200"/>
          </a:xfrm>
          <a:prstGeom prst="rightArrow">
            <a:avLst>
              <a:gd name="adj1" fmla="val 50000"/>
              <a:gd name="adj2" fmla="val 77273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21198" name="Text Box 14"/>
          <p:cNvSpPr txBox="1">
            <a:spLocks noChangeArrowheads="1"/>
          </p:cNvSpPr>
          <p:nvPr/>
        </p:nvSpPr>
        <p:spPr bwMode="auto">
          <a:xfrm>
            <a:off x="5791200" y="3854450"/>
            <a:ext cx="2667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nl-NL" sz="16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CLP compulsory</a:t>
            </a:r>
          </a:p>
        </p:txBody>
      </p:sp>
      <p:sp>
        <p:nvSpPr>
          <p:cNvPr id="221199" name="Text Box 15"/>
          <p:cNvSpPr txBox="1">
            <a:spLocks noChangeArrowheads="1"/>
          </p:cNvSpPr>
          <p:nvPr/>
        </p:nvSpPr>
        <p:spPr bwMode="auto">
          <a:xfrm>
            <a:off x="1828800" y="2514600"/>
            <a:ext cx="175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nl-NL" sz="1600" b="1">
                <a:solidFill>
                  <a:srgbClr val="990000"/>
                </a:solidFill>
                <a:latin typeface="Arial" pitchFamily="34" charset="0"/>
              </a:rPr>
              <a:t>1 Dec 2010</a:t>
            </a:r>
            <a:endParaRPr lang="en-US" altLang="nl-NL" sz="1600" b="1">
              <a:solidFill>
                <a:srgbClr val="990000"/>
              </a:solidFill>
              <a:latin typeface="Arial" pitchFamily="34" charset="0"/>
            </a:endParaRPr>
          </a:p>
        </p:txBody>
      </p:sp>
      <p:sp>
        <p:nvSpPr>
          <p:cNvPr id="221200" name="Text Box 16"/>
          <p:cNvSpPr txBox="1">
            <a:spLocks noChangeArrowheads="1"/>
          </p:cNvSpPr>
          <p:nvPr/>
        </p:nvSpPr>
        <p:spPr bwMode="auto">
          <a:xfrm>
            <a:off x="5181600" y="2514600"/>
            <a:ext cx="160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nl-NL" sz="1600" b="1">
                <a:solidFill>
                  <a:srgbClr val="990000"/>
                </a:solidFill>
                <a:latin typeface="Arial" pitchFamily="34" charset="0"/>
              </a:rPr>
              <a:t>1 Jun 2015</a:t>
            </a:r>
            <a:endParaRPr lang="en-US" altLang="nl-NL" sz="1600" b="1">
              <a:solidFill>
                <a:srgbClr val="990000"/>
              </a:solidFill>
              <a:latin typeface="Arial" pitchFamily="34" charset="0"/>
            </a:endParaRPr>
          </a:p>
        </p:txBody>
      </p:sp>
      <p:sp>
        <p:nvSpPr>
          <p:cNvPr id="221201" name="Text Box 17"/>
          <p:cNvSpPr txBox="1">
            <a:spLocks noChangeArrowheads="1"/>
          </p:cNvSpPr>
          <p:nvPr/>
        </p:nvSpPr>
        <p:spPr bwMode="auto">
          <a:xfrm>
            <a:off x="3733800" y="2544763"/>
            <a:ext cx="1752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nl-NL" sz="1200" b="1">
                <a:solidFill>
                  <a:schemeClr val="tx1"/>
                </a:solidFill>
                <a:latin typeface="Arial" pitchFamily="34" charset="0"/>
              </a:rPr>
              <a:t>1 June 2013 </a:t>
            </a:r>
            <a:endParaRPr lang="en-US" altLang="nl-NL" sz="12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1202" name="Text Box 18"/>
          <p:cNvSpPr txBox="1">
            <a:spLocks noChangeArrowheads="1"/>
          </p:cNvSpPr>
          <p:nvPr/>
        </p:nvSpPr>
        <p:spPr bwMode="auto">
          <a:xfrm>
            <a:off x="7315200" y="2544763"/>
            <a:ext cx="12017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nl-NL" sz="1200" b="1">
                <a:solidFill>
                  <a:schemeClr val="tx1"/>
                </a:solidFill>
                <a:latin typeface="Arial" pitchFamily="34" charset="0"/>
              </a:rPr>
              <a:t>1 Jun 2018</a:t>
            </a:r>
            <a:endParaRPr lang="en-US" altLang="nl-NL" sz="1200" b="1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21203" name="Group 19"/>
          <p:cNvGrpSpPr>
            <a:grpSpLocks/>
          </p:cNvGrpSpPr>
          <p:nvPr/>
        </p:nvGrpSpPr>
        <p:grpSpPr bwMode="auto">
          <a:xfrm>
            <a:off x="273050" y="2895600"/>
            <a:ext cx="8351838" cy="581025"/>
            <a:chOff x="172" y="1874"/>
            <a:chExt cx="5261" cy="366"/>
          </a:xfrm>
        </p:grpSpPr>
        <p:sp>
          <p:nvSpPr>
            <p:cNvPr id="221204" name="Line 20"/>
            <p:cNvSpPr>
              <a:spLocks noChangeShapeType="1"/>
            </p:cNvSpPr>
            <p:nvPr/>
          </p:nvSpPr>
          <p:spPr bwMode="auto">
            <a:xfrm>
              <a:off x="172" y="2064"/>
              <a:ext cx="526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grpSp>
          <p:nvGrpSpPr>
            <p:cNvPr id="221205" name="Group 21"/>
            <p:cNvGrpSpPr>
              <a:grpSpLocks/>
            </p:cNvGrpSpPr>
            <p:nvPr/>
          </p:nvGrpSpPr>
          <p:grpSpPr bwMode="auto">
            <a:xfrm>
              <a:off x="172" y="1874"/>
              <a:ext cx="4916" cy="366"/>
              <a:chOff x="172" y="1874"/>
              <a:chExt cx="4916" cy="366"/>
            </a:xfrm>
          </p:grpSpPr>
          <p:sp>
            <p:nvSpPr>
              <p:cNvPr id="221206" name="Line 22"/>
              <p:cNvSpPr>
                <a:spLocks noChangeShapeType="1"/>
              </p:cNvSpPr>
              <p:nvPr/>
            </p:nvSpPr>
            <p:spPr bwMode="auto">
              <a:xfrm>
                <a:off x="172" y="1874"/>
                <a:ext cx="0" cy="3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07" name="Line 23"/>
              <p:cNvSpPr>
                <a:spLocks noChangeShapeType="1"/>
              </p:cNvSpPr>
              <p:nvPr/>
            </p:nvSpPr>
            <p:spPr bwMode="auto">
              <a:xfrm>
                <a:off x="427" y="1874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08" name="Line 24"/>
              <p:cNvSpPr>
                <a:spLocks noChangeShapeType="1"/>
              </p:cNvSpPr>
              <p:nvPr/>
            </p:nvSpPr>
            <p:spPr bwMode="auto">
              <a:xfrm>
                <a:off x="1679" y="1874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09" name="Line 25"/>
              <p:cNvSpPr>
                <a:spLocks noChangeShapeType="1"/>
              </p:cNvSpPr>
              <p:nvPr/>
            </p:nvSpPr>
            <p:spPr bwMode="auto">
              <a:xfrm>
                <a:off x="3700" y="1875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10" name="Line 26"/>
              <p:cNvSpPr>
                <a:spLocks noChangeShapeType="1"/>
              </p:cNvSpPr>
              <p:nvPr/>
            </p:nvSpPr>
            <p:spPr bwMode="auto">
              <a:xfrm>
                <a:off x="427" y="2058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11" name="Line 27"/>
              <p:cNvSpPr>
                <a:spLocks noChangeShapeType="1"/>
              </p:cNvSpPr>
              <p:nvPr/>
            </p:nvSpPr>
            <p:spPr bwMode="auto">
              <a:xfrm>
                <a:off x="1679" y="2050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12" name="Line 28"/>
              <p:cNvSpPr>
                <a:spLocks noChangeShapeType="1"/>
              </p:cNvSpPr>
              <p:nvPr/>
            </p:nvSpPr>
            <p:spPr bwMode="auto">
              <a:xfrm>
                <a:off x="3700" y="2058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13" name="Line 29"/>
              <p:cNvSpPr>
                <a:spLocks noChangeShapeType="1"/>
              </p:cNvSpPr>
              <p:nvPr/>
            </p:nvSpPr>
            <p:spPr bwMode="auto">
              <a:xfrm flipH="1">
                <a:off x="2928" y="1968"/>
                <a:ext cx="1" cy="1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1214" name="Line 30"/>
              <p:cNvSpPr>
                <a:spLocks noChangeShapeType="1"/>
              </p:cNvSpPr>
              <p:nvPr/>
            </p:nvSpPr>
            <p:spPr bwMode="auto">
              <a:xfrm>
                <a:off x="5088" y="1970"/>
                <a:ext cx="0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221215" name="Text Box 31"/>
          <p:cNvSpPr txBox="1">
            <a:spLocks noChangeArrowheads="1"/>
          </p:cNvSpPr>
          <p:nvPr/>
        </p:nvSpPr>
        <p:spPr bwMode="auto">
          <a:xfrm>
            <a:off x="533400" y="5072063"/>
            <a:ext cx="7620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GB" altLang="nl-NL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221216" name="Line 32"/>
          <p:cNvSpPr>
            <a:spLocks noChangeShapeType="1"/>
          </p:cNvSpPr>
          <p:nvPr/>
        </p:nvSpPr>
        <p:spPr bwMode="auto">
          <a:xfrm>
            <a:off x="1295400" y="2895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1217" name="Text Box 33"/>
          <p:cNvSpPr txBox="1">
            <a:spLocks noChangeArrowheads="1"/>
          </p:cNvSpPr>
          <p:nvPr/>
        </p:nvSpPr>
        <p:spPr bwMode="auto">
          <a:xfrm>
            <a:off x="1066800" y="25908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nl-NL" sz="1200" b="1">
                <a:solidFill>
                  <a:schemeClr val="tx1"/>
                </a:solidFill>
                <a:latin typeface="Arial" pitchFamily="34" charset="0"/>
              </a:rPr>
              <a:t>20 January 2009</a:t>
            </a:r>
            <a:endParaRPr lang="en-US" altLang="nl-NL" sz="12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21218" name="Picture 34" descr="Product Image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4789488"/>
            <a:ext cx="1416050" cy="147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220" name="Text Box 36"/>
          <p:cNvSpPr txBox="1">
            <a:spLocks noChangeArrowheads="1"/>
          </p:cNvSpPr>
          <p:nvPr/>
        </p:nvSpPr>
        <p:spPr bwMode="auto">
          <a:xfrm>
            <a:off x="2032000" y="5559425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nl-NL" altLang="nl-NL"/>
          </a:p>
        </p:txBody>
      </p:sp>
      <p:pic>
        <p:nvPicPr>
          <p:cNvPr id="221222" name="Picture 38" descr="reach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581525"/>
            <a:ext cx="2430463" cy="182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542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1552575"/>
            <a:ext cx="7780337" cy="793750"/>
          </a:xfrm>
        </p:spPr>
        <p:txBody>
          <a:bodyPr/>
          <a:lstStyle/>
          <a:p>
            <a:endParaRPr lang="en-GB" altLang="nl-NL"/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653399" y="998389"/>
            <a:ext cx="6358600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sz="3600" b="1" dirty="0" smtClean="0">
                <a:solidFill>
                  <a:schemeClr val="tx1"/>
                </a:solidFill>
              </a:rPr>
              <a:t>Obligations - Authorities</a:t>
            </a:r>
            <a:endParaRPr lang="en-GB" altLang="nl-NL" b="1" dirty="0">
              <a:solidFill>
                <a:schemeClr val="tx1"/>
              </a:solidFill>
            </a:endParaRPr>
          </a:p>
          <a:p>
            <a:endParaRPr lang="en-GB" altLang="nl-NL" b="1" dirty="0">
              <a:solidFill>
                <a:schemeClr val="tx1"/>
              </a:solidFill>
            </a:endParaRPr>
          </a:p>
          <a:p>
            <a:endParaRPr lang="en-GB" altLang="nl-NL" dirty="0">
              <a:solidFill>
                <a:schemeClr val="tx1"/>
              </a:solidFill>
            </a:endParaRPr>
          </a:p>
          <a:p>
            <a:endParaRPr lang="en-GB" altLang="nl-NL" dirty="0">
              <a:solidFill>
                <a:schemeClr val="tx1"/>
              </a:solidFill>
            </a:endParaRPr>
          </a:p>
          <a:p>
            <a:r>
              <a:rPr lang="en-GB" altLang="nl-NL" sz="2000" dirty="0">
                <a:solidFill>
                  <a:schemeClr val="tx1"/>
                </a:solidFill>
              </a:rPr>
              <a:t>The authorities having obligations and rights in </a:t>
            </a:r>
          </a:p>
          <a:p>
            <a:r>
              <a:rPr lang="en-GB" altLang="nl-NL" sz="2000" dirty="0">
                <a:solidFill>
                  <a:schemeClr val="tx1"/>
                </a:solidFill>
              </a:rPr>
              <a:t>the REACH processes are: </a:t>
            </a:r>
          </a:p>
          <a:p>
            <a:r>
              <a:rPr lang="en-GB" altLang="nl-NL" sz="2000" dirty="0">
                <a:solidFill>
                  <a:schemeClr val="tx1"/>
                </a:solidFill>
              </a:rPr>
              <a:t>the Agency (specifically set up for REACH) - ECHA, </a:t>
            </a:r>
          </a:p>
          <a:p>
            <a:r>
              <a:rPr lang="en-GB" altLang="nl-NL" sz="2000" dirty="0">
                <a:solidFill>
                  <a:schemeClr val="tx1"/>
                </a:solidFill>
              </a:rPr>
              <a:t>the Member States Competent Authorities and </a:t>
            </a:r>
          </a:p>
          <a:p>
            <a:r>
              <a:rPr lang="en-GB" altLang="nl-NL" sz="2000" dirty="0">
                <a:solidFill>
                  <a:schemeClr val="tx1"/>
                </a:solidFill>
              </a:rPr>
              <a:t>the European Commission. </a:t>
            </a:r>
          </a:p>
          <a:p>
            <a:endParaRPr lang="en-GB" altLang="nl-NL" sz="2000" dirty="0">
              <a:solidFill>
                <a:schemeClr val="tx1"/>
              </a:solidFill>
            </a:endParaRPr>
          </a:p>
          <a:p>
            <a:r>
              <a:rPr lang="en-GB" altLang="nl-NL" sz="2000" dirty="0">
                <a:solidFill>
                  <a:schemeClr val="tx1"/>
                </a:solidFill>
              </a:rPr>
              <a:t>The authorities carry out the </a:t>
            </a:r>
            <a:r>
              <a:rPr lang="en-GB" altLang="nl-NL" sz="2000" i="1" u="sng" dirty="0">
                <a:solidFill>
                  <a:schemeClr val="tx1"/>
                </a:solidFill>
              </a:rPr>
              <a:t>evaluation, authorisation and </a:t>
            </a:r>
          </a:p>
          <a:p>
            <a:r>
              <a:rPr lang="en-GB" altLang="nl-NL" sz="2000" i="1" u="sng" dirty="0">
                <a:solidFill>
                  <a:schemeClr val="tx1"/>
                </a:solidFill>
              </a:rPr>
              <a:t>restriction processes of REACH. </a:t>
            </a:r>
          </a:p>
          <a:p>
            <a:r>
              <a:rPr lang="en-GB" altLang="nl-NL" sz="2000" dirty="0">
                <a:solidFill>
                  <a:schemeClr val="tx1"/>
                </a:solidFill>
              </a:rPr>
              <a:t>In addition, the Agency and Member States will provide </a:t>
            </a:r>
          </a:p>
          <a:p>
            <a:r>
              <a:rPr lang="en-GB" altLang="nl-NL" sz="2000" i="1" u="sng" dirty="0">
                <a:solidFill>
                  <a:schemeClr val="tx1"/>
                </a:solidFill>
              </a:rPr>
              <a:t>helpdesk assistance</a:t>
            </a:r>
            <a:r>
              <a:rPr lang="en-GB" altLang="nl-NL" sz="2000" dirty="0">
                <a:solidFill>
                  <a:schemeClr val="tx1"/>
                </a:solidFill>
              </a:rPr>
              <a:t>. Member States are responsible for </a:t>
            </a:r>
          </a:p>
          <a:p>
            <a:r>
              <a:rPr lang="en-GB" altLang="nl-NL" sz="2000" i="1" u="sng" dirty="0">
                <a:solidFill>
                  <a:schemeClr val="tx1"/>
                </a:solidFill>
              </a:rPr>
              <a:t>Enforcement </a:t>
            </a:r>
            <a:r>
              <a:rPr lang="en-GB" altLang="nl-NL" sz="2000" i="1" dirty="0">
                <a:solidFill>
                  <a:schemeClr val="tx1"/>
                </a:solidFill>
              </a:rPr>
              <a:t> </a:t>
            </a:r>
            <a:r>
              <a:rPr lang="en-GB" altLang="nl-NL" sz="2000" dirty="0">
                <a:solidFill>
                  <a:schemeClr val="tx1"/>
                </a:solidFill>
              </a:rPr>
              <a:t>under REACH. </a:t>
            </a:r>
            <a:endParaRPr lang="nl-NL" altLang="nl-NL" sz="2000" dirty="0">
              <a:solidFill>
                <a:schemeClr val="tx1"/>
              </a:solidFill>
            </a:endParaRPr>
          </a:p>
        </p:txBody>
      </p:sp>
      <p:pic>
        <p:nvPicPr>
          <p:cNvPr id="301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15888"/>
            <a:ext cx="2447925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7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358957" y="1268760"/>
            <a:ext cx="8857040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Forum for Exchange of Information on Enforcement (Forum</a:t>
            </a:r>
            <a:r>
              <a:rPr lang="en-US" sz="2000" dirty="0" smtClean="0"/>
              <a:t>), coordinates </a:t>
            </a:r>
            <a:r>
              <a:rPr lang="en-US" sz="2000" dirty="0"/>
              <a:t>a </a:t>
            </a:r>
            <a:endParaRPr lang="en-US" sz="2000" dirty="0" smtClean="0"/>
          </a:p>
          <a:p>
            <a:r>
              <a:rPr lang="en-US" sz="2000" dirty="0" smtClean="0"/>
              <a:t>network of </a:t>
            </a:r>
            <a:r>
              <a:rPr lang="en-US" sz="2000" dirty="0"/>
              <a:t>Member State </a:t>
            </a:r>
            <a:r>
              <a:rPr lang="en-US" sz="2000" dirty="0" smtClean="0"/>
              <a:t> enforcement authorities, </a:t>
            </a:r>
            <a:r>
              <a:rPr lang="en-US" sz="2000" dirty="0"/>
              <a:t>and has the tasks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Spread good practice and highlight problems at Community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Propose, coordinate and evaluate </a:t>
            </a:r>
            <a:r>
              <a:rPr lang="en-US" sz="2000" dirty="0" err="1"/>
              <a:t>harmonised</a:t>
            </a:r>
            <a:r>
              <a:rPr lang="en-US" sz="2000" dirty="0"/>
              <a:t> enforcement projects and </a:t>
            </a:r>
            <a:endParaRPr lang="en-US" sz="2000" dirty="0" smtClean="0"/>
          </a:p>
          <a:p>
            <a:r>
              <a:rPr lang="en-US" sz="2000" dirty="0" smtClean="0"/>
              <a:t>      joint </a:t>
            </a:r>
            <a:r>
              <a:rPr lang="en-US" sz="2000" dirty="0"/>
              <a:t>inspections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Coordinate exchange of inspectors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enforcement strategies, as well as best practice in enforcement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 working methods and tools of use to local inspectors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 an electronic information exchange </a:t>
            </a:r>
            <a:r>
              <a:rPr lang="en-US" sz="2000" dirty="0" smtClean="0"/>
              <a:t>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Liaise with industry, taking particular account of the specific needs of SMEs, </a:t>
            </a:r>
            <a:endParaRPr lang="en-US" sz="2000" dirty="0" smtClean="0"/>
          </a:p>
          <a:p>
            <a:r>
              <a:rPr lang="en-US" sz="2000" dirty="0" smtClean="0"/>
              <a:t>and </a:t>
            </a:r>
            <a:r>
              <a:rPr lang="en-US" sz="2000" dirty="0"/>
              <a:t>other stakeholders, including relevant international </a:t>
            </a:r>
            <a:r>
              <a:rPr lang="en-US" sz="2000" dirty="0" err="1"/>
              <a:t>organisations</a:t>
            </a:r>
            <a:r>
              <a:rPr lang="en-US" sz="2000" dirty="0"/>
              <a:t>, as necessary</a:t>
            </a:r>
          </a:p>
          <a:p>
            <a:r>
              <a:rPr lang="en-US" sz="2000" dirty="0"/>
              <a:t>Examine proposals for restrictions with a view to advising on </a:t>
            </a:r>
            <a:r>
              <a:rPr lang="en-US" sz="2000" dirty="0" smtClean="0"/>
              <a:t>enforceability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(Art.77(4))</a:t>
            </a:r>
          </a:p>
          <a:p>
            <a:r>
              <a:rPr lang="en-US" sz="2000" dirty="0"/>
              <a:t>Agree common issues to be covered in the annual reports from the Member </a:t>
            </a:r>
            <a:endParaRPr lang="en-US" sz="2000" dirty="0" smtClean="0"/>
          </a:p>
          <a:p>
            <a:r>
              <a:rPr lang="en-US" sz="2000" dirty="0" smtClean="0"/>
              <a:t>States </a:t>
            </a:r>
            <a:r>
              <a:rPr lang="en-US" sz="2000" dirty="0"/>
              <a:t>in relation to enforcement (Art. 127).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185275" y="632489"/>
            <a:ext cx="5445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ENFORCEMENT FORUM - ECHA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044682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828450" y="1052736"/>
            <a:ext cx="783426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Enforcement </a:t>
            </a:r>
            <a:r>
              <a:rPr lang="en-GB" dirty="0"/>
              <a:t>of REACH and CLP is a </a:t>
            </a:r>
            <a:r>
              <a:rPr lang="en-GB" b="1" i="1" dirty="0"/>
              <a:t>national responsibility</a:t>
            </a:r>
            <a:r>
              <a:rPr lang="en-GB" dirty="0"/>
              <a:t>, therefore </a:t>
            </a:r>
            <a:endParaRPr lang="en-GB" dirty="0" smtClean="0"/>
          </a:p>
          <a:p>
            <a:r>
              <a:rPr lang="en-GB" dirty="0" smtClean="0"/>
              <a:t>each </a:t>
            </a:r>
            <a:r>
              <a:rPr lang="en-GB" dirty="0"/>
              <a:t>EU Member State, Norway, Iceland and Liechtenstein </a:t>
            </a:r>
            <a:r>
              <a:rPr lang="en-GB" dirty="0" smtClean="0"/>
              <a:t>must</a:t>
            </a:r>
          </a:p>
          <a:p>
            <a:r>
              <a:rPr lang="en-GB" dirty="0" smtClean="0"/>
              <a:t> </a:t>
            </a:r>
            <a:r>
              <a:rPr lang="en-GB" dirty="0"/>
              <a:t>ensure that there is an official system of controls and lay down legislation </a:t>
            </a:r>
            <a:endParaRPr lang="en-GB" dirty="0" smtClean="0"/>
          </a:p>
          <a:p>
            <a:r>
              <a:rPr lang="en-GB" dirty="0" smtClean="0"/>
              <a:t>specifying </a:t>
            </a:r>
            <a:r>
              <a:rPr lang="en-GB" dirty="0"/>
              <a:t>penalties for non-compliance with the provisions of REACH.</a:t>
            </a:r>
            <a:endParaRPr lang="nl-NL" dirty="0"/>
          </a:p>
          <a:p>
            <a:r>
              <a:rPr lang="en-GB" dirty="0"/>
              <a:t> </a:t>
            </a:r>
            <a:endParaRPr lang="nl-NL" dirty="0"/>
          </a:p>
          <a:p>
            <a:r>
              <a:rPr lang="en-GB" dirty="0"/>
              <a:t>The enforcement of the requirements of the REACH and CLP Regulations involves </a:t>
            </a:r>
            <a:endParaRPr lang="en-GB" dirty="0" smtClean="0"/>
          </a:p>
          <a:p>
            <a:r>
              <a:rPr lang="en-GB" b="1" i="1" dirty="0" smtClean="0"/>
              <a:t>different </a:t>
            </a:r>
            <a:r>
              <a:rPr lang="en-GB" b="1" i="1" dirty="0"/>
              <a:t>enforcement authorities and other bodies</a:t>
            </a:r>
            <a:r>
              <a:rPr lang="en-GB" dirty="0"/>
              <a:t>. The environmental </a:t>
            </a:r>
            <a:endParaRPr lang="en-GB" dirty="0" smtClean="0"/>
          </a:p>
          <a:p>
            <a:r>
              <a:rPr lang="en-GB" dirty="0" smtClean="0"/>
              <a:t>inspectorate </a:t>
            </a:r>
            <a:r>
              <a:rPr lang="en-GB" dirty="0"/>
              <a:t>can play a coordinating role.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There </a:t>
            </a:r>
            <a:r>
              <a:rPr lang="en-GB" dirty="0"/>
              <a:t>is a need for a national strategy defining the needs for co-operation and </a:t>
            </a:r>
            <a:endParaRPr lang="en-GB" dirty="0" smtClean="0"/>
          </a:p>
          <a:p>
            <a:r>
              <a:rPr lang="en-GB" dirty="0" smtClean="0"/>
              <a:t>coordination </a:t>
            </a:r>
            <a:r>
              <a:rPr lang="en-GB" dirty="0"/>
              <a:t>between these enforcement authorities to ensure effective and </a:t>
            </a:r>
            <a:endParaRPr lang="en-GB" dirty="0" smtClean="0"/>
          </a:p>
          <a:p>
            <a:r>
              <a:rPr lang="en-GB" dirty="0" smtClean="0"/>
              <a:t>efficient </a:t>
            </a:r>
            <a:r>
              <a:rPr lang="en-GB" dirty="0"/>
              <a:t>enforcement of REACH and CLP.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/>
              <a:t>key element in any strategy is to </a:t>
            </a:r>
            <a:r>
              <a:rPr lang="en-GB" b="1" i="1" dirty="0"/>
              <a:t>define the roles and responsibilities </a:t>
            </a:r>
            <a:r>
              <a:rPr lang="en-GB" b="1" i="1" dirty="0" smtClean="0"/>
              <a:t>of</a:t>
            </a:r>
          </a:p>
          <a:p>
            <a:r>
              <a:rPr lang="en-GB" b="1" i="1" dirty="0" smtClean="0"/>
              <a:t> </a:t>
            </a:r>
            <a:r>
              <a:rPr lang="en-GB" b="1" i="1" dirty="0"/>
              <a:t>the various groups</a:t>
            </a:r>
            <a:r>
              <a:rPr lang="en-GB" dirty="0"/>
              <a:t> involved. This would allow for an </a:t>
            </a:r>
            <a:endParaRPr lang="en-GB" dirty="0" smtClean="0"/>
          </a:p>
          <a:p>
            <a:r>
              <a:rPr lang="en-GB" dirty="0" smtClean="0"/>
              <a:t>efficient </a:t>
            </a:r>
            <a:r>
              <a:rPr lang="en-GB" dirty="0"/>
              <a:t>enforcement process, avoiding gaps and dealing with any </a:t>
            </a:r>
            <a:r>
              <a:rPr lang="en-GB" dirty="0" smtClean="0"/>
              <a:t>overlaps</a:t>
            </a:r>
          </a:p>
          <a:p>
            <a:r>
              <a:rPr lang="en-GB" dirty="0" smtClean="0"/>
              <a:t> </a:t>
            </a:r>
            <a:r>
              <a:rPr lang="en-GB" dirty="0"/>
              <a:t>in the enforcement competencies and responsibilities.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903540" y="620688"/>
            <a:ext cx="291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ENFORCEMENT – NATIONAL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395536" y="1556792"/>
            <a:ext cx="892308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</a:t>
            </a:r>
            <a:r>
              <a:rPr lang="en-GB" dirty="0"/>
              <a:t>handle the various requirements under REACH and CLP the </a:t>
            </a:r>
            <a:r>
              <a:rPr lang="en-GB" dirty="0" smtClean="0"/>
              <a:t>training subjects </a:t>
            </a:r>
            <a:r>
              <a:rPr lang="en-GB" dirty="0"/>
              <a:t>might cover:</a:t>
            </a:r>
            <a:endParaRPr lang="nl-NL" dirty="0"/>
          </a:p>
          <a:p>
            <a:r>
              <a:rPr lang="en-GB" dirty="0"/>
              <a:t> </a:t>
            </a:r>
            <a:endParaRPr lang="nl-NL" dirty="0"/>
          </a:p>
          <a:p>
            <a:pPr lvl="0"/>
            <a:r>
              <a:rPr lang="en-GB" dirty="0"/>
              <a:t>Background and basics REACH and CLP;</a:t>
            </a:r>
            <a:endParaRPr lang="nl-NL" dirty="0"/>
          </a:p>
          <a:p>
            <a:pPr lvl="0"/>
            <a:r>
              <a:rPr lang="en-GB" dirty="0"/>
              <a:t>Roles and responsibilities under REACH;</a:t>
            </a:r>
            <a:endParaRPr lang="nl-NL" dirty="0"/>
          </a:p>
          <a:p>
            <a:pPr lvl="0"/>
            <a:r>
              <a:rPr lang="en-GB" dirty="0"/>
              <a:t>Enforcement strategies;</a:t>
            </a:r>
            <a:endParaRPr lang="nl-NL" dirty="0"/>
          </a:p>
          <a:p>
            <a:pPr lvl="0"/>
            <a:r>
              <a:rPr lang="en-GB" dirty="0"/>
              <a:t>Cooperation and coordination between enforcement authorities;</a:t>
            </a:r>
            <a:endParaRPr lang="nl-NL" dirty="0"/>
          </a:p>
          <a:p>
            <a:pPr lvl="0"/>
            <a:r>
              <a:rPr lang="en-GB" dirty="0"/>
              <a:t>Minimum Criteria for REACH and CLP inspections;</a:t>
            </a:r>
            <a:endParaRPr lang="nl-NL" dirty="0"/>
          </a:p>
          <a:p>
            <a:pPr lvl="0"/>
            <a:r>
              <a:rPr lang="en-GB" dirty="0"/>
              <a:t>Linkage of REACH and IED;</a:t>
            </a:r>
            <a:endParaRPr lang="nl-NL" dirty="0"/>
          </a:p>
          <a:p>
            <a:pPr lvl="0"/>
            <a:r>
              <a:rPr lang="en-GB" dirty="0"/>
              <a:t>Downstream consequences of REACH/CLP on other legislation (including SEVESO and Waste).</a:t>
            </a:r>
            <a:endParaRPr lang="nl-NL" dirty="0"/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55576" y="4725144"/>
            <a:ext cx="4824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*Cooperation with the ECHA FORUM is envisaged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67544" y="686940"/>
            <a:ext cx="222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TRAINING SUBJECTS*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829" y="3861048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942734" y="478413"/>
            <a:ext cx="5369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1.2.4 Compliance with REACH/CLP Regulations 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861957" y="818128"/>
            <a:ext cx="75305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REACH </a:t>
            </a:r>
            <a:r>
              <a:rPr lang="en-GB" dirty="0"/>
              <a:t>and CLP are regulations and </a:t>
            </a:r>
            <a:r>
              <a:rPr lang="en-GB" dirty="0" smtClean="0"/>
              <a:t>are therefore </a:t>
            </a:r>
            <a:r>
              <a:rPr lang="en-GB" dirty="0"/>
              <a:t>directly applicable. As </a:t>
            </a:r>
            <a:r>
              <a:rPr lang="en-GB" dirty="0" smtClean="0"/>
              <a:t>they</a:t>
            </a:r>
          </a:p>
          <a:p>
            <a:r>
              <a:rPr lang="en-GB" dirty="0" smtClean="0"/>
              <a:t> </a:t>
            </a:r>
            <a:r>
              <a:rPr lang="en-GB" dirty="0"/>
              <a:t>enter into force, they will automatically form part of Member States’ </a:t>
            </a:r>
            <a:endParaRPr lang="en-GB" dirty="0" smtClean="0"/>
          </a:p>
          <a:p>
            <a:r>
              <a:rPr lang="en-GB" dirty="0" smtClean="0"/>
              <a:t>national </a:t>
            </a:r>
            <a:r>
              <a:rPr lang="en-GB" dirty="0"/>
              <a:t>laws. In order to enable REACH and CLP to operate effectively </a:t>
            </a:r>
            <a:r>
              <a:rPr lang="en-GB" dirty="0" smtClean="0"/>
              <a:t>in</a:t>
            </a:r>
          </a:p>
          <a:p>
            <a:r>
              <a:rPr lang="en-GB" dirty="0" smtClean="0"/>
              <a:t> </a:t>
            </a:r>
            <a:r>
              <a:rPr lang="en-GB" dirty="0"/>
              <a:t>practice, Member States are obliged to establish the necessary arrangements </a:t>
            </a:r>
            <a:endParaRPr lang="en-GB" dirty="0" smtClean="0"/>
          </a:p>
          <a:p>
            <a:r>
              <a:rPr lang="en-GB" dirty="0" smtClean="0"/>
              <a:t>for </a:t>
            </a:r>
            <a:r>
              <a:rPr lang="en-GB" dirty="0"/>
              <a:t>their implementation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908522" y="2295456"/>
            <a:ext cx="7944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The </a:t>
            </a:r>
            <a:r>
              <a:rPr lang="en-GB" dirty="0">
                <a:ea typeface="Times New Roman"/>
                <a:cs typeface="Times New Roman"/>
              </a:rPr>
              <a:t>enforcement of the requirements of the REACH and CLP Regulations involves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different </a:t>
            </a:r>
            <a:r>
              <a:rPr lang="en-GB" dirty="0">
                <a:ea typeface="Times New Roman"/>
                <a:cs typeface="Times New Roman"/>
              </a:rPr>
              <a:t>enforcement authorities and other bodies. The environmental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inspectorate </a:t>
            </a:r>
            <a:r>
              <a:rPr lang="en-GB" dirty="0">
                <a:ea typeface="Times New Roman"/>
                <a:cs typeface="Times New Roman"/>
              </a:rPr>
              <a:t>can play a coordinating role. </a:t>
            </a:r>
            <a:endParaRPr lang="nl-NL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50214"/>
              </p:ext>
            </p:extLst>
          </p:nvPr>
        </p:nvGraphicFramePr>
        <p:xfrm>
          <a:off x="1564963" y="3356992"/>
          <a:ext cx="6124575" cy="246888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January-February 2015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1,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October - November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TBD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National training courses methodology, materials and reports (if requested)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971600" y="2334773"/>
            <a:ext cx="79237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TASK </a:t>
            </a:r>
            <a:r>
              <a:rPr lang="en-US" sz="3600" b="1" dirty="0"/>
              <a:t>5: </a:t>
            </a:r>
            <a:r>
              <a:rPr lang="en-US" sz="3600" b="1" dirty="0" err="1"/>
              <a:t>Transfrontier</a:t>
            </a:r>
            <a:r>
              <a:rPr lang="en-US" sz="3600" b="1" dirty="0"/>
              <a:t> Shipment of </a:t>
            </a:r>
            <a:r>
              <a:rPr lang="en-US" sz="3600" b="1" dirty="0" smtClean="0"/>
              <a:t>Waste</a:t>
            </a:r>
          </a:p>
          <a:p>
            <a:pPr algn="ctr"/>
            <a:r>
              <a:rPr lang="en-US" sz="3600" b="1" dirty="0" smtClean="0"/>
              <a:t>(TFS)</a:t>
            </a:r>
            <a:endParaRPr lang="nl-NL" sz="36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4682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117600" y="6106"/>
            <a:ext cx="877887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619" tIns="39809" rIns="79619" bIns="39809">
            <a:spAutoFit/>
          </a:bodyPr>
          <a:lstStyle>
            <a:lvl1pPr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nl-NL" altLang="nl-NL" b="1" dirty="0">
                <a:solidFill>
                  <a:srgbClr val="000000"/>
                </a:solidFill>
                <a:latin typeface="Garamond" pitchFamily="18" charset="0"/>
              </a:rPr>
              <a:t>RENA                      ECENA 2010 – 2013</a:t>
            </a:r>
          </a:p>
          <a:p>
            <a:pPr algn="just">
              <a:lnSpc>
                <a:spcPct val="115000"/>
              </a:lnSpc>
            </a:pPr>
            <a:r>
              <a:rPr lang="nl-NL" altLang="nl-NL" b="1" dirty="0">
                <a:solidFill>
                  <a:srgbClr val="000000"/>
                </a:solidFill>
                <a:latin typeface="Garamond" pitchFamily="18" charset="0"/>
              </a:rPr>
              <a:t>	                            </a:t>
            </a:r>
            <a:r>
              <a:rPr lang="nl-NL" altLang="nl-NL" dirty="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en-GB" altLang="nl-NL" b="1" dirty="0">
                <a:solidFill>
                  <a:srgbClr val="000000"/>
                </a:solidFill>
                <a:latin typeface="Garamond" pitchFamily="18" charset="0"/>
              </a:rPr>
              <a:t>TFS/WSR </a:t>
            </a:r>
          </a:p>
          <a:p>
            <a:pPr algn="just">
              <a:lnSpc>
                <a:spcPct val="115000"/>
              </a:lnSpc>
            </a:pPr>
            <a:r>
              <a:rPr lang="en-GB" altLang="nl-NL" b="1" dirty="0">
                <a:solidFill>
                  <a:srgbClr val="000000"/>
                </a:solidFill>
                <a:latin typeface="Garamond" pitchFamily="18" charset="0"/>
              </a:rPr>
              <a:t>Inspection at </a:t>
            </a:r>
            <a:r>
              <a:rPr lang="en-GB" altLang="nl-NL" b="1" dirty="0" err="1">
                <a:solidFill>
                  <a:srgbClr val="000000"/>
                </a:solidFill>
                <a:latin typeface="Garamond" pitchFamily="18" charset="0"/>
              </a:rPr>
              <a:t>Ambarli</a:t>
            </a:r>
            <a:r>
              <a:rPr lang="en-GB" altLang="nl-NL" b="1" dirty="0">
                <a:solidFill>
                  <a:srgbClr val="000000"/>
                </a:solidFill>
                <a:latin typeface="Garamond" pitchFamily="18" charset="0"/>
              </a:rPr>
              <a:t> Harbour, Istanbul, Turkey </a:t>
            </a:r>
            <a:r>
              <a:rPr lang="en-GB" altLang="nl-NL" b="1" dirty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and </a:t>
            </a:r>
          </a:p>
          <a:p>
            <a:pPr algn="just">
              <a:lnSpc>
                <a:spcPct val="115000"/>
              </a:lnSpc>
            </a:pPr>
            <a:r>
              <a:rPr lang="en-GB" altLang="nl-NL" b="1" dirty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cross-border road transport at the border of FYR of</a:t>
            </a:r>
          </a:p>
          <a:p>
            <a:pPr algn="just">
              <a:lnSpc>
                <a:spcPct val="115000"/>
              </a:lnSpc>
            </a:pPr>
            <a:r>
              <a:rPr lang="en-GB" altLang="nl-NL" b="1" dirty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 Macedonia and Serbia </a:t>
            </a:r>
            <a:r>
              <a:rPr lang="en-GB" altLang="nl-NL" b="1" dirty="0">
                <a:solidFill>
                  <a:srgbClr val="000000"/>
                </a:solidFill>
                <a:latin typeface="Garamond" pitchFamily="18" charset="0"/>
              </a:rPr>
              <a:t>with IMPEL </a:t>
            </a:r>
            <a:endParaRPr lang="en-GB" altLang="nl-NL" b="1" dirty="0">
              <a:solidFill>
                <a:srgbClr val="000000"/>
              </a:solidFill>
              <a:ea typeface="SimSun" pitchFamily="2" charset="-122"/>
            </a:endParaRPr>
          </a:p>
          <a:p>
            <a:pPr algn="l" eaLnBrk="1" hangingPunct="1"/>
            <a:endParaRPr lang="nl-NL" altLang="nl-NL" b="1" dirty="0">
              <a:solidFill>
                <a:srgbClr val="000000"/>
              </a:solidFill>
              <a:latin typeface="Garamond" pitchFamily="18" charset="0"/>
            </a:endParaRPr>
          </a:p>
          <a:p>
            <a:pPr algn="l" eaLnBrk="1" hangingPunct="1"/>
            <a:endParaRPr lang="nl-NL" altLang="nl-NL" b="1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652463" y="2157413"/>
            <a:ext cx="16192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9619" tIns="39809" rIns="79619" bIns="39809">
            <a:spAutoFit/>
          </a:bodyPr>
          <a:lstStyle>
            <a:lvl1pPr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endParaRPr lang="nl-NL" altLang="nl-NL" sz="160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38916" name="Text Box 7"/>
          <p:cNvSpPr txBox="1">
            <a:spLocks noChangeArrowheads="1"/>
          </p:cNvSpPr>
          <p:nvPr/>
        </p:nvSpPr>
        <p:spPr bwMode="auto">
          <a:xfrm>
            <a:off x="592138" y="2940050"/>
            <a:ext cx="1619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9619" tIns="39809" rIns="79619" bIns="39809">
            <a:spAutoFit/>
          </a:bodyPr>
          <a:lstStyle>
            <a:lvl1pPr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endParaRPr lang="nl-NL" altLang="nl-NL" sz="1600">
              <a:solidFill>
                <a:srgbClr val="000000"/>
              </a:solidFill>
              <a:latin typeface="Garamond" pitchFamily="18" charset="0"/>
            </a:endParaRPr>
          </a:p>
        </p:txBody>
      </p:sp>
      <p:pic>
        <p:nvPicPr>
          <p:cNvPr id="3891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460625"/>
            <a:ext cx="3298825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12" descr="IMG_37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63" y="2236788"/>
            <a:ext cx="1703387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96042"/>
            <a:ext cx="3067050" cy="232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2268538"/>
            <a:ext cx="1827212" cy="136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2895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751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1494312"/>
            <a:ext cx="85191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regional trainings delivered on the same subject under RENA has </a:t>
            </a:r>
            <a:r>
              <a:rPr lang="en-GB" dirty="0" smtClean="0"/>
              <a:t>used</a:t>
            </a:r>
          </a:p>
          <a:p>
            <a:r>
              <a:rPr lang="en-GB" dirty="0" smtClean="0"/>
              <a:t> </a:t>
            </a:r>
            <a:r>
              <a:rPr lang="en-GB" dirty="0"/>
              <a:t>the regional road and harbour as selected sites. During identification </a:t>
            </a:r>
            <a:endParaRPr lang="en-GB" dirty="0" smtClean="0"/>
          </a:p>
          <a:p>
            <a:r>
              <a:rPr lang="en-GB" dirty="0" smtClean="0"/>
              <a:t>of </a:t>
            </a:r>
            <a:r>
              <a:rPr lang="en-GB" dirty="0"/>
              <a:t>follow up activities, it has been suggested by one of the beneficiary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Croatia) to organise an inspection for cross border rail transport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one of the borders of Croatia with neighbouring countries). </a:t>
            </a:r>
            <a:endParaRPr lang="en-GB" dirty="0" smtClean="0"/>
          </a:p>
          <a:p>
            <a:r>
              <a:rPr lang="en-GB" dirty="0" smtClean="0"/>
              <a:t>Another </a:t>
            </a:r>
            <a:r>
              <a:rPr lang="en-GB" dirty="0"/>
              <a:t>proposal is </a:t>
            </a:r>
            <a:r>
              <a:rPr lang="en-GB" dirty="0" smtClean="0"/>
              <a:t>to </a:t>
            </a:r>
            <a:r>
              <a:rPr lang="en-GB" dirty="0"/>
              <a:t>focus on inspection of shipment of waste in ports (maritime area).</a:t>
            </a:r>
            <a:endParaRPr lang="nl-NL" dirty="0"/>
          </a:p>
          <a:p>
            <a:r>
              <a:rPr lang="en-GB" dirty="0"/>
              <a:t> </a:t>
            </a:r>
            <a:endParaRPr lang="nl-NL" dirty="0"/>
          </a:p>
          <a:p>
            <a:r>
              <a:rPr lang="en-GB" dirty="0"/>
              <a:t>In addition to the activities organised within the beneficiary countries</a:t>
            </a:r>
            <a:r>
              <a:rPr lang="en-GB" dirty="0" smtClean="0"/>
              <a:t>,</a:t>
            </a:r>
          </a:p>
          <a:p>
            <a:r>
              <a:rPr lang="en-GB" dirty="0" smtClean="0"/>
              <a:t> </a:t>
            </a:r>
            <a:r>
              <a:rPr lang="en-GB" dirty="0"/>
              <a:t>a 1-day workshop and study visit might be organised in one of the EU </a:t>
            </a:r>
            <a:r>
              <a:rPr lang="en-GB" dirty="0" smtClean="0"/>
              <a:t>member</a:t>
            </a:r>
          </a:p>
          <a:p>
            <a:r>
              <a:rPr lang="en-GB" dirty="0" smtClean="0"/>
              <a:t> </a:t>
            </a:r>
            <a:r>
              <a:rPr lang="en-GB" dirty="0"/>
              <a:t>states for a limited number of participants. </a:t>
            </a:r>
            <a:r>
              <a:rPr lang="en-GB" b="1" i="1" dirty="0"/>
              <a:t>The organisation of study visit </a:t>
            </a:r>
            <a:r>
              <a:rPr lang="en-GB" b="1" i="1" dirty="0" smtClean="0"/>
              <a:t>will</a:t>
            </a:r>
          </a:p>
          <a:p>
            <a:r>
              <a:rPr lang="en-GB" b="1" i="1" dirty="0" smtClean="0"/>
              <a:t> </a:t>
            </a:r>
            <a:r>
              <a:rPr lang="en-GB" b="1" i="1" dirty="0"/>
              <a:t>be closely coordinated with IMPEL Cluster 2 TFS. </a:t>
            </a:r>
            <a:endParaRPr lang="nl-NL" b="1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063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611560" y="1412776"/>
            <a:ext cx="812632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Based </a:t>
            </a:r>
            <a:r>
              <a:rPr lang="en-GB" dirty="0"/>
              <a:t>on the experience gained under the same exercise implemented under RENA,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attention should be paid to elements such as:</a:t>
            </a:r>
            <a:endParaRPr lang="nl-NL" dirty="0"/>
          </a:p>
          <a:p>
            <a:r>
              <a:rPr lang="en-GB" dirty="0"/>
              <a:t> </a:t>
            </a:r>
            <a:endParaRPr lang="nl-NL" dirty="0"/>
          </a:p>
          <a:p>
            <a:pPr lvl="0"/>
            <a:r>
              <a:rPr lang="en-GB" dirty="0"/>
              <a:t>The notification procedures;</a:t>
            </a:r>
            <a:endParaRPr lang="nl-NL" dirty="0"/>
          </a:p>
          <a:p>
            <a:pPr lvl="0"/>
            <a:r>
              <a:rPr lang="en-GB" dirty="0"/>
              <a:t>Possibilities for upstream enforcement;</a:t>
            </a:r>
            <a:endParaRPr lang="nl-NL" dirty="0"/>
          </a:p>
          <a:p>
            <a:pPr lvl="0"/>
            <a:r>
              <a:rPr lang="en-GB" dirty="0"/>
              <a:t>The step-by-step-guidance for waste shipment inspections (IMPEL Manual);</a:t>
            </a:r>
            <a:endParaRPr lang="nl-NL" dirty="0"/>
          </a:p>
          <a:p>
            <a:pPr lvl="0"/>
            <a:r>
              <a:rPr lang="en-GB" dirty="0"/>
              <a:t>Managing illegal shipment of wastes (IMPEL Manual);</a:t>
            </a:r>
            <a:endParaRPr lang="nl-NL" dirty="0"/>
          </a:p>
          <a:p>
            <a:pPr lvl="0"/>
            <a:r>
              <a:rPr lang="en-GB" dirty="0"/>
              <a:t>Inspection plan and protocol;</a:t>
            </a:r>
            <a:endParaRPr lang="nl-NL" dirty="0"/>
          </a:p>
          <a:p>
            <a:pPr lvl="0"/>
            <a:r>
              <a:rPr lang="en-GB" dirty="0"/>
              <a:t>Required skills of inspectors;</a:t>
            </a:r>
            <a:endParaRPr lang="nl-NL" dirty="0"/>
          </a:p>
          <a:p>
            <a:pPr lvl="0"/>
            <a:r>
              <a:rPr lang="en-GB" dirty="0"/>
              <a:t>Sampling plan.</a:t>
            </a:r>
            <a:endParaRPr lang="nl-NL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827584" y="908720"/>
            <a:ext cx="222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TRAINING SUBJECTS*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71600" y="4869160"/>
            <a:ext cx="380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Cooperation with IMPEL is envisaged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063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1988840"/>
            <a:ext cx="71921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TASK </a:t>
            </a:r>
            <a:r>
              <a:rPr lang="en-US" sz="3600" b="1" dirty="0"/>
              <a:t>4: Compliance with REACH/CLP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9380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691680" y="657562"/>
            <a:ext cx="5144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1.2.5 Trans frontier Shipment of Waste (TFS) 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65820" y="1260502"/>
            <a:ext cx="7621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To </a:t>
            </a:r>
            <a:r>
              <a:rPr lang="en-GB" dirty="0">
                <a:ea typeface="Times New Roman"/>
                <a:cs typeface="Times New Roman"/>
              </a:rPr>
              <a:t>continue the work on what has been accomplished within RENA together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with </a:t>
            </a:r>
            <a:r>
              <a:rPr lang="en-GB" dirty="0">
                <a:ea typeface="Times New Roman"/>
                <a:cs typeface="Times New Roman"/>
              </a:rPr>
              <a:t>IMPEL, it is proposed to organise up to 2 regional trainings combined with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a </a:t>
            </a:r>
            <a:r>
              <a:rPr lang="en-GB" dirty="0">
                <a:ea typeface="Times New Roman"/>
                <a:cs typeface="Times New Roman"/>
              </a:rPr>
              <a:t>site visit </a:t>
            </a:r>
            <a:r>
              <a:rPr lang="en-GB" dirty="0" smtClean="0">
                <a:ea typeface="Times New Roman"/>
                <a:cs typeface="Times New Roman"/>
              </a:rPr>
              <a:t>to </a:t>
            </a:r>
            <a:r>
              <a:rPr lang="en-GB" dirty="0">
                <a:ea typeface="Times New Roman"/>
                <a:cs typeface="Times New Roman"/>
              </a:rPr>
              <a:t>consolidate and increase the know-how and improve the </a:t>
            </a:r>
            <a:r>
              <a:rPr lang="en-GB" dirty="0" smtClean="0">
                <a:ea typeface="Times New Roman"/>
                <a:cs typeface="Times New Roman"/>
              </a:rPr>
              <a:t>required</a:t>
            </a:r>
          </a:p>
          <a:p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institutional structures. Cooperation with IMPEL is again envisaged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098098"/>
              </p:ext>
            </p:extLst>
          </p:nvPr>
        </p:nvGraphicFramePr>
        <p:xfrm>
          <a:off x="971600" y="3068960"/>
          <a:ext cx="6124575" cy="192024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2,3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July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2014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1 (Croatia?),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May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March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Report on study visit (1) to the selected EU MS Institution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958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6063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2971800" y="54102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>
              <a:spcBef>
                <a:spcPct val="50000"/>
              </a:spcBef>
            </a:pPr>
            <a:endParaRPr lang="en-GB" altLang="nl-NL" sz="2400">
              <a:solidFill>
                <a:schemeClr val="tx1"/>
              </a:solidFill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nl-NL" dirty="0" smtClean="0"/>
              <a:t>A </a:t>
            </a:r>
            <a:r>
              <a:rPr lang="en-GB" altLang="nl-NL" dirty="0"/>
              <a:t>New EU Chemicals Policy</a:t>
            </a:r>
            <a:endParaRPr lang="en-US" altLang="nl-NL" dirty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00188" y="2728913"/>
            <a:ext cx="6091237" cy="1978025"/>
          </a:xfrm>
        </p:spPr>
        <p:txBody>
          <a:bodyPr/>
          <a:lstStyle/>
          <a:p>
            <a:pPr marL="0" indent="0" defTabSz="966788">
              <a:buFontTx/>
              <a:buNone/>
            </a:pPr>
            <a:r>
              <a:rPr lang="it-IT" altLang="nl-NL" sz="4800">
                <a:solidFill>
                  <a:srgbClr val="FF0000"/>
                </a:solidFill>
              </a:rPr>
              <a:t>R</a:t>
            </a:r>
            <a:r>
              <a:rPr lang="it-IT" altLang="nl-NL" sz="4000"/>
              <a:t>egistration, </a:t>
            </a:r>
            <a:r>
              <a:rPr lang="it-IT" altLang="nl-NL" sz="4800">
                <a:solidFill>
                  <a:srgbClr val="FF0000"/>
                </a:solidFill>
              </a:rPr>
              <a:t>E</a:t>
            </a:r>
            <a:r>
              <a:rPr lang="it-IT" altLang="nl-NL" sz="4000"/>
              <a:t>valuation and </a:t>
            </a:r>
            <a:r>
              <a:rPr lang="it-IT" altLang="nl-NL" sz="4800">
                <a:solidFill>
                  <a:srgbClr val="FF0000"/>
                </a:solidFill>
              </a:rPr>
              <a:t>A</a:t>
            </a:r>
            <a:r>
              <a:rPr lang="it-IT" altLang="nl-NL" sz="4000"/>
              <a:t>uthorisation of </a:t>
            </a:r>
            <a:r>
              <a:rPr lang="it-IT" altLang="nl-NL" sz="4800">
                <a:solidFill>
                  <a:srgbClr val="FF0000"/>
                </a:solidFill>
              </a:rPr>
              <a:t>CH</a:t>
            </a:r>
            <a:r>
              <a:rPr lang="it-IT" altLang="nl-NL" sz="4000"/>
              <a:t>emicals</a:t>
            </a:r>
            <a:endParaRPr lang="en-GB" altLang="nl-NL" sz="4000"/>
          </a:p>
        </p:txBody>
      </p:sp>
    </p:spTree>
    <p:extLst>
      <p:ext uri="{BB962C8B-B14F-4D97-AF65-F5344CB8AC3E}">
        <p14:creationId xmlns:p14="http://schemas.microsoft.com/office/powerpoint/2010/main" val="3663056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63563"/>
            <a:ext cx="7772400" cy="655637"/>
          </a:xfrm>
        </p:spPr>
        <p:txBody>
          <a:bodyPr>
            <a:normAutofit fontScale="90000"/>
          </a:bodyPr>
          <a:lstStyle/>
          <a:p>
            <a:r>
              <a:rPr lang="en-GB" altLang="nl-NL"/>
              <a:t>REACH: KEY ELEMENTS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84313"/>
            <a:ext cx="7656512" cy="4129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nl-NL" sz="2000"/>
              <a:t>Introduces a Single Coherent System for new (non phase-in) and existing (phase-in) substances</a:t>
            </a:r>
          </a:p>
          <a:p>
            <a:pPr>
              <a:lnSpc>
                <a:spcPct val="90000"/>
              </a:lnSpc>
            </a:pPr>
            <a:r>
              <a:rPr lang="en-GB" altLang="nl-NL" sz="2000"/>
              <a:t>Key elements:</a:t>
            </a:r>
          </a:p>
          <a:p>
            <a:pPr lvl="1">
              <a:lnSpc>
                <a:spcPct val="90000"/>
              </a:lnSpc>
            </a:pPr>
            <a:r>
              <a:rPr lang="en-GB" altLang="nl-NL" sz="2000">
                <a:solidFill>
                  <a:srgbClr val="FF0000"/>
                </a:solidFill>
              </a:rPr>
              <a:t>R</a:t>
            </a:r>
            <a:r>
              <a:rPr lang="en-GB" altLang="nl-NL" sz="2000"/>
              <a:t>egistration by industry of manufactured/imported chemical substances  &gt; 1 tonne/year (staggered dead-lines over 11years)</a:t>
            </a:r>
          </a:p>
          <a:p>
            <a:pPr lvl="1">
              <a:lnSpc>
                <a:spcPct val="90000"/>
              </a:lnSpc>
            </a:pPr>
            <a:r>
              <a:rPr lang="en-GB" altLang="nl-NL" sz="2000"/>
              <a:t>Increased information and communication throughout the supply chain</a:t>
            </a:r>
          </a:p>
          <a:p>
            <a:pPr lvl="1">
              <a:lnSpc>
                <a:spcPct val="90000"/>
              </a:lnSpc>
            </a:pPr>
            <a:r>
              <a:rPr lang="en-GB" altLang="nl-NL" sz="2000">
                <a:solidFill>
                  <a:srgbClr val="FF0000"/>
                </a:solidFill>
              </a:rPr>
              <a:t>E</a:t>
            </a:r>
            <a:r>
              <a:rPr lang="en-GB" altLang="nl-NL" sz="2000"/>
              <a:t>valuation of </a:t>
            </a:r>
            <a:r>
              <a:rPr lang="en-GB" altLang="nl-NL" sz="2000" u="sng"/>
              <a:t>some</a:t>
            </a:r>
            <a:r>
              <a:rPr lang="en-GB" altLang="nl-NL" sz="2000"/>
              <a:t> registered substances (Agency and Member States)</a:t>
            </a:r>
          </a:p>
          <a:p>
            <a:pPr lvl="1">
              <a:lnSpc>
                <a:spcPct val="90000"/>
              </a:lnSpc>
            </a:pPr>
            <a:r>
              <a:rPr lang="en-GB" altLang="nl-NL" sz="2000">
                <a:solidFill>
                  <a:srgbClr val="FF0000"/>
                </a:solidFill>
              </a:rPr>
              <a:t>A</a:t>
            </a:r>
            <a:r>
              <a:rPr lang="en-GB" altLang="nl-NL" sz="2000"/>
              <a:t>uthorisation </a:t>
            </a:r>
            <a:r>
              <a:rPr lang="en-GB" altLang="nl-NL" sz="2000" u="sng"/>
              <a:t>only</a:t>
            </a:r>
            <a:r>
              <a:rPr lang="en-GB" altLang="nl-NL" sz="2000"/>
              <a:t> for use of substances of very high concern </a:t>
            </a:r>
          </a:p>
          <a:p>
            <a:pPr lvl="1">
              <a:lnSpc>
                <a:spcPct val="90000"/>
              </a:lnSpc>
            </a:pPr>
            <a:r>
              <a:rPr lang="en-GB" altLang="nl-NL" sz="2000"/>
              <a:t>Restrictions: “Safety net” (Community wide action)</a:t>
            </a:r>
          </a:p>
          <a:p>
            <a:pPr lvl="1">
              <a:lnSpc>
                <a:spcPct val="90000"/>
              </a:lnSpc>
            </a:pPr>
            <a:r>
              <a:rPr lang="en-GB" altLang="nl-NL" sz="2000">
                <a:solidFill>
                  <a:srgbClr val="FF0000"/>
                </a:solidFill>
              </a:rPr>
              <a:t>Ch</a:t>
            </a:r>
            <a:r>
              <a:rPr lang="en-GB" altLang="nl-NL" sz="2000"/>
              <a:t>emicals Agency to efficiently manage the system</a:t>
            </a:r>
          </a:p>
        </p:txBody>
      </p:sp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352425" y="5589588"/>
            <a:ext cx="8424863" cy="11303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4" tIns="45717" rIns="91434" bIns="45717">
            <a:spAutoFit/>
          </a:bodyPr>
          <a:lstStyle/>
          <a:p>
            <a:pPr algn="ctr"/>
            <a:r>
              <a:rPr lang="en-GB" altLang="nl-NL" sz="2400" b="1">
                <a:solidFill>
                  <a:srgbClr val="800000"/>
                </a:solidFill>
              </a:rPr>
              <a:t>Focus on priorities:</a:t>
            </a:r>
          </a:p>
          <a:p>
            <a:pPr lvl="1">
              <a:buFontTx/>
              <a:buChar char="•"/>
            </a:pPr>
            <a:r>
              <a:rPr lang="en-GB" altLang="nl-NL" sz="2000">
                <a:solidFill>
                  <a:srgbClr val="800000"/>
                </a:solidFill>
              </a:rPr>
              <a:t> High volumes (chemicals with greatest likely exposure register first)</a:t>
            </a:r>
          </a:p>
          <a:p>
            <a:pPr lvl="1">
              <a:buFontTx/>
              <a:buChar char="•"/>
            </a:pPr>
            <a:r>
              <a:rPr lang="en-GB" altLang="nl-NL" sz="2000">
                <a:solidFill>
                  <a:srgbClr val="800000"/>
                </a:solidFill>
              </a:rPr>
              <a:t> Greatest concern (CMR and R50/53 register first)</a:t>
            </a:r>
          </a:p>
        </p:txBody>
      </p:sp>
    </p:spTree>
    <p:extLst>
      <p:ext uri="{BB962C8B-B14F-4D97-AF65-F5344CB8AC3E}">
        <p14:creationId xmlns:p14="http://schemas.microsoft.com/office/powerpoint/2010/main" val="2551927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 bldLvl="2"/>
      <p:bldP spid="1873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72400" cy="1143000"/>
          </a:xfrm>
        </p:spPr>
        <p:txBody>
          <a:bodyPr/>
          <a:lstStyle/>
          <a:p>
            <a:r>
              <a:rPr lang="en-GB" altLang="nl-NL"/>
              <a:t>Registration: general</a:t>
            </a:r>
          </a:p>
        </p:txBody>
      </p:sp>
      <p:sp>
        <p:nvSpPr>
          <p:cNvPr id="22528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00113" y="1196975"/>
            <a:ext cx="7780337" cy="3752850"/>
          </a:xfrm>
          <a:noFill/>
          <a:ln/>
        </p:spPr>
        <p:txBody>
          <a:bodyPr lIns="87458" tIns="43012" rIns="87458" bIns="43012">
            <a:normAutofit fontScale="92500" lnSpcReduction="20000"/>
          </a:bodyPr>
          <a:lstStyle/>
          <a:p>
            <a:pPr marL="530225" indent="-530225" defTabSz="966788">
              <a:lnSpc>
                <a:spcPct val="90000"/>
              </a:lnSpc>
              <a:buFontTx/>
              <a:buNone/>
              <a:tabLst>
                <a:tab pos="530225" algn="l"/>
              </a:tabLst>
            </a:pPr>
            <a:r>
              <a:rPr lang="de-DE" altLang="nl-NL" sz="2800"/>
              <a:t>AIM:</a:t>
            </a:r>
            <a:endParaRPr lang="en-GB" altLang="nl-NL" sz="2800"/>
          </a:p>
          <a:p>
            <a:pPr marL="530225" indent="-530225" defTabSz="966788">
              <a:lnSpc>
                <a:spcPct val="90000"/>
              </a:lnSpc>
              <a:buFontTx/>
              <a:buNone/>
              <a:tabLst>
                <a:tab pos="530225" algn="l"/>
              </a:tabLst>
            </a:pPr>
            <a:r>
              <a:rPr lang="de-DE" altLang="nl-NL" sz="2800">
                <a:sym typeface="Wingdings" pitchFamily="2" charset="2"/>
              </a:rPr>
              <a:t>	M</a:t>
            </a:r>
            <a:r>
              <a:rPr lang="en-GB" altLang="nl-NL" sz="2400"/>
              <a:t>anufacturers and importers obtain information on their substances and </a:t>
            </a:r>
          </a:p>
          <a:p>
            <a:pPr marL="530225" indent="-530225" defTabSz="966788">
              <a:lnSpc>
                <a:spcPct val="90000"/>
              </a:lnSpc>
              <a:buFont typeface="Wingdings" pitchFamily="2" charset="2"/>
              <a:buChar char="è"/>
              <a:tabLst>
                <a:tab pos="530225" algn="l"/>
              </a:tabLst>
            </a:pPr>
            <a:r>
              <a:rPr lang="de-DE" altLang="nl-NL" sz="2400">
                <a:sym typeface="Wingdings" pitchFamily="2" charset="2"/>
              </a:rPr>
              <a:t>U</a:t>
            </a:r>
            <a:r>
              <a:rPr lang="en-GB" altLang="nl-NL" sz="2400"/>
              <a:t>se this knowledge to ensure responsible and well-informed </a:t>
            </a:r>
            <a:r>
              <a:rPr lang="en-GB" altLang="nl-NL" sz="2400" u="sng"/>
              <a:t>management of the risks</a:t>
            </a:r>
            <a:r>
              <a:rPr lang="en-GB" altLang="nl-NL" sz="2400"/>
              <a:t> these substances may present</a:t>
            </a:r>
          </a:p>
          <a:p>
            <a:pPr marL="530225" indent="-530225" defTabSz="966788">
              <a:lnSpc>
                <a:spcPct val="90000"/>
              </a:lnSpc>
              <a:buFont typeface="Wingdings" pitchFamily="2" charset="2"/>
              <a:buNone/>
              <a:tabLst>
                <a:tab pos="530225" algn="l"/>
              </a:tabLst>
            </a:pPr>
            <a:endParaRPr lang="de-DE" altLang="nl-NL" sz="2800"/>
          </a:p>
          <a:p>
            <a:pPr marL="530225" indent="-530225" defTabSz="966788">
              <a:lnSpc>
                <a:spcPct val="90000"/>
              </a:lnSpc>
              <a:buFontTx/>
              <a:buNone/>
              <a:tabLst>
                <a:tab pos="530225" algn="l"/>
              </a:tabLst>
            </a:pPr>
            <a:r>
              <a:rPr lang="de-DE" altLang="nl-NL" sz="2800"/>
              <a:t>Registration Dossier = Documentation </a:t>
            </a:r>
          </a:p>
          <a:p>
            <a:pPr marL="530225" indent="-530225" defTabSz="966788">
              <a:lnSpc>
                <a:spcPct val="90000"/>
              </a:lnSpc>
              <a:buFontTx/>
              <a:buNone/>
              <a:tabLst>
                <a:tab pos="530225" algn="l"/>
              </a:tabLst>
            </a:pPr>
            <a:endParaRPr lang="de-DE" altLang="nl-NL" sz="2800"/>
          </a:p>
          <a:p>
            <a:pPr marL="530225" indent="-530225" defTabSz="966788">
              <a:lnSpc>
                <a:spcPct val="90000"/>
              </a:lnSpc>
              <a:buFontTx/>
              <a:buNone/>
              <a:tabLst>
                <a:tab pos="530225" algn="l"/>
              </a:tabLst>
            </a:pPr>
            <a:r>
              <a:rPr lang="de-DE" altLang="nl-NL" sz="2400">
                <a:sym typeface="Wingdings" pitchFamily="2" charset="2"/>
              </a:rPr>
              <a:t></a:t>
            </a:r>
            <a:r>
              <a:rPr lang="de-DE" altLang="nl-NL" sz="2400"/>
              <a:t> 	Technical Dossier: starting at 1 tonnes per year</a:t>
            </a:r>
          </a:p>
          <a:p>
            <a:pPr marL="530225" indent="-530225" defTabSz="966788">
              <a:lnSpc>
                <a:spcPct val="90000"/>
              </a:lnSpc>
              <a:buFontTx/>
              <a:buNone/>
              <a:tabLst>
                <a:tab pos="530225" algn="l"/>
              </a:tabLst>
            </a:pPr>
            <a:r>
              <a:rPr lang="de-DE" altLang="nl-NL" sz="2400">
                <a:sym typeface="Wingdings" pitchFamily="2" charset="2"/>
              </a:rPr>
              <a:t></a:t>
            </a:r>
            <a:r>
              <a:rPr lang="de-DE" altLang="nl-NL" sz="2400"/>
              <a:t> 	Chemical Safety Report: starting at 10 tonnes per year </a:t>
            </a:r>
            <a:r>
              <a:rPr lang="de-DE" altLang="nl-NL" sz="2400" b="1"/>
              <a:t>and </a:t>
            </a:r>
            <a:r>
              <a:rPr lang="de-DE" altLang="nl-NL" sz="2400"/>
              <a:t>if classified as hazardous substance!</a:t>
            </a:r>
            <a:endParaRPr lang="en-GB" altLang="nl-NL" sz="2400"/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743057" y="5373216"/>
            <a:ext cx="795655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nl-NL" sz="2400" b="1" dirty="0">
                <a:solidFill>
                  <a:schemeClr val="tx1"/>
                </a:solidFill>
              </a:rPr>
              <a:t>No formal acceptance - industry retains responsibility</a:t>
            </a:r>
            <a:endParaRPr lang="en-GB" altLang="nl-N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0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72400" cy="1143000"/>
          </a:xfrm>
        </p:spPr>
        <p:txBody>
          <a:bodyPr/>
          <a:lstStyle/>
          <a:p>
            <a:r>
              <a:rPr lang="en-GB" altLang="nl-NL"/>
              <a:t>Who Has to Register?</a:t>
            </a:r>
            <a:endParaRPr lang="fr-FR" altLang="nl-NL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341438"/>
            <a:ext cx="7780337" cy="5256212"/>
          </a:xfrm>
        </p:spPr>
        <p:txBody>
          <a:bodyPr/>
          <a:lstStyle/>
          <a:p>
            <a:r>
              <a:rPr lang="en-GB" altLang="nl-NL" sz="2400"/>
              <a:t>Manufacturers and importers.</a:t>
            </a:r>
          </a:p>
          <a:p>
            <a:pPr lvl="1"/>
            <a:r>
              <a:rPr lang="en-GB" altLang="nl-NL" sz="2000"/>
              <a:t>DUs may notify non-pre-registered substances of interest </a:t>
            </a:r>
          </a:p>
          <a:p>
            <a:pPr lvl="2"/>
            <a:r>
              <a:rPr lang="en-GB" altLang="nl-NL" sz="1800"/>
              <a:t>By doing so DU obliged to submit “light”-registration dossier</a:t>
            </a:r>
          </a:p>
          <a:p>
            <a:pPr lvl="1"/>
            <a:endParaRPr lang="en-GB" altLang="nl-NL" sz="2000"/>
          </a:p>
          <a:p>
            <a:r>
              <a:rPr lang="en-GB" altLang="nl-NL" sz="2400"/>
              <a:t>Producers of articles (conditions of Article 7).</a:t>
            </a:r>
          </a:p>
          <a:p>
            <a:pPr lvl="1"/>
            <a:r>
              <a:rPr lang="en-GB" altLang="nl-NL" sz="2000"/>
              <a:t>Intended release of substances only</a:t>
            </a:r>
          </a:p>
          <a:p>
            <a:endParaRPr lang="en-GB" altLang="nl-NL" sz="2400"/>
          </a:p>
          <a:p>
            <a:r>
              <a:rPr lang="en-GB" altLang="nl-NL" sz="2400"/>
              <a:t>Manufactures of substances outside the EU may appoint an “only representative” to fulfil their REACH obligations.</a:t>
            </a:r>
          </a:p>
          <a:p>
            <a:pPr lvl="1"/>
            <a:r>
              <a:rPr lang="en-GB" altLang="nl-NL" sz="2000"/>
              <a:t>“Only representative” relieves importers of their duties.</a:t>
            </a:r>
          </a:p>
          <a:p>
            <a:pPr lvl="1"/>
            <a:r>
              <a:rPr lang="en-GB" altLang="nl-NL" sz="2000"/>
              <a:t>Importers are then considered DUs.</a:t>
            </a:r>
            <a:endParaRPr lang="fr-FR" altLang="nl-NL" sz="2000"/>
          </a:p>
        </p:txBody>
      </p:sp>
    </p:spTree>
    <p:extLst>
      <p:ext uri="{BB962C8B-B14F-4D97-AF65-F5344CB8AC3E}">
        <p14:creationId xmlns:p14="http://schemas.microsoft.com/office/powerpoint/2010/main" val="2759827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6" name="Rectangle 10"/>
          <p:cNvSpPr>
            <a:spLocks noChangeArrowheads="1"/>
          </p:cNvSpPr>
          <p:nvPr/>
        </p:nvSpPr>
        <p:spPr bwMode="auto">
          <a:xfrm>
            <a:off x="3563938" y="1125538"/>
            <a:ext cx="26638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9145" name="Oval 9"/>
          <p:cNvSpPr>
            <a:spLocks noChangeArrowheads="1"/>
          </p:cNvSpPr>
          <p:nvPr/>
        </p:nvSpPr>
        <p:spPr bwMode="auto">
          <a:xfrm>
            <a:off x="1116013" y="2420938"/>
            <a:ext cx="5111750" cy="3168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981075"/>
            <a:ext cx="7772400" cy="1143000"/>
          </a:xfrm>
        </p:spPr>
        <p:txBody>
          <a:bodyPr/>
          <a:lstStyle/>
          <a:p>
            <a:r>
              <a:rPr lang="nl-NL" altLang="nl-NL" i="1">
                <a:solidFill>
                  <a:schemeClr val="tx1"/>
                </a:solidFill>
              </a:rPr>
              <a:t>REACH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735013" y="18145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nl-NL" altLang="nl-NL"/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1619250" y="2708275"/>
            <a:ext cx="127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altLang="nl-NL" sz="4400" i="1"/>
              <a:t>GHS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3851275" y="4005263"/>
            <a:ext cx="1209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altLang="nl-NL" sz="4400" i="1"/>
              <a:t>CLP</a:t>
            </a:r>
          </a:p>
        </p:txBody>
      </p:sp>
      <p:sp>
        <p:nvSpPr>
          <p:cNvPr id="21914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447675" y="85725"/>
            <a:ext cx="3743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altLang="nl-NL"/>
              <a:t>INTERCONNECTIONS</a:t>
            </a:r>
          </a:p>
        </p:txBody>
      </p:sp>
    </p:spTree>
    <p:extLst>
      <p:ext uri="{BB962C8B-B14F-4D97-AF65-F5344CB8AC3E}">
        <p14:creationId xmlns:p14="http://schemas.microsoft.com/office/powerpoint/2010/main" val="438897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400"/>
            <a:ext cx="9144000" cy="738188"/>
          </a:xfrm>
        </p:spPr>
        <p:txBody>
          <a:bodyPr>
            <a:normAutofit fontScale="90000"/>
          </a:bodyPr>
          <a:lstStyle/>
          <a:p>
            <a:r>
              <a:rPr lang="en-GB" altLang="nl-NL" sz="5400" b="1">
                <a:latin typeface="Arial" pitchFamily="34" charset="0"/>
              </a:rPr>
              <a:t>What is CLP?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66775"/>
            <a:ext cx="9144000" cy="5416550"/>
          </a:xfrm>
        </p:spPr>
        <p:txBody>
          <a:bodyPr>
            <a:normAutofit lnSpcReduction="10000"/>
          </a:bodyPr>
          <a:lstStyle/>
          <a:p>
            <a:pPr>
              <a:buClr>
                <a:srgbClr val="0066CC"/>
              </a:buClr>
            </a:pPr>
            <a:r>
              <a:rPr lang="en-GB" altLang="nl-NL">
                <a:latin typeface="Arial" pitchFamily="34" charset="0"/>
              </a:rPr>
              <a:t> </a:t>
            </a:r>
            <a:r>
              <a:rPr lang="en-GB" altLang="nl-NL" sz="2400">
                <a:latin typeface="Arial" pitchFamily="34" charset="0"/>
              </a:rPr>
              <a:t>Regulation (EC) No 1272/2008 of the European Parliament and of the Council of 16 December 2008 on Classification, Labelling and Packing (CLP) of </a:t>
            </a:r>
            <a:r>
              <a:rPr lang="en-GB" altLang="nl-NL" sz="2400" b="1">
                <a:latin typeface="Arial" pitchFamily="34" charset="0"/>
              </a:rPr>
              <a:t>substances</a:t>
            </a:r>
            <a:r>
              <a:rPr lang="en-GB" altLang="nl-NL" sz="2400">
                <a:latin typeface="Arial" pitchFamily="34" charset="0"/>
              </a:rPr>
              <a:t> and </a:t>
            </a:r>
            <a:r>
              <a:rPr lang="en-GB" altLang="nl-NL" sz="2400" b="1" u="sng">
                <a:latin typeface="Arial" pitchFamily="34" charset="0"/>
              </a:rPr>
              <a:t>mixtures</a:t>
            </a:r>
            <a:r>
              <a:rPr lang="en-GB" altLang="nl-NL" sz="2400">
                <a:latin typeface="Arial" pitchFamily="34" charset="0"/>
              </a:rPr>
              <a:t>, amending and repealing Directive 67/548/EEC (i.e.DSD) and 1999/45/EC (i.e DPD) and amending Regulation No 1907/2006 (i.e. REACH) came into force on 20 January 2009</a:t>
            </a:r>
          </a:p>
          <a:p>
            <a:pPr>
              <a:buClr>
                <a:srgbClr val="0066CC"/>
              </a:buClr>
              <a:buFontTx/>
              <a:buNone/>
            </a:pPr>
            <a:endParaRPr lang="en-GB" altLang="nl-NL" sz="2400">
              <a:latin typeface="Arial" pitchFamily="34" charset="0"/>
            </a:endParaRPr>
          </a:p>
          <a:p>
            <a:pPr>
              <a:buClr>
                <a:srgbClr val="0066CC"/>
              </a:buClr>
            </a:pPr>
            <a:r>
              <a:rPr lang="en-GB" altLang="nl-NL" sz="2400">
                <a:latin typeface="Arial" pitchFamily="34" charset="0"/>
              </a:rPr>
              <a:t> </a:t>
            </a:r>
            <a:r>
              <a:rPr lang="en-GB" altLang="nl-NL" sz="2400" b="1">
                <a:solidFill>
                  <a:srgbClr val="CC0000"/>
                </a:solidFill>
                <a:latin typeface="Arial" pitchFamily="34" charset="0"/>
              </a:rPr>
              <a:t>Implements Globally Harmonised System (GHS) of Classification  and labelling in the EU</a:t>
            </a:r>
          </a:p>
          <a:p>
            <a:pPr>
              <a:buClr>
                <a:srgbClr val="0066CC"/>
              </a:buClr>
              <a:buFontTx/>
              <a:buNone/>
            </a:pPr>
            <a:endParaRPr lang="en-GB" altLang="nl-NL" sz="2400" b="1">
              <a:solidFill>
                <a:srgbClr val="CC0000"/>
              </a:solidFill>
              <a:latin typeface="Arial" pitchFamily="34" charset="0"/>
            </a:endParaRPr>
          </a:p>
          <a:p>
            <a:pPr>
              <a:buClr>
                <a:srgbClr val="0066CC"/>
              </a:buClr>
            </a:pPr>
            <a:r>
              <a:rPr lang="en-GB" altLang="nl-NL" sz="2400">
                <a:latin typeface="Arial" pitchFamily="34" charset="0"/>
              </a:rPr>
              <a:t> Covers all 27 EU and EEA countries </a:t>
            </a:r>
          </a:p>
          <a:p>
            <a:pPr>
              <a:buClr>
                <a:srgbClr val="0066CC"/>
              </a:buClr>
              <a:buFontTx/>
              <a:buNone/>
            </a:pPr>
            <a:endParaRPr lang="en-GB" altLang="nl-NL" sz="2400">
              <a:latin typeface="Arial" pitchFamily="34" charset="0"/>
            </a:endParaRPr>
          </a:p>
          <a:p>
            <a:pPr>
              <a:buClr>
                <a:srgbClr val="0066CC"/>
              </a:buClr>
            </a:pPr>
            <a:r>
              <a:rPr lang="en-GB" altLang="nl-NL" sz="2400">
                <a:latin typeface="Arial" pitchFamily="34" charset="0"/>
              </a:rPr>
              <a:t>GHS sets optional building blocks from which countries can choose</a:t>
            </a:r>
          </a:p>
        </p:txBody>
      </p:sp>
    </p:spTree>
    <p:extLst>
      <p:ext uri="{BB962C8B-B14F-4D97-AF65-F5344CB8AC3E}">
        <p14:creationId xmlns:p14="http://schemas.microsoft.com/office/powerpoint/2010/main" val="2253821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50825" y="360363"/>
            <a:ext cx="864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600" b="1">
                <a:solidFill>
                  <a:srgbClr val="9900CC"/>
                </a:solidFill>
                <a:latin typeface="Arial" pitchFamily="34" charset="0"/>
                <a:ea typeface="MS PGothic" pitchFamily="34" charset="-128"/>
              </a:rPr>
              <a:t>Why do we need GHS?</a:t>
            </a:r>
          </a:p>
        </p:txBody>
      </p:sp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250825" y="1700213"/>
            <a:ext cx="6049963" cy="432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113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GB" altLang="nl-NL" sz="1800" b="1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S PGothic" pitchFamily="34" charset="-128"/>
              </a:rPr>
              <a:t>GHS	Danger  (Skull &amp; Cross Bones)</a:t>
            </a: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Transport	liquid: slightly toxic; solid: not classified</a:t>
            </a: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EU	Harmful (St Andrew’s Cross)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US	Toxic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CAN	Toxic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Australia	Harmful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India	Non-toxic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Japan	Toxic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Malaysia	Harmful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Thailand	Harmful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New Zealand	Hazardous	</a:t>
            </a:r>
            <a:endParaRPr lang="en-GB" altLang="nl-NL" sz="1800">
              <a:ea typeface="MS PGothic" pitchFamily="34" charset="-128"/>
            </a:endParaRPr>
          </a:p>
          <a:p>
            <a:pPr>
              <a:spcAft>
                <a:spcPct val="20000"/>
              </a:spcAft>
            </a:pPr>
            <a:r>
              <a:rPr lang="en-GB" altLang="nl-NL" sz="1800" b="1">
                <a:ea typeface="MS PGothic" pitchFamily="34" charset="-128"/>
              </a:rPr>
              <a:t>China	Not Dangerous	</a:t>
            </a:r>
            <a:endParaRPr lang="en-GB" altLang="nl-NL" sz="1800">
              <a:ea typeface="MS PGothic" pitchFamily="34" charset="-128"/>
            </a:endParaRPr>
          </a:p>
          <a:p>
            <a:r>
              <a:rPr lang="en-GB" altLang="nl-NL" sz="1800" b="1">
                <a:ea typeface="MS PGothic" pitchFamily="34" charset="-128"/>
              </a:rPr>
              <a:t>Korea	Toxic</a:t>
            </a:r>
            <a:r>
              <a:rPr lang="en-GB" altLang="nl-NL" sz="1800" b="1">
                <a:latin typeface="Arial" pitchFamily="34" charset="0"/>
                <a:ea typeface="MS PGothic" pitchFamily="34" charset="-128"/>
              </a:rPr>
              <a:t>	</a:t>
            </a:r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250825" y="1223963"/>
            <a:ext cx="6408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nl-NL" b="1" u="sng">
                <a:ea typeface="MS PGothic" pitchFamily="34" charset="-128"/>
              </a:rPr>
              <a:t>Substance - oral toxicity LD</a:t>
            </a:r>
            <a:r>
              <a:rPr lang="en-GB" altLang="nl-NL" b="1" u="sng" baseline="-25000">
                <a:ea typeface="MS PGothic" pitchFamily="34" charset="-128"/>
              </a:rPr>
              <a:t>50 </a:t>
            </a:r>
            <a:r>
              <a:rPr lang="en-GB" altLang="nl-NL" b="1" u="sng">
                <a:ea typeface="MS PGothic" pitchFamily="34" charset="-128"/>
              </a:rPr>
              <a:t> = 257 mg/kg</a:t>
            </a:r>
          </a:p>
        </p:txBody>
      </p:sp>
    </p:spTree>
    <p:extLst>
      <p:ext uri="{BB962C8B-B14F-4D97-AF65-F5344CB8AC3E}">
        <p14:creationId xmlns:p14="http://schemas.microsoft.com/office/powerpoint/2010/main" val="3365883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1147</Words>
  <Application>Microsoft Office PowerPoint</Application>
  <PresentationFormat>Diavoorstelling (4:3)</PresentationFormat>
  <Paragraphs>244</Paragraphs>
  <Slides>21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Office Theme</vt:lpstr>
      <vt:lpstr> </vt:lpstr>
      <vt:lpstr> </vt:lpstr>
      <vt:lpstr>A New EU Chemicals Policy</vt:lpstr>
      <vt:lpstr>REACH: KEY ELEMENTS</vt:lpstr>
      <vt:lpstr>Registration: general</vt:lpstr>
      <vt:lpstr>Who Has to Register?</vt:lpstr>
      <vt:lpstr>REACH</vt:lpstr>
      <vt:lpstr>What is CLP?</vt:lpstr>
      <vt:lpstr>PowerPoint-presentatie</vt:lpstr>
      <vt:lpstr>CLP &amp; REACH Timelines Compared</vt:lpstr>
      <vt:lpstr>PowerPoint-presentatie</vt:lpstr>
      <vt:lpstr> </vt:lpstr>
      <vt:lpstr> </vt:lpstr>
      <vt:lpstr> </vt:lpstr>
      <vt:lpstr> </vt:lpstr>
      <vt:lpstr> </vt:lpstr>
      <vt:lpstr>PowerPoint-presentatie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Ike Van Der Putte</cp:lastModifiedBy>
  <cp:revision>68</cp:revision>
  <dcterms:created xsi:type="dcterms:W3CDTF">2013-10-30T11:37:35Z</dcterms:created>
  <dcterms:modified xsi:type="dcterms:W3CDTF">2014-01-30T15:42:49Z</dcterms:modified>
</cp:coreProperties>
</file>