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8" r:id="rId3"/>
    <p:sldId id="259" r:id="rId4"/>
    <p:sldId id="272" r:id="rId5"/>
    <p:sldId id="271" r:id="rId6"/>
    <p:sldId id="274" r:id="rId7"/>
    <p:sldId id="273" r:id="rId8"/>
    <p:sldId id="276" r:id="rId9"/>
    <p:sldId id="275" r:id="rId10"/>
    <p:sldId id="270" r:id="rId11"/>
    <p:sldId id="269" r:id="rId12"/>
    <p:sldId id="268" r:id="rId13"/>
    <p:sldId id="277" r:id="rId14"/>
    <p:sldId id="267" r:id="rId15"/>
    <p:sldId id="27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6C80EF-94E4-4E00-893F-DCE4EC4B1B5A}" type="datetimeFigureOut">
              <a:rPr lang="nl-NL" smtClean="0"/>
              <a:t>30-1-2014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9DB166-1DF0-4449-BF2D-CA0CA134DC7B}" type="slidenum">
              <a:rPr lang="nl-NL" smtClean="0"/>
              <a:t>‹nr.›</a:t>
            </a:fld>
            <a:endParaRPr lang="nl-NL"/>
          </a:p>
        </p:txBody>
      </p:sp>
    </p:spTree>
    <p:extLst>
      <p:ext uri="{BB962C8B-B14F-4D97-AF65-F5344CB8AC3E}">
        <p14:creationId xmlns:p14="http://schemas.microsoft.com/office/powerpoint/2010/main" val="41727462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Slide Image Placeholder 1"/>
          <p:cNvSpPr>
            <a:spLocks noGrp="1" noRot="1" noChangeAspect="1" noTextEdit="1"/>
          </p:cNvSpPr>
          <p:nvPr>
            <p:ph type="sldImg"/>
          </p:nvPr>
        </p:nvSpPr>
        <p:spPr>
          <a:xfrm>
            <a:off x="1144588" y="685800"/>
            <a:ext cx="4573587" cy="3429000"/>
          </a:xfrm>
          <a:ln/>
        </p:spPr>
      </p:sp>
      <p:sp>
        <p:nvSpPr>
          <p:cNvPr id="433155" name="Notes Placeholder 2"/>
          <p:cNvSpPr>
            <a:spLocks noGrp="1"/>
          </p:cNvSpPr>
          <p:nvPr>
            <p:ph type="body" idx="1"/>
          </p:nvPr>
        </p:nvSpPr>
        <p:spPr>
          <a:xfrm>
            <a:off x="913441" y="4344276"/>
            <a:ext cx="5031119" cy="41136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940" tIns="45970" rIns="91940" bIns="45970"/>
          <a:lstStyle/>
          <a:p>
            <a:r>
              <a:rPr lang="en-GB" altLang="nl-NL" u="sng" smtClean="0">
                <a:latin typeface="Arial" pitchFamily="34" charset="0"/>
              </a:rPr>
              <a:t>identifying the scope: </a:t>
            </a:r>
          </a:p>
          <a:p>
            <a:pPr>
              <a:buFontTx/>
              <a:buChar char="-"/>
            </a:pPr>
            <a:r>
              <a:rPr lang="en-GB" altLang="nl-NL" smtClean="0">
                <a:latin typeface="Arial" pitchFamily="34" charset="0"/>
              </a:rPr>
              <a:t>the geographic area, </a:t>
            </a:r>
          </a:p>
          <a:p>
            <a:pPr>
              <a:buFontTx/>
              <a:buChar char="-"/>
            </a:pPr>
            <a:r>
              <a:rPr lang="en-GB" altLang="nl-NL" smtClean="0">
                <a:latin typeface="Arial" pitchFamily="34" charset="0"/>
              </a:rPr>
              <a:t>the missions and the goals of the organisation, </a:t>
            </a:r>
          </a:p>
          <a:p>
            <a:pPr>
              <a:buFontTx/>
              <a:buChar char="-"/>
            </a:pPr>
            <a:r>
              <a:rPr lang="en-GB" altLang="nl-NL" smtClean="0">
                <a:latin typeface="Arial" pitchFamily="34" charset="0"/>
              </a:rPr>
              <a:t>the tasks </a:t>
            </a:r>
          </a:p>
          <a:p>
            <a:pPr>
              <a:buFontTx/>
              <a:buChar char="-"/>
            </a:pPr>
            <a:r>
              <a:rPr lang="en-GB" altLang="nl-NL" smtClean="0">
                <a:latin typeface="Arial" pitchFamily="34" charset="0"/>
              </a:rPr>
              <a:t>the objectives have to be taken into account, </a:t>
            </a:r>
          </a:p>
          <a:p>
            <a:pPr>
              <a:buFontTx/>
              <a:buChar char="-"/>
            </a:pPr>
            <a:r>
              <a:rPr lang="en-GB" altLang="nl-NL" smtClean="0">
                <a:latin typeface="Arial" pitchFamily="34" charset="0"/>
              </a:rPr>
              <a:t>the applicable legislation, environmental policy</a:t>
            </a:r>
          </a:p>
          <a:p>
            <a:pPr>
              <a:buFontTx/>
              <a:buChar char="-"/>
            </a:pPr>
            <a:endParaRPr lang="en-GB" altLang="nl-NL" u="sng" smtClean="0">
              <a:latin typeface="Arial" pitchFamily="34" charset="0"/>
            </a:endParaRPr>
          </a:p>
          <a:p>
            <a:r>
              <a:rPr lang="en-GB" altLang="nl-NL" u="sng" smtClean="0">
                <a:latin typeface="Arial" pitchFamily="34" charset="0"/>
              </a:rPr>
              <a:t>information gathering:</a:t>
            </a:r>
          </a:p>
          <a:p>
            <a:pPr>
              <a:buFontTx/>
              <a:buChar char="-"/>
            </a:pPr>
            <a:r>
              <a:rPr lang="en-GB" altLang="nl-NL" smtClean="0">
                <a:latin typeface="Arial" pitchFamily="34" charset="0"/>
              </a:rPr>
              <a:t>information on the state and the trends in the ambient environment</a:t>
            </a:r>
          </a:p>
          <a:p>
            <a:pPr>
              <a:buFontTx/>
              <a:buChar char="-"/>
            </a:pPr>
            <a:r>
              <a:rPr lang="en-GB" altLang="nl-NL" smtClean="0">
                <a:latin typeface="Arial" pitchFamily="34" charset="0"/>
              </a:rPr>
              <a:t>installations: legal requirements, complexity, location compliance record numbers, locations, complaints etc</a:t>
            </a:r>
          </a:p>
          <a:p>
            <a:pPr>
              <a:buFontTx/>
              <a:buChar char="-"/>
            </a:pPr>
            <a:endParaRPr lang="en-GB" altLang="nl-NL" smtClean="0">
              <a:latin typeface="Arial" pitchFamily="34" charset="0"/>
            </a:endParaRPr>
          </a:p>
          <a:p>
            <a:r>
              <a:rPr lang="en-GB" altLang="nl-NL" u="sng" smtClean="0">
                <a:latin typeface="Arial" pitchFamily="34" charset="0"/>
              </a:rPr>
              <a:t>risk assessment</a:t>
            </a:r>
          </a:p>
          <a:p>
            <a:pPr>
              <a:buFontTx/>
              <a:buChar char="-"/>
            </a:pPr>
            <a:r>
              <a:rPr lang="en-GB" altLang="nl-NL" smtClean="0">
                <a:latin typeface="Arial" pitchFamily="34" charset="0"/>
              </a:rPr>
              <a:t>risk is defined in a broad sense: it includes any factor an authority wants to take into account when assigning priorities (environmental risks, social risks, compliance risks)</a:t>
            </a:r>
          </a:p>
          <a:p>
            <a:pPr>
              <a:buFontTx/>
              <a:buChar char="-"/>
            </a:pPr>
            <a:r>
              <a:rPr lang="en-GB" altLang="nl-NL" smtClean="0">
                <a:latin typeface="Arial" pitchFamily="34" charset="0"/>
              </a:rPr>
              <a:t>methods differ per organisation (simple and transparent)</a:t>
            </a:r>
          </a:p>
          <a:p>
            <a:pPr>
              <a:buFontTx/>
              <a:buChar char="-"/>
            </a:pPr>
            <a:endParaRPr lang="en-GB" altLang="nl-NL" smtClean="0">
              <a:latin typeface="Arial" pitchFamily="34" charset="0"/>
            </a:endParaRPr>
          </a:p>
          <a:p>
            <a:r>
              <a:rPr lang="en-GB" altLang="nl-NL" smtClean="0">
                <a:latin typeface="Arial" pitchFamily="34" charset="0"/>
              </a:rPr>
              <a:t>Ranking and classification</a:t>
            </a:r>
          </a:p>
          <a:p>
            <a:pPr>
              <a:buFontTx/>
              <a:buChar char="-"/>
            </a:pPr>
            <a:r>
              <a:rPr lang="en-GB" altLang="nl-NL" smtClean="0">
                <a:latin typeface="Arial" pitchFamily="34" charset="0"/>
              </a:rPr>
              <a:t>outcome of the risk assessments: list of activities a with a risk score</a:t>
            </a:r>
          </a:p>
          <a:p>
            <a:pPr>
              <a:buFontTx/>
              <a:buChar char="-"/>
            </a:pPr>
            <a:endParaRPr lang="en-GB" altLang="nl-NL" smtClean="0">
              <a:latin typeface="Arial" pitchFamily="34" charset="0"/>
            </a:endParaRPr>
          </a:p>
          <a:p>
            <a:r>
              <a:rPr lang="en-GB" altLang="nl-NL" u="sng" smtClean="0">
                <a:latin typeface="Arial" pitchFamily="34" charset="0"/>
              </a:rPr>
              <a:t>Resources</a:t>
            </a:r>
          </a:p>
          <a:p>
            <a:pPr>
              <a:buFontTx/>
              <a:buChar char="-"/>
            </a:pPr>
            <a:r>
              <a:rPr lang="en-GB" altLang="nl-NL" smtClean="0">
                <a:latin typeface="Arial" pitchFamily="34" charset="0"/>
              </a:rPr>
              <a:t>there is a possible gap between available and needed. We should not only take this into account when setting our priorities but we should also make clear what the consequences are (transparent)</a:t>
            </a:r>
          </a:p>
          <a:p>
            <a:endParaRPr lang="en-GB" altLang="nl-NL" smtClean="0">
              <a:latin typeface="Arial" pitchFamily="34" charset="0"/>
            </a:endParaRPr>
          </a:p>
          <a:p>
            <a:r>
              <a:rPr lang="en-GB" altLang="nl-NL" u="sng" smtClean="0">
                <a:latin typeface="Arial" pitchFamily="34" charset="0"/>
              </a:rPr>
              <a:t>Output of this box are the priorities</a:t>
            </a:r>
          </a:p>
          <a:p>
            <a:endParaRPr lang="en-GB" altLang="nl-NL" u="sng" smtClean="0">
              <a:latin typeface="Arial" pitchFamily="34" charset="0"/>
            </a:endParaRPr>
          </a:p>
          <a:p>
            <a:r>
              <a:rPr lang="en-GB" altLang="nl-NL" u="sng" smtClean="0">
                <a:latin typeface="Arial" pitchFamily="34" charset="0"/>
              </a:rPr>
              <a:t>Objectives and targets</a:t>
            </a:r>
          </a:p>
          <a:p>
            <a:pPr>
              <a:buFontTx/>
              <a:buChar char="-"/>
            </a:pPr>
            <a:r>
              <a:rPr lang="en-GB" altLang="nl-NL" smtClean="0">
                <a:latin typeface="Arial" pitchFamily="34" charset="0"/>
              </a:rPr>
              <a:t>based upon the priorities we define the objectives and measurable targets. Monitoring should be possible</a:t>
            </a:r>
          </a:p>
          <a:p>
            <a:pPr>
              <a:buFontTx/>
              <a:buChar char="-"/>
            </a:pPr>
            <a:r>
              <a:rPr lang="en-GB" altLang="nl-NL" smtClean="0">
                <a:latin typeface="Arial" pitchFamily="34" charset="0"/>
              </a:rPr>
              <a:t>example: </a:t>
            </a:r>
          </a:p>
          <a:p>
            <a:pPr marL="742950" lvl="1" indent="-285750">
              <a:buFontTx/>
              <a:buChar char="-"/>
            </a:pPr>
            <a:r>
              <a:rPr lang="en-GB" altLang="nl-NL" smtClean="0">
                <a:latin typeface="Arial" pitchFamily="34" charset="0"/>
              </a:rPr>
              <a:t>goal – improved water quality in a certain area</a:t>
            </a:r>
          </a:p>
          <a:p>
            <a:pPr marL="742950" lvl="1" indent="-285750">
              <a:buFontTx/>
              <a:buChar char="-"/>
            </a:pPr>
            <a:r>
              <a:rPr lang="en-GB" altLang="nl-NL" smtClean="0">
                <a:latin typeface="Arial" pitchFamily="34" charset="0"/>
              </a:rPr>
              <a:t>objective - all rivers within the a specified area should comply with the limit for heavy metals</a:t>
            </a:r>
          </a:p>
          <a:p>
            <a:pPr marL="742950" lvl="1" indent="-285750">
              <a:buFontTx/>
              <a:buChar char="-"/>
            </a:pPr>
            <a:r>
              <a:rPr lang="en-GB" altLang="nl-NL" smtClean="0">
                <a:latin typeface="Arial" pitchFamily="34" charset="0"/>
              </a:rPr>
              <a:t>target – all electroplating enterprises in the specified area should comply with the emissions limit values for heavy metals before the end of 2008</a:t>
            </a:r>
          </a:p>
          <a:p>
            <a:pPr marL="742950" lvl="1" indent="-285750">
              <a:buFontTx/>
              <a:buChar char="-"/>
            </a:pPr>
            <a:r>
              <a:rPr lang="en-GB" altLang="nl-NL" smtClean="0">
                <a:latin typeface="Arial" pitchFamily="34" charset="0"/>
              </a:rPr>
              <a:t>performance indicators – in case of long term targets we can also introduce performance indicators</a:t>
            </a:r>
          </a:p>
          <a:p>
            <a:pPr marL="742950" lvl="1" indent="-285750">
              <a:buFontTx/>
              <a:buChar char="-"/>
            </a:pPr>
            <a:endParaRPr lang="en-GB" altLang="nl-NL" smtClean="0">
              <a:latin typeface="Arial" pitchFamily="34" charset="0"/>
            </a:endParaRPr>
          </a:p>
          <a:p>
            <a:r>
              <a:rPr lang="en-GB" altLang="nl-NL" u="sng" smtClean="0">
                <a:latin typeface="Arial" pitchFamily="34" charset="0"/>
              </a:rPr>
              <a:t>strategies</a:t>
            </a:r>
          </a:p>
          <a:p>
            <a:pPr>
              <a:buFontTx/>
              <a:buChar char="-"/>
            </a:pPr>
            <a:r>
              <a:rPr lang="en-GB" altLang="nl-NL" smtClean="0">
                <a:latin typeface="Arial" pitchFamily="34" charset="0"/>
              </a:rPr>
              <a:t>When it’s clear what we want to achieve we can define of adjust our inspection strategies</a:t>
            </a:r>
          </a:p>
          <a:p>
            <a:pPr>
              <a:buFontTx/>
              <a:buChar char="-"/>
            </a:pPr>
            <a:r>
              <a:rPr lang="en-GB" altLang="nl-NL" smtClean="0">
                <a:latin typeface="Arial" pitchFamily="34" charset="0"/>
              </a:rPr>
              <a:t>they tell how we are going to ensure the compliance. we have to choose the strategies that have the greatest positive effect.</a:t>
            </a:r>
          </a:p>
          <a:p>
            <a:pPr>
              <a:buFontTx/>
              <a:buChar char="-"/>
            </a:pPr>
            <a:endParaRPr lang="en-GB" altLang="nl-NL" smtClean="0">
              <a:latin typeface="Arial" pitchFamily="34" charset="0"/>
            </a:endParaRPr>
          </a:p>
          <a:p>
            <a:r>
              <a:rPr lang="en-GB" altLang="nl-NL" u="sng" smtClean="0">
                <a:latin typeface="Arial" pitchFamily="34" charset="0"/>
              </a:rPr>
              <a:t>Organizational, human and financial conditions</a:t>
            </a:r>
          </a:p>
          <a:p>
            <a:pPr>
              <a:buFontTx/>
              <a:buChar char="-"/>
            </a:pPr>
            <a:r>
              <a:rPr lang="en-GB" altLang="nl-NL" smtClean="0">
                <a:latin typeface="Arial" pitchFamily="34" charset="0"/>
              </a:rPr>
              <a:t>before drafting the inspection plan we look at the conditions</a:t>
            </a:r>
          </a:p>
          <a:p>
            <a:pPr>
              <a:buFontTx/>
              <a:buChar char="-"/>
            </a:pPr>
            <a:endParaRPr lang="en-GB" altLang="nl-NL" u="sng" smtClean="0">
              <a:latin typeface="Arial" pitchFamily="34" charset="0"/>
            </a:endParaRPr>
          </a:p>
          <a:p>
            <a:r>
              <a:rPr lang="en-GB" altLang="nl-NL" u="sng" smtClean="0">
                <a:latin typeface="Arial" pitchFamily="34" charset="0"/>
              </a:rPr>
              <a:t>Inspection plan and schedule</a:t>
            </a:r>
          </a:p>
          <a:p>
            <a:pPr>
              <a:buFontTx/>
              <a:buChar char="-"/>
            </a:pPr>
            <a:r>
              <a:rPr lang="en-GB" altLang="nl-NL" smtClean="0">
                <a:latin typeface="Arial" pitchFamily="34" charset="0"/>
              </a:rPr>
              <a:t>defined time period and area</a:t>
            </a:r>
          </a:p>
          <a:p>
            <a:pPr>
              <a:buFontTx/>
              <a:buChar char="-"/>
            </a:pPr>
            <a:r>
              <a:rPr lang="en-GB" altLang="nl-NL" smtClean="0">
                <a:latin typeface="Arial" pitchFamily="34" charset="0"/>
              </a:rPr>
              <a:t>scope</a:t>
            </a:r>
          </a:p>
          <a:p>
            <a:pPr>
              <a:buFontTx/>
              <a:buChar char="-"/>
            </a:pPr>
            <a:r>
              <a:rPr lang="en-GB" altLang="nl-NL" smtClean="0">
                <a:latin typeface="Arial" pitchFamily="34" charset="0"/>
              </a:rPr>
              <a:t>priorities</a:t>
            </a:r>
          </a:p>
          <a:p>
            <a:pPr>
              <a:buFontTx/>
              <a:buChar char="-"/>
            </a:pPr>
            <a:r>
              <a:rPr lang="en-GB" altLang="nl-NL" smtClean="0">
                <a:latin typeface="Arial" pitchFamily="34" charset="0"/>
              </a:rPr>
              <a:t>objectives and targets</a:t>
            </a:r>
          </a:p>
          <a:p>
            <a:pPr>
              <a:buFontTx/>
              <a:buChar char="-"/>
            </a:pPr>
            <a:r>
              <a:rPr lang="en-GB" altLang="nl-NL" smtClean="0">
                <a:latin typeface="Arial" pitchFamily="34" charset="0"/>
              </a:rPr>
              <a:t>inspection activities</a:t>
            </a:r>
          </a:p>
          <a:p>
            <a:pPr>
              <a:buFontTx/>
              <a:buChar char="-"/>
            </a:pPr>
            <a:r>
              <a:rPr lang="en-GB" altLang="nl-NL" smtClean="0">
                <a:latin typeface="Arial" pitchFamily="34" charset="0"/>
              </a:rPr>
              <a:t>strategies</a:t>
            </a:r>
          </a:p>
          <a:p>
            <a:pPr>
              <a:buFontTx/>
              <a:buChar char="-"/>
            </a:pPr>
            <a:r>
              <a:rPr lang="en-GB" altLang="nl-NL" smtClean="0">
                <a:latin typeface="Arial" pitchFamily="34" charset="0"/>
              </a:rPr>
              <a:t>inspection schedule</a:t>
            </a:r>
          </a:p>
          <a:p>
            <a:endParaRPr lang="en-GB" altLang="nl-NL" smtClean="0">
              <a:latin typeface="Arial" pitchFamily="34" charset="0"/>
            </a:endParaRPr>
          </a:p>
          <a:p>
            <a:r>
              <a:rPr lang="en-GB" altLang="nl-NL" u="sng" smtClean="0">
                <a:latin typeface="Arial" pitchFamily="34" charset="0"/>
              </a:rPr>
              <a:t>review and revision</a:t>
            </a:r>
          </a:p>
          <a:p>
            <a:endParaRPr lang="en-GB" altLang="nl-NL" u="sng" smtClean="0">
              <a:latin typeface="Arial" pitchFamily="34" charset="0"/>
            </a:endParaRPr>
          </a:p>
          <a:p>
            <a:endParaRPr lang="en-GB" altLang="nl-NL" smtClean="0">
              <a:latin typeface="Arial" pitchFamily="34" charset="0"/>
            </a:endParaRPr>
          </a:p>
        </p:txBody>
      </p:sp>
      <p:sp>
        <p:nvSpPr>
          <p:cNvPr id="433156" name="Slide Number Placeholder 3"/>
          <p:cNvSpPr txBox="1">
            <a:spLocks noGrp="1"/>
          </p:cNvSpPr>
          <p:nvPr/>
        </p:nvSpPr>
        <p:spPr bwMode="auto">
          <a:xfrm>
            <a:off x="3885721" y="8687093"/>
            <a:ext cx="2970679" cy="455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940" tIns="45970" rIns="91940" bIns="45970" anchor="b"/>
          <a:lstStyle>
            <a:lvl1pPr defTabSz="919163">
              <a:defRPr sz="2200">
                <a:solidFill>
                  <a:schemeClr val="tx1"/>
                </a:solidFill>
                <a:latin typeface="Verdana" pitchFamily="34" charset="0"/>
              </a:defRPr>
            </a:lvl1pPr>
            <a:lvl2pPr marL="747713" indent="-287338" defTabSz="919163">
              <a:defRPr sz="2200">
                <a:solidFill>
                  <a:schemeClr val="tx1"/>
                </a:solidFill>
                <a:latin typeface="Verdana" pitchFamily="34" charset="0"/>
              </a:defRPr>
            </a:lvl2pPr>
            <a:lvl3pPr marL="1149350" indent="-230188" defTabSz="919163">
              <a:defRPr sz="2200">
                <a:solidFill>
                  <a:schemeClr val="tx1"/>
                </a:solidFill>
                <a:latin typeface="Verdana" pitchFamily="34" charset="0"/>
              </a:defRPr>
            </a:lvl3pPr>
            <a:lvl4pPr marL="1608138" indent="-228600" defTabSz="919163">
              <a:defRPr sz="2200">
                <a:solidFill>
                  <a:schemeClr val="tx1"/>
                </a:solidFill>
                <a:latin typeface="Verdana" pitchFamily="34" charset="0"/>
              </a:defRPr>
            </a:lvl4pPr>
            <a:lvl5pPr marL="2068513" indent="-230188" defTabSz="919163">
              <a:defRPr sz="2200">
                <a:solidFill>
                  <a:schemeClr val="tx1"/>
                </a:solidFill>
                <a:latin typeface="Verdana" pitchFamily="34" charset="0"/>
              </a:defRPr>
            </a:lvl5pPr>
            <a:lvl6pPr marL="2525713" indent="-230188" defTabSz="919163" fontAlgn="base">
              <a:spcBef>
                <a:spcPct val="0"/>
              </a:spcBef>
              <a:spcAft>
                <a:spcPct val="0"/>
              </a:spcAft>
              <a:defRPr sz="2200">
                <a:solidFill>
                  <a:schemeClr val="tx1"/>
                </a:solidFill>
                <a:latin typeface="Verdana" pitchFamily="34" charset="0"/>
              </a:defRPr>
            </a:lvl6pPr>
            <a:lvl7pPr marL="2982913" indent="-230188" defTabSz="919163" fontAlgn="base">
              <a:spcBef>
                <a:spcPct val="0"/>
              </a:spcBef>
              <a:spcAft>
                <a:spcPct val="0"/>
              </a:spcAft>
              <a:defRPr sz="2200">
                <a:solidFill>
                  <a:schemeClr val="tx1"/>
                </a:solidFill>
                <a:latin typeface="Verdana" pitchFamily="34" charset="0"/>
              </a:defRPr>
            </a:lvl7pPr>
            <a:lvl8pPr marL="3440113" indent="-230188" defTabSz="919163" fontAlgn="base">
              <a:spcBef>
                <a:spcPct val="0"/>
              </a:spcBef>
              <a:spcAft>
                <a:spcPct val="0"/>
              </a:spcAft>
              <a:defRPr sz="2200">
                <a:solidFill>
                  <a:schemeClr val="tx1"/>
                </a:solidFill>
                <a:latin typeface="Verdana" pitchFamily="34" charset="0"/>
              </a:defRPr>
            </a:lvl8pPr>
            <a:lvl9pPr marL="3897313" indent="-230188" defTabSz="919163" fontAlgn="base">
              <a:spcBef>
                <a:spcPct val="0"/>
              </a:spcBef>
              <a:spcAft>
                <a:spcPct val="0"/>
              </a:spcAft>
              <a:defRPr sz="2200">
                <a:solidFill>
                  <a:schemeClr val="tx1"/>
                </a:solidFill>
                <a:latin typeface="Verdana" pitchFamily="34" charset="0"/>
              </a:defRPr>
            </a:lvl9pPr>
          </a:lstStyle>
          <a:p>
            <a:pPr algn="r" eaLnBrk="0" hangingPunct="0"/>
            <a:fld id="{DB6557FC-0278-433D-928D-96B3A9DDEB6A}" type="slidenum">
              <a:rPr lang="nl-NL" altLang="nl-NL" sz="1200">
                <a:solidFill>
                  <a:srgbClr val="000000"/>
                </a:solidFill>
                <a:effectLst/>
                <a:latin typeface="Arial" pitchFamily="34" charset="0"/>
                <a:cs typeface="Arial" pitchFamily="34" charset="0"/>
              </a:rPr>
              <a:pPr algn="r" eaLnBrk="0" hangingPunct="0"/>
              <a:t>7</a:t>
            </a:fld>
            <a:endParaRPr lang="nl-NL" altLang="nl-NL" sz="1200">
              <a:solidFill>
                <a:srgbClr val="000000"/>
              </a:solidFill>
              <a:effectLst/>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6" name="Rectangle 3"/>
          <p:cNvSpPr>
            <a:spLocks noGrp="1"/>
          </p:cNvSpPr>
          <p:nvPr>
            <p:ph type="body" idx="1"/>
          </p:nvPr>
        </p:nvSpPr>
        <p:spPr bwMode="auto">
          <a:xfrm>
            <a:off x="913991" y="4342939"/>
            <a:ext cx="5030018" cy="4114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E" altLang="nl-NL" smtClean="0"/>
              <a:t>Could identify some level of interaction with all of this legislation however we will concentrate on some of the more important interactions which member states have to manage on an ongoing basis. </a:t>
            </a:r>
          </a:p>
          <a:p>
            <a:endParaRPr lang="en-IE" altLang="nl-NL" smtClean="0"/>
          </a:p>
          <a:p>
            <a:r>
              <a:rPr lang="en-IE" altLang="nl-NL" smtClean="0"/>
              <a:t>May not need to include specific permit conditions in relation to these regulations but do need to ensure that permit conditions do not ‘disagree’ with any of the requirements, objectives or principles of these pieces of legislation. </a:t>
            </a:r>
            <a:endParaRPr lang="en-GB" altLang="nl-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1/30/2014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26" name="Picture 2" descr="Z:\hd\countries\ZZ Multi-country\IMPLEMENTATION\ECRAN 2013 - 2016\Implementation\Visibility\Final\tmn zelena.png"/>
          <p:cNvPicPr>
            <a:picLocks noChangeAspect="1" noChangeArrowheads="1"/>
          </p:cNvPicPr>
          <p:nvPr userDrawn="1"/>
        </p:nvPicPr>
        <p:blipFill>
          <a:blip r:embed="rId13" cstate="print"/>
          <a:srcRect/>
          <a:stretch>
            <a:fillRect/>
          </a:stretch>
        </p:blipFill>
        <p:spPr bwMode="auto">
          <a:xfrm>
            <a:off x="6444208" y="188640"/>
            <a:ext cx="2252663" cy="252413"/>
          </a:xfrm>
          <a:prstGeom prst="rect">
            <a:avLst/>
          </a:prstGeom>
          <a:noFill/>
        </p:spPr>
      </p:pic>
      <p:pic>
        <p:nvPicPr>
          <p:cNvPr id="8" name="Picture 15"/>
          <p:cNvPicPr>
            <a:picLocks noChangeAspect="1" noChangeArrowheads="1"/>
          </p:cNvPicPr>
          <p:nvPr userDrawn="1"/>
        </p:nvPicPr>
        <p:blipFill>
          <a:blip r:embed="rId14" cstate="print">
            <a:lum bright="-12000"/>
          </a:blip>
          <a:srcRect/>
          <a:stretch>
            <a:fillRect/>
          </a:stretch>
        </p:blipFill>
        <p:spPr bwMode="auto">
          <a:xfrm>
            <a:off x="250825" y="6165850"/>
            <a:ext cx="840000" cy="504000"/>
          </a:xfrm>
          <a:prstGeom prst="rect">
            <a:avLst/>
          </a:prstGeom>
          <a:solidFill>
            <a:srgbClr val="FFFFFF">
              <a:alpha val="0"/>
            </a:srgbClr>
          </a:solidFill>
          <a:ln w="9525">
            <a:noFill/>
            <a:miter lim="800000"/>
            <a:headEnd/>
            <a:tailEnd/>
          </a:ln>
        </p:spPr>
      </p:pic>
      <p:sp>
        <p:nvSpPr>
          <p:cNvPr id="9" name="Rectangle 8"/>
          <p:cNvSpPr>
            <a:spLocks noChangeArrowheads="1"/>
          </p:cNvSpPr>
          <p:nvPr userDrawn="1"/>
        </p:nvSpPr>
        <p:spPr bwMode="auto">
          <a:xfrm>
            <a:off x="1094433" y="6424885"/>
            <a:ext cx="2757487" cy="244475"/>
          </a:xfrm>
          <a:prstGeom prst="rect">
            <a:avLst/>
          </a:prstGeom>
          <a:noFill/>
          <a:ln w="9525">
            <a:noFill/>
            <a:miter lim="800000"/>
            <a:headEnd/>
            <a:tailEnd/>
          </a:ln>
        </p:spPr>
        <p:txBody>
          <a:bodyPr wrap="none" anchor="ctr">
            <a:spAutoFit/>
          </a:bodyPr>
          <a:lstStyle/>
          <a:p>
            <a:r>
              <a:rPr lang="en-GB" sz="1000" dirty="0">
                <a:cs typeface="Times New Roman" pitchFamily="18" charset="0"/>
              </a:rPr>
              <a:t> This Project is funded by the European Union</a:t>
            </a:r>
            <a:endParaRPr lang="en-GB" sz="1000" dirty="0"/>
          </a:p>
        </p:txBody>
      </p:sp>
      <p:pic>
        <p:nvPicPr>
          <p:cNvPr id="10" name="Picture 10"/>
          <p:cNvPicPr>
            <a:picLocks noChangeAspect="1" noChangeArrowheads="1"/>
          </p:cNvPicPr>
          <p:nvPr userDrawn="1"/>
        </p:nvPicPr>
        <p:blipFill>
          <a:blip r:embed="rId15" cstate="print"/>
          <a:srcRect/>
          <a:stretch>
            <a:fillRect/>
          </a:stretch>
        </p:blipFill>
        <p:spPr bwMode="auto">
          <a:xfrm>
            <a:off x="4788024" y="6256340"/>
            <a:ext cx="903892" cy="468000"/>
          </a:xfrm>
          <a:prstGeom prst="rect">
            <a:avLst/>
          </a:prstGeom>
          <a:solidFill>
            <a:srgbClr val="FFFFFF"/>
          </a:solidFill>
          <a:ln w="9525">
            <a:noFill/>
            <a:miter lim="800000"/>
            <a:headEnd/>
            <a:tailEnd/>
          </a:ln>
        </p:spPr>
      </p:pic>
      <p:sp>
        <p:nvSpPr>
          <p:cNvPr id="11" name="Rectangle 7"/>
          <p:cNvSpPr>
            <a:spLocks noChangeArrowheads="1"/>
          </p:cNvSpPr>
          <p:nvPr userDrawn="1"/>
        </p:nvSpPr>
        <p:spPr bwMode="auto">
          <a:xfrm>
            <a:off x="5652121" y="6423139"/>
            <a:ext cx="3384375" cy="246221"/>
          </a:xfrm>
          <a:prstGeom prst="rect">
            <a:avLst/>
          </a:prstGeom>
          <a:noFill/>
          <a:ln w="9525">
            <a:noFill/>
            <a:miter lim="800000"/>
            <a:headEnd/>
            <a:tailEnd/>
          </a:ln>
        </p:spPr>
        <p:txBody>
          <a:bodyPr wrap="square" anchor="ctr">
            <a:spAutoFit/>
          </a:bodyPr>
          <a:lstStyle/>
          <a:p>
            <a:r>
              <a:rPr lang="en-GB" sz="1000" kern="1200" dirty="0">
                <a:solidFill>
                  <a:schemeClr val="tx1"/>
                </a:solidFill>
                <a:latin typeface="+mn-lt"/>
                <a:ea typeface="+mn-ea"/>
                <a:cs typeface="Times New Roman" pitchFamily="18" charset="0"/>
              </a:rPr>
              <a:t>Project implemented by Human </a:t>
            </a:r>
            <a:r>
              <a:rPr lang="en-GB" sz="1000" kern="1200" dirty="0" smtClean="0">
                <a:solidFill>
                  <a:schemeClr val="tx1"/>
                </a:solidFill>
                <a:latin typeface="+mn-lt"/>
                <a:ea typeface="+mn-ea"/>
                <a:cs typeface="Times New Roman" pitchFamily="18" charset="0"/>
              </a:rPr>
              <a:t>Dynamics Consortium</a:t>
            </a:r>
            <a:endParaRPr lang="en-GB" sz="1000" kern="1200" dirty="0">
              <a:solidFill>
                <a:schemeClr val="tx1"/>
              </a:solidFill>
              <a:latin typeface="+mn-lt"/>
              <a:ea typeface="+mn-ea"/>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a:xfrm>
            <a:off x="1397269" y="4149080"/>
            <a:ext cx="6400800" cy="1752600"/>
          </a:xfrm>
        </p:spPr>
        <p:txBody>
          <a:bodyPr>
            <a:normAutofit/>
          </a:bodyPr>
          <a:lstStyle/>
          <a:p>
            <a:r>
              <a:rPr lang="en-US" dirty="0" smtClean="0"/>
              <a:t> Coordinator ECRAN KE 2 </a:t>
            </a:r>
          </a:p>
          <a:p>
            <a:r>
              <a:rPr lang="en-US" dirty="0" smtClean="0"/>
              <a:t>Ike van der Putte</a:t>
            </a:r>
            <a:endParaRPr lang="en-US" sz="2200" dirty="0"/>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5383" t="23214" r="36221" b="4767"/>
          <a:stretch/>
        </p:blipFill>
        <p:spPr bwMode="auto">
          <a:xfrm>
            <a:off x="175363" y="1177447"/>
            <a:ext cx="8844613" cy="109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kstvak 4"/>
          <p:cNvSpPr txBox="1"/>
          <p:nvPr/>
        </p:nvSpPr>
        <p:spPr>
          <a:xfrm>
            <a:off x="175363" y="1988840"/>
            <a:ext cx="8470076" cy="3416320"/>
          </a:xfrm>
          <a:prstGeom prst="rect">
            <a:avLst/>
          </a:prstGeom>
          <a:noFill/>
        </p:spPr>
        <p:txBody>
          <a:bodyPr wrap="none" rtlCol="0">
            <a:spAutoFit/>
          </a:bodyPr>
          <a:lstStyle/>
          <a:p>
            <a:r>
              <a:rPr lang="en-US" sz="3600" b="1" dirty="0" smtClean="0"/>
              <a:t>Activity 1.2</a:t>
            </a:r>
          </a:p>
          <a:p>
            <a:r>
              <a:rPr lang="en-GB" sz="3600" b="1" i="1" dirty="0"/>
              <a:t>Task 1.2.1 Capacity building on compliance </a:t>
            </a:r>
            <a:endParaRPr lang="en-GB" sz="3600" b="1" i="1" dirty="0" smtClean="0"/>
          </a:p>
          <a:p>
            <a:r>
              <a:rPr lang="en-GB" sz="3600" b="1" i="1" dirty="0" smtClean="0"/>
              <a:t>with </a:t>
            </a:r>
            <a:r>
              <a:rPr lang="en-GB" sz="3600" b="1" i="1" dirty="0"/>
              <a:t>environmental legislation </a:t>
            </a:r>
            <a:endParaRPr lang="en-GB" sz="3600" b="1" i="1" dirty="0" smtClean="0"/>
          </a:p>
          <a:p>
            <a:r>
              <a:rPr lang="en-GB" sz="3600" b="1" i="1" dirty="0" smtClean="0"/>
              <a:t> </a:t>
            </a:r>
            <a:endParaRPr lang="nl-NL" sz="3600" b="1" i="1" dirty="0"/>
          </a:p>
          <a:p>
            <a:endParaRPr lang="nl-NL" sz="3600" dirty="0"/>
          </a:p>
          <a:p>
            <a:endParaRPr lang="nl-NL" sz="36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pic>
        <p:nvPicPr>
          <p:cNvPr id="4" name="Picture 59" descr="I:\PROJECTS\Industrial pollution\534 IMPEL WFD IED phase 3\Overview figure with colour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018694"/>
            <a:ext cx="8280919" cy="5002593"/>
          </a:xfrm>
          <a:prstGeom prst="rect">
            <a:avLst/>
          </a:prstGeom>
          <a:noFill/>
          <a:ln>
            <a:noFill/>
          </a:ln>
        </p:spPr>
      </p:pic>
      <p:sp>
        <p:nvSpPr>
          <p:cNvPr id="5" name="Tekstvak 4"/>
          <p:cNvSpPr txBox="1"/>
          <p:nvPr/>
        </p:nvSpPr>
        <p:spPr>
          <a:xfrm>
            <a:off x="166563" y="649362"/>
            <a:ext cx="8810874" cy="369332"/>
          </a:xfrm>
          <a:prstGeom prst="rect">
            <a:avLst/>
          </a:prstGeom>
          <a:noFill/>
        </p:spPr>
        <p:txBody>
          <a:bodyPr wrap="none" rtlCol="0">
            <a:spAutoFit/>
          </a:bodyPr>
          <a:lstStyle/>
          <a:p>
            <a:r>
              <a:rPr lang="en-GB" b="1" dirty="0" smtClean="0"/>
              <a:t>Interaction </a:t>
            </a:r>
            <a:r>
              <a:rPr lang="en-GB" b="1" dirty="0"/>
              <a:t>between EU law relating to industrial pollution control and water management</a:t>
            </a:r>
            <a:endParaRPr lang="nl-NL" dirty="0"/>
          </a:p>
        </p:txBody>
      </p:sp>
    </p:spTree>
    <p:extLst>
      <p:ext uri="{BB962C8B-B14F-4D97-AF65-F5344CB8AC3E}">
        <p14:creationId xmlns:p14="http://schemas.microsoft.com/office/powerpoint/2010/main" val="2253744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pic>
        <p:nvPicPr>
          <p:cNvPr id="4098" name="Picture 2" descr="PA06006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3750190"/>
            <a:ext cx="1762125"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3" descr="PA06007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7904" y="3838216"/>
            <a:ext cx="173355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kstvak 3"/>
          <p:cNvSpPr txBox="1"/>
          <p:nvPr/>
        </p:nvSpPr>
        <p:spPr>
          <a:xfrm>
            <a:off x="0" y="1052736"/>
            <a:ext cx="6690999" cy="2062103"/>
          </a:xfrm>
          <a:prstGeom prst="rect">
            <a:avLst/>
          </a:prstGeom>
          <a:noFill/>
        </p:spPr>
        <p:txBody>
          <a:bodyPr wrap="none" rtlCol="0">
            <a:spAutoFit/>
          </a:bodyPr>
          <a:lstStyle/>
          <a:p>
            <a:r>
              <a:rPr lang="en-US" sz="3200" b="1" dirty="0" smtClean="0"/>
              <a:t>Day 2: Special subjects, BAT selection, </a:t>
            </a:r>
          </a:p>
          <a:p>
            <a:r>
              <a:rPr lang="en-US" sz="3200" b="1" dirty="0"/>
              <a:t>	</a:t>
            </a:r>
            <a:r>
              <a:rPr lang="en-US" sz="3200" b="1" dirty="0" smtClean="0"/>
              <a:t>   preparation site visit</a:t>
            </a:r>
          </a:p>
          <a:p>
            <a:endParaRPr lang="en-US" sz="3200" b="1" dirty="0" smtClean="0"/>
          </a:p>
          <a:p>
            <a:r>
              <a:rPr lang="en-US" sz="3200" b="1" dirty="0" smtClean="0"/>
              <a:t>Day 3: Site visit/common inspection</a:t>
            </a:r>
            <a:endParaRPr lang="nl-NL" sz="3200" b="1" dirty="0"/>
          </a:p>
        </p:txBody>
      </p:sp>
      <p:pic>
        <p:nvPicPr>
          <p:cNvPr id="4100" name="Picture 4" descr="IMG_440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1341" y="3750190"/>
            <a:ext cx="1874060" cy="1383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5" descr="IMG_439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90266" y="1273934"/>
            <a:ext cx="2232248" cy="1683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3744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sp>
        <p:nvSpPr>
          <p:cNvPr id="4" name="Tekstvak 3"/>
          <p:cNvSpPr txBox="1"/>
          <p:nvPr/>
        </p:nvSpPr>
        <p:spPr>
          <a:xfrm>
            <a:off x="251520" y="908720"/>
            <a:ext cx="7717818" cy="5355312"/>
          </a:xfrm>
          <a:prstGeom prst="rect">
            <a:avLst/>
          </a:prstGeom>
          <a:noFill/>
        </p:spPr>
        <p:txBody>
          <a:bodyPr wrap="none" rtlCol="0">
            <a:spAutoFit/>
          </a:bodyPr>
          <a:lstStyle/>
          <a:p>
            <a:r>
              <a:rPr lang="en-US" dirty="0" smtClean="0"/>
              <a:t>Reference Materials/Manual include </a:t>
            </a:r>
            <a:r>
              <a:rPr lang="en-US" dirty="0" err="1" smtClean="0"/>
              <a:t>ao</a:t>
            </a:r>
            <a:r>
              <a:rPr lang="en-US" dirty="0" smtClean="0"/>
              <a:t>:</a:t>
            </a:r>
          </a:p>
          <a:p>
            <a:endParaRPr lang="en-US" dirty="0"/>
          </a:p>
          <a:p>
            <a:r>
              <a:rPr lang="en-US" dirty="0" smtClean="0"/>
              <a:t>BAT/BREF docs and BAT decision docs; </a:t>
            </a:r>
          </a:p>
          <a:p>
            <a:r>
              <a:rPr lang="en-US" dirty="0" smtClean="0"/>
              <a:t>IMPEL reports/guidance documents:</a:t>
            </a:r>
          </a:p>
          <a:p>
            <a:endParaRPr lang="en-US" dirty="0"/>
          </a:p>
          <a:p>
            <a:pPr marL="285750" indent="-285750">
              <a:buFont typeface="Arial" panose="020B0604020202020204" pitchFamily="34" charset="0"/>
              <a:buChar char="•"/>
            </a:pPr>
            <a:r>
              <a:rPr lang="en-US" dirty="0" smtClean="0"/>
              <a:t>Linking the Water Framework Directive and IED Directive (IMPEL 2013)</a:t>
            </a:r>
            <a:endParaRPr lang="en-US" dirty="0"/>
          </a:p>
          <a:p>
            <a:pPr marL="285750" indent="-285750">
              <a:buFont typeface="Arial" panose="020B0604020202020204" pitchFamily="34" charset="0"/>
              <a:buChar char="•"/>
            </a:pPr>
            <a:r>
              <a:rPr lang="en-US" dirty="0"/>
              <a:t>Inspection Guidance book for landfill </a:t>
            </a:r>
            <a:r>
              <a:rPr lang="en-US" dirty="0" smtClean="0"/>
              <a:t>inspections (IMPEL 2012)</a:t>
            </a:r>
          </a:p>
          <a:p>
            <a:pPr marL="285750" indent="-285750">
              <a:buFont typeface="Arial" panose="020B0604020202020204" pitchFamily="34" charset="0"/>
              <a:buChar char="•"/>
            </a:pPr>
            <a:r>
              <a:rPr lang="en-GB" dirty="0" smtClean="0"/>
              <a:t>Guidance </a:t>
            </a:r>
            <a:r>
              <a:rPr lang="en-GB" dirty="0"/>
              <a:t>for the implementation of the IED in planning and execution of </a:t>
            </a:r>
            <a:endParaRPr lang="en-GB" dirty="0" smtClean="0"/>
          </a:p>
          <a:p>
            <a:r>
              <a:rPr lang="en-GB" dirty="0" smtClean="0"/>
              <a:t>      inspections (IMPEL 2013)  </a:t>
            </a:r>
          </a:p>
          <a:p>
            <a:pPr marL="285750" indent="-285750">
              <a:buFont typeface="Arial" panose="020B0604020202020204" pitchFamily="34" charset="0"/>
              <a:buChar char="•"/>
            </a:pPr>
            <a:r>
              <a:rPr lang="en-US" dirty="0"/>
              <a:t>The implementation of the Environmental </a:t>
            </a:r>
            <a:r>
              <a:rPr lang="en-US" dirty="0" smtClean="0"/>
              <a:t>Impact Assessment </a:t>
            </a:r>
            <a:r>
              <a:rPr lang="en-US" dirty="0"/>
              <a:t>on the basis </a:t>
            </a:r>
            <a:endParaRPr lang="en-US" dirty="0" smtClean="0"/>
          </a:p>
          <a:p>
            <a:r>
              <a:rPr lang="en-US" dirty="0" smtClean="0"/>
              <a:t>      of </a:t>
            </a:r>
            <a:r>
              <a:rPr lang="en-US" dirty="0"/>
              <a:t>precise </a:t>
            </a:r>
            <a:r>
              <a:rPr lang="en-US" dirty="0" smtClean="0"/>
              <a:t>examples (IMPEL 2012)</a:t>
            </a:r>
          </a:p>
          <a:p>
            <a:pPr marL="285750" indent="-285750">
              <a:buFont typeface="Arial" panose="020B0604020202020204" pitchFamily="34" charset="0"/>
              <a:buChar char="•"/>
            </a:pPr>
            <a:r>
              <a:rPr lang="en-US" dirty="0"/>
              <a:t>Setting inspection targets and performance monitoring </a:t>
            </a:r>
            <a:r>
              <a:rPr lang="en-US" dirty="0" smtClean="0"/>
              <a:t>(IMPEL 2012)</a:t>
            </a:r>
          </a:p>
          <a:p>
            <a:pPr marL="285750" indent="-285750">
              <a:buFont typeface="Arial" panose="020B0604020202020204" pitchFamily="34" charset="0"/>
              <a:buChar char="•"/>
            </a:pPr>
            <a:r>
              <a:rPr lang="fr-FR" dirty="0" err="1"/>
              <a:t>Comparison</a:t>
            </a:r>
            <a:r>
              <a:rPr lang="fr-FR" dirty="0"/>
              <a:t> Programme </a:t>
            </a:r>
            <a:r>
              <a:rPr lang="fr-FR" dirty="0" err="1"/>
              <a:t>Implementation</a:t>
            </a:r>
            <a:r>
              <a:rPr lang="fr-FR" dirty="0"/>
              <a:t> Air </a:t>
            </a:r>
            <a:r>
              <a:rPr lang="fr-FR" dirty="0" err="1" smtClean="0"/>
              <a:t>Quality</a:t>
            </a:r>
            <a:r>
              <a:rPr lang="fr-FR" dirty="0"/>
              <a:t> </a:t>
            </a:r>
            <a:r>
              <a:rPr lang="en-US" dirty="0" smtClean="0"/>
              <a:t>standards </a:t>
            </a:r>
            <a:r>
              <a:rPr lang="en-US" dirty="0"/>
              <a:t>and industrial </a:t>
            </a:r>
            <a:endParaRPr lang="en-US" dirty="0" smtClean="0"/>
          </a:p>
          <a:p>
            <a:r>
              <a:rPr lang="en-US" dirty="0" smtClean="0"/>
              <a:t>       air emissions (IMPEL 2012)</a:t>
            </a:r>
          </a:p>
          <a:p>
            <a:pPr marL="285750" indent="-285750">
              <a:buFont typeface="Arial" panose="020B0604020202020204" pitchFamily="34" charset="0"/>
              <a:buChar char="•"/>
            </a:pPr>
            <a:r>
              <a:rPr lang="en-US" dirty="0" smtClean="0"/>
              <a:t>Linking the Directive on Industrial Emissions (IED) and the </a:t>
            </a:r>
            <a:r>
              <a:rPr lang="en-US" dirty="0" err="1" smtClean="0"/>
              <a:t>REACh</a:t>
            </a:r>
            <a:r>
              <a:rPr lang="en-US" dirty="0" smtClean="0"/>
              <a:t> regulation </a:t>
            </a:r>
          </a:p>
          <a:p>
            <a:r>
              <a:rPr lang="en-US" dirty="0"/>
              <a:t> </a:t>
            </a:r>
            <a:r>
              <a:rPr lang="en-US" dirty="0" smtClean="0"/>
              <a:t>     (IMPEL 2013, draft)</a:t>
            </a:r>
            <a:r>
              <a:rPr lang="en-US" dirty="0"/>
              <a:t>	</a:t>
            </a:r>
          </a:p>
          <a:p>
            <a:endParaRPr lang="nl-NL" dirty="0"/>
          </a:p>
          <a:p>
            <a:r>
              <a:rPr lang="en-US" dirty="0"/>
              <a:t>	</a:t>
            </a:r>
          </a:p>
          <a:p>
            <a:r>
              <a:rPr lang="en-US" dirty="0" smtClean="0"/>
              <a:t> </a:t>
            </a:r>
            <a:endParaRPr lang="nl-NL" dirty="0"/>
          </a:p>
        </p:txBody>
      </p:sp>
    </p:spTree>
    <p:extLst>
      <p:ext uri="{BB962C8B-B14F-4D97-AF65-F5344CB8AC3E}">
        <p14:creationId xmlns:p14="http://schemas.microsoft.com/office/powerpoint/2010/main" val="2253744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graphicFrame>
        <p:nvGraphicFramePr>
          <p:cNvPr id="4" name="Tabel 3"/>
          <p:cNvGraphicFramePr>
            <a:graphicFrameLocks noGrp="1"/>
          </p:cNvGraphicFramePr>
          <p:nvPr>
            <p:extLst>
              <p:ext uri="{D42A27DB-BD31-4B8C-83A1-F6EECF244321}">
                <p14:modId xmlns:p14="http://schemas.microsoft.com/office/powerpoint/2010/main" val="2509204101"/>
              </p:ext>
            </p:extLst>
          </p:nvPr>
        </p:nvGraphicFramePr>
        <p:xfrm>
          <a:off x="457200" y="1973421"/>
          <a:ext cx="8229600" cy="3779520"/>
        </p:xfrm>
        <a:graphic>
          <a:graphicData uri="http://schemas.openxmlformats.org/drawingml/2006/table">
            <a:tbl>
              <a:tblPr/>
              <a:tblGrid>
                <a:gridCol w="973567"/>
                <a:gridCol w="1841351"/>
                <a:gridCol w="5414682"/>
              </a:tblGrid>
              <a:tr h="0">
                <a:tc>
                  <a:txBody>
                    <a:bodyPr/>
                    <a:lstStyle/>
                    <a:p>
                      <a:pPr>
                        <a:spcAft>
                          <a:spcPts val="0"/>
                        </a:spcAft>
                      </a:pPr>
                      <a:r>
                        <a:rPr lang="en-GB" sz="1100" b="1" dirty="0">
                          <a:solidFill>
                            <a:srgbClr val="FFFFFF"/>
                          </a:solidFill>
                          <a:effectLst/>
                          <a:latin typeface="Calibri"/>
                          <a:ea typeface="SimSun"/>
                          <a:cs typeface="Arial"/>
                        </a:rPr>
                        <a:t>No.</a:t>
                      </a:r>
                      <a:endParaRPr lang="nl-NL" sz="1200" dirty="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spcAft>
                          <a:spcPts val="0"/>
                        </a:spcAft>
                      </a:pPr>
                      <a:r>
                        <a:rPr lang="en-GB" sz="1100" b="1">
                          <a:solidFill>
                            <a:srgbClr val="FFFFFF"/>
                          </a:solidFill>
                          <a:effectLst/>
                          <a:latin typeface="Calibri"/>
                          <a:ea typeface="SimSun"/>
                          <a:cs typeface="Arial"/>
                        </a:rPr>
                        <a:t>Date</a:t>
                      </a:r>
                      <a:endParaRPr lang="nl-NL" sz="1200">
                        <a:effectLst/>
                        <a:latin typeface="Times New Roman"/>
                        <a:ea typeface="SimSu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spcAft>
                          <a:spcPts val="0"/>
                        </a:spcAft>
                      </a:pPr>
                      <a:r>
                        <a:rPr lang="en-GB" sz="1100" b="1">
                          <a:solidFill>
                            <a:srgbClr val="FFFFFF"/>
                          </a:solidFill>
                          <a:effectLst/>
                          <a:latin typeface="Calibri"/>
                          <a:ea typeface="SimSun"/>
                          <a:cs typeface="Arial"/>
                        </a:rPr>
                        <a:t>Key outputs</a:t>
                      </a:r>
                      <a:endParaRPr lang="nl-NL" sz="1200">
                        <a:effectLst/>
                        <a:latin typeface="Times New Roman"/>
                        <a:ea typeface="SimSu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r>
              <a:tr h="0">
                <a:tc>
                  <a:txBody>
                    <a:bodyPr/>
                    <a:lstStyle/>
                    <a:p>
                      <a:pPr>
                        <a:spcAft>
                          <a:spcPts val="0"/>
                        </a:spcAft>
                      </a:pPr>
                      <a:r>
                        <a:rPr lang="en-GB" sz="1100">
                          <a:effectLst/>
                          <a:latin typeface="Calibri"/>
                          <a:ea typeface="SimSun"/>
                          <a:cs typeface="Arial"/>
                        </a:rPr>
                        <a:t>1</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spcAft>
                          <a:spcPts val="0"/>
                        </a:spcAft>
                      </a:pPr>
                      <a:r>
                        <a:rPr lang="en-GB" sz="1100">
                          <a:effectLst/>
                          <a:latin typeface="Calibri"/>
                          <a:ea typeface="SimSun"/>
                          <a:cs typeface="Arial"/>
                        </a:rPr>
                        <a:t>mid-January  2014</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spcAft>
                          <a:spcPts val="0"/>
                        </a:spcAft>
                      </a:pPr>
                      <a:r>
                        <a:rPr lang="en-GB" sz="1100">
                          <a:effectLst/>
                          <a:latin typeface="Calibri"/>
                          <a:ea typeface="SimSun"/>
                          <a:cs typeface="Arial"/>
                        </a:rPr>
                        <a:t>Training Needs Questionnaire and Training Needs Assessment. Proposals for  pilot industries for common inspection. TNA report</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100">
                          <a:effectLst/>
                          <a:latin typeface="Calibri"/>
                          <a:ea typeface="SimSun"/>
                          <a:cs typeface="Arial"/>
                        </a:rPr>
                        <a:t>2</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spcAft>
                          <a:spcPts val="0"/>
                        </a:spcAft>
                      </a:pPr>
                      <a:r>
                        <a:rPr lang="en-GB" sz="1100">
                          <a:effectLst/>
                          <a:latin typeface="Calibri"/>
                          <a:ea typeface="SimSun"/>
                          <a:cs typeface="Arial"/>
                        </a:rPr>
                        <a:t>January - February 2014</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spcAft>
                          <a:spcPts val="0"/>
                        </a:spcAft>
                      </a:pPr>
                      <a:r>
                        <a:rPr lang="en-GB" sz="1200">
                          <a:effectLst/>
                          <a:latin typeface="Calibri"/>
                          <a:ea typeface="SimSun"/>
                          <a:cs typeface="Arial"/>
                        </a:rPr>
                        <a:t>Training Methodology, Training Programme and Training Materials</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100">
                          <a:effectLst/>
                          <a:latin typeface="Calibri"/>
                          <a:ea typeface="SimSun"/>
                          <a:cs typeface="Arial"/>
                        </a:rPr>
                        <a:t>3</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spcAft>
                          <a:spcPts val="0"/>
                        </a:spcAft>
                      </a:pPr>
                      <a:r>
                        <a:rPr lang="en-GB" sz="1100" dirty="0">
                          <a:effectLst/>
                          <a:latin typeface="Calibri"/>
                          <a:ea typeface="SimSun"/>
                          <a:cs typeface="Arial"/>
                        </a:rPr>
                        <a:t>Training Workshop 1, </a:t>
                      </a:r>
                      <a:r>
                        <a:rPr lang="en-GB" sz="1100" dirty="0" smtClean="0">
                          <a:effectLst/>
                          <a:latin typeface="Calibri"/>
                          <a:ea typeface="SimSun"/>
                          <a:cs typeface="Arial"/>
                        </a:rPr>
                        <a:t>May 20 -22, </a:t>
                      </a:r>
                      <a:r>
                        <a:rPr lang="en-GB" sz="1100" dirty="0">
                          <a:effectLst/>
                          <a:latin typeface="Calibri"/>
                          <a:ea typeface="SimSun"/>
                          <a:cs typeface="Arial"/>
                        </a:rPr>
                        <a:t>2014</a:t>
                      </a:r>
                      <a:endParaRPr lang="nl-NL" sz="1200" dirty="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spcAft>
                          <a:spcPts val="0"/>
                        </a:spcAft>
                      </a:pPr>
                      <a:r>
                        <a:rPr lang="en-GB" sz="1200" dirty="0">
                          <a:effectLst/>
                          <a:latin typeface="Calibri"/>
                          <a:ea typeface="SimSun"/>
                          <a:cs typeface="Arial"/>
                        </a:rPr>
                        <a:t>Training IED, selected directives, common inspection with cross-cutting IED/ambient water quality legislation (1)</a:t>
                      </a:r>
                      <a:endParaRPr lang="nl-NL" sz="1200" dirty="0">
                        <a:effectLst/>
                        <a:latin typeface="Times New Roman"/>
                        <a:ea typeface="SimSun"/>
                      </a:endParaRPr>
                    </a:p>
                    <a:p>
                      <a:pPr marR="88265">
                        <a:spcAft>
                          <a:spcPts val="0"/>
                        </a:spcAft>
                      </a:pPr>
                      <a:r>
                        <a:rPr lang="en-GB" sz="1100" dirty="0">
                          <a:effectLst/>
                          <a:latin typeface="Calibri"/>
                          <a:ea typeface="SimSun"/>
                          <a:cs typeface="Arial"/>
                        </a:rPr>
                        <a:t>Training Report</a:t>
                      </a:r>
                      <a:r>
                        <a:rPr lang="en-GB" sz="1100" dirty="0" smtClean="0">
                          <a:effectLst/>
                          <a:latin typeface="Calibri"/>
                          <a:ea typeface="SimSun"/>
                          <a:cs typeface="Arial"/>
                        </a:rPr>
                        <a:t>.(Croatia?)</a:t>
                      </a:r>
                      <a:endParaRPr lang="nl-NL" sz="1200" dirty="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100">
                          <a:effectLst/>
                          <a:latin typeface="Calibri"/>
                          <a:ea typeface="SimSun"/>
                          <a:cs typeface="Arial"/>
                        </a:rPr>
                        <a:t>4</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spcAft>
                          <a:spcPts val="0"/>
                        </a:spcAft>
                      </a:pPr>
                      <a:r>
                        <a:rPr lang="en-GB" sz="1100" dirty="0">
                          <a:effectLst/>
                          <a:latin typeface="Calibri"/>
                          <a:ea typeface="SimSun"/>
                          <a:cs typeface="Arial"/>
                        </a:rPr>
                        <a:t>Training Workshop 2, </a:t>
                      </a:r>
                      <a:r>
                        <a:rPr lang="en-GB" sz="1100" dirty="0" smtClean="0">
                          <a:effectLst/>
                          <a:latin typeface="Calibri"/>
                          <a:ea typeface="SimSun"/>
                          <a:cs typeface="Arial"/>
                        </a:rPr>
                        <a:t>9-11 September  </a:t>
                      </a:r>
                      <a:r>
                        <a:rPr lang="en-GB" sz="1100" dirty="0">
                          <a:effectLst/>
                          <a:latin typeface="Calibri"/>
                          <a:ea typeface="SimSun"/>
                          <a:cs typeface="Arial"/>
                        </a:rPr>
                        <a:t>2014</a:t>
                      </a:r>
                      <a:endParaRPr lang="nl-NL" sz="1200" dirty="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spcAft>
                          <a:spcPts val="0"/>
                        </a:spcAft>
                      </a:pPr>
                      <a:r>
                        <a:rPr lang="en-GB" sz="1200" dirty="0">
                          <a:effectLst/>
                          <a:latin typeface="Calibri"/>
                          <a:ea typeface="SimSun"/>
                          <a:cs typeface="Arial"/>
                        </a:rPr>
                        <a:t>Training IED, selected directives, common inspection with cross-cutting IED/ambient water quality legislation (2).</a:t>
                      </a:r>
                      <a:r>
                        <a:rPr lang="en-GB" sz="1100" dirty="0">
                          <a:effectLst/>
                          <a:latin typeface="Calibri"/>
                          <a:ea typeface="SimSun"/>
                          <a:cs typeface="Arial"/>
                        </a:rPr>
                        <a:t> </a:t>
                      </a:r>
                      <a:r>
                        <a:rPr lang="en-GB" sz="1100" dirty="0" smtClean="0">
                          <a:effectLst/>
                          <a:latin typeface="+mn-lt"/>
                          <a:ea typeface="SimSun"/>
                          <a:cs typeface="Arial"/>
                        </a:rPr>
                        <a:t>Turkey- Textile Industry?)/ Training </a:t>
                      </a:r>
                      <a:r>
                        <a:rPr lang="en-GB" sz="1100" dirty="0">
                          <a:effectLst/>
                          <a:latin typeface="Calibri"/>
                          <a:ea typeface="SimSun"/>
                          <a:cs typeface="Arial"/>
                        </a:rPr>
                        <a:t>Report</a:t>
                      </a:r>
                      <a:endParaRPr lang="nl-NL" sz="1200" dirty="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100">
                          <a:effectLst/>
                          <a:latin typeface="Calibri"/>
                          <a:ea typeface="SimSun"/>
                          <a:cs typeface="Arial"/>
                        </a:rPr>
                        <a:t>5</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spcAft>
                          <a:spcPts val="0"/>
                        </a:spcAft>
                      </a:pPr>
                      <a:r>
                        <a:rPr lang="en-GB" sz="1100" dirty="0">
                          <a:effectLst/>
                          <a:latin typeface="Calibri"/>
                          <a:ea typeface="SimSun"/>
                          <a:cs typeface="Arial"/>
                        </a:rPr>
                        <a:t>Training Workshop 3, </a:t>
                      </a:r>
                      <a:r>
                        <a:rPr lang="en-GB" sz="1100" dirty="0" smtClean="0">
                          <a:effectLst/>
                          <a:latin typeface="Calibri"/>
                          <a:ea typeface="SimSun"/>
                          <a:cs typeface="Arial"/>
                        </a:rPr>
                        <a:t>18, 19, 20  November </a:t>
                      </a:r>
                      <a:r>
                        <a:rPr lang="en-GB" sz="1100" dirty="0">
                          <a:effectLst/>
                          <a:latin typeface="Calibri"/>
                          <a:ea typeface="SimSun"/>
                          <a:cs typeface="Arial"/>
                        </a:rPr>
                        <a:t>2014</a:t>
                      </a:r>
                      <a:endParaRPr lang="nl-NL" sz="1200" dirty="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spcAft>
                          <a:spcPts val="0"/>
                        </a:spcAft>
                      </a:pPr>
                      <a:r>
                        <a:rPr lang="en-GB" sz="1200">
                          <a:effectLst/>
                          <a:latin typeface="Calibri"/>
                          <a:ea typeface="SimSun"/>
                          <a:cs typeface="Arial"/>
                        </a:rPr>
                        <a:t>Training IED, selected directives, common inspection with cross-cutting IED/ambient water quality legislation (3).</a:t>
                      </a:r>
                      <a:r>
                        <a:rPr lang="en-GB" sz="1100">
                          <a:effectLst/>
                          <a:latin typeface="Calibri"/>
                          <a:ea typeface="SimSun"/>
                          <a:cs typeface="Arial"/>
                        </a:rPr>
                        <a:t> Training Report</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100">
                          <a:effectLst/>
                          <a:latin typeface="Calibri"/>
                          <a:ea typeface="SimSun"/>
                          <a:cs typeface="Arial"/>
                        </a:rPr>
                        <a:t>6</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spcAft>
                          <a:spcPts val="0"/>
                        </a:spcAft>
                      </a:pPr>
                      <a:r>
                        <a:rPr lang="en-GB" sz="1100">
                          <a:effectLst/>
                          <a:latin typeface="Calibri"/>
                          <a:ea typeface="SimSun"/>
                          <a:cs typeface="Arial"/>
                        </a:rPr>
                        <a:t>Training Workshop 4, February- March  2015</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spcAft>
                          <a:spcPts val="0"/>
                        </a:spcAft>
                      </a:pPr>
                      <a:r>
                        <a:rPr lang="en-GB" sz="1200">
                          <a:effectLst/>
                          <a:latin typeface="Calibri"/>
                          <a:ea typeface="SimSun"/>
                          <a:cs typeface="Arial"/>
                        </a:rPr>
                        <a:t>Training IED, selected directives, common inspection with cross-cutting IED/ambient air quality legislation (1).</a:t>
                      </a:r>
                      <a:r>
                        <a:rPr lang="en-GB" sz="1100">
                          <a:effectLst/>
                          <a:latin typeface="Calibri"/>
                          <a:ea typeface="SimSun"/>
                          <a:cs typeface="Arial"/>
                        </a:rPr>
                        <a:t> Training Report</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100">
                          <a:effectLst/>
                          <a:latin typeface="Calibri"/>
                          <a:ea typeface="SimSun"/>
                          <a:cs typeface="Arial"/>
                        </a:rPr>
                        <a:t>7</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spcAft>
                          <a:spcPts val="0"/>
                        </a:spcAft>
                      </a:pPr>
                      <a:r>
                        <a:rPr lang="en-GB" sz="1100">
                          <a:effectLst/>
                          <a:latin typeface="Calibri"/>
                          <a:ea typeface="SimSun"/>
                          <a:cs typeface="Arial"/>
                        </a:rPr>
                        <a:t>Training Workshop 5, May-June 2015</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spcAft>
                          <a:spcPts val="0"/>
                        </a:spcAft>
                      </a:pPr>
                      <a:r>
                        <a:rPr lang="en-GB" sz="1200">
                          <a:effectLst/>
                          <a:latin typeface="Calibri"/>
                          <a:ea typeface="SimSun"/>
                          <a:cs typeface="Arial"/>
                        </a:rPr>
                        <a:t>Training IED, selected directives, common inspection with cross-cutting IED/ambient air quality legislation (2)</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100">
                          <a:effectLst/>
                          <a:latin typeface="Calibri"/>
                          <a:ea typeface="SimSun"/>
                          <a:cs typeface="Arial"/>
                        </a:rPr>
                        <a:t>8</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spcAft>
                          <a:spcPts val="0"/>
                        </a:spcAft>
                      </a:pPr>
                      <a:r>
                        <a:rPr lang="en-GB" sz="1100">
                          <a:effectLst/>
                          <a:latin typeface="Calibri"/>
                          <a:ea typeface="SimSun"/>
                          <a:cs typeface="Arial"/>
                        </a:rPr>
                        <a:t>Training Workshop 6, October 2015</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spcAft>
                          <a:spcPts val="0"/>
                        </a:spcAft>
                      </a:pPr>
                      <a:r>
                        <a:rPr lang="en-GB" sz="1200">
                          <a:effectLst/>
                          <a:latin typeface="Calibri"/>
                          <a:ea typeface="SimSun"/>
                          <a:cs typeface="Arial"/>
                        </a:rPr>
                        <a:t>Training IED, selected directives, common inspection with cross-cutting IED/ambient air quality legislation (3).</a:t>
                      </a:r>
                      <a:r>
                        <a:rPr lang="en-GB" sz="1100">
                          <a:effectLst/>
                          <a:latin typeface="Calibri"/>
                          <a:ea typeface="SimSun"/>
                          <a:cs typeface="Arial"/>
                        </a:rPr>
                        <a:t> Training Report</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100">
                          <a:effectLst/>
                          <a:latin typeface="Calibri"/>
                          <a:ea typeface="SimSun"/>
                          <a:cs typeface="Arial"/>
                        </a:rPr>
                        <a:t>9</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spcAft>
                          <a:spcPts val="0"/>
                        </a:spcAft>
                      </a:pPr>
                      <a:r>
                        <a:rPr lang="en-GB" sz="1100">
                          <a:effectLst/>
                          <a:latin typeface="Calibri"/>
                          <a:ea typeface="SimSun"/>
                          <a:cs typeface="Arial"/>
                        </a:rPr>
                        <a:t>Training Workshop 7, February-March 2016</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spcAft>
                          <a:spcPts val="0"/>
                        </a:spcAft>
                      </a:pPr>
                      <a:r>
                        <a:rPr lang="en-GB" sz="1200">
                          <a:effectLst/>
                          <a:latin typeface="Calibri"/>
                          <a:ea typeface="SimSun"/>
                          <a:cs typeface="Arial"/>
                        </a:rPr>
                        <a:t>Training IED, selected directives, common inspection with cross-cutting IED/waste legislation (1).</a:t>
                      </a:r>
                      <a:r>
                        <a:rPr lang="en-GB" sz="1100">
                          <a:effectLst/>
                          <a:latin typeface="Calibri"/>
                          <a:ea typeface="SimSun"/>
                          <a:cs typeface="Arial"/>
                        </a:rPr>
                        <a:t> Training Report</a:t>
                      </a:r>
                      <a:r>
                        <a:rPr lang="en-GB" sz="1200">
                          <a:effectLst/>
                          <a:latin typeface="Calibri"/>
                          <a:ea typeface="SimSun"/>
                          <a:cs typeface="Arial"/>
                        </a:rPr>
                        <a:t> </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100">
                          <a:effectLst/>
                          <a:latin typeface="Calibri"/>
                          <a:ea typeface="SimSun"/>
                          <a:cs typeface="Arial"/>
                        </a:rPr>
                        <a:t>10</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spcAft>
                          <a:spcPts val="0"/>
                        </a:spcAft>
                      </a:pPr>
                      <a:r>
                        <a:rPr lang="en-GB" sz="1100">
                          <a:effectLst/>
                          <a:latin typeface="Calibri"/>
                          <a:ea typeface="SimSun"/>
                          <a:cs typeface="Arial"/>
                        </a:rPr>
                        <a:t>Training Workshop 8, April-May 20162014</a:t>
                      </a:r>
                      <a:endParaRPr lang="nl-NL" sz="120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spcAft>
                          <a:spcPts val="0"/>
                        </a:spcAft>
                      </a:pPr>
                      <a:r>
                        <a:rPr lang="en-GB" sz="1200" dirty="0">
                          <a:effectLst/>
                          <a:latin typeface="Calibri"/>
                          <a:ea typeface="SimSun"/>
                          <a:cs typeface="Arial"/>
                        </a:rPr>
                        <a:t>Training IED, selected directives, common inspection with cross-cutting IED/nature legislation (1). </a:t>
                      </a:r>
                      <a:r>
                        <a:rPr lang="en-GB" sz="1100" dirty="0">
                          <a:effectLst/>
                          <a:latin typeface="Calibri"/>
                          <a:ea typeface="SimSun"/>
                          <a:cs typeface="Arial"/>
                        </a:rPr>
                        <a:t>Training Report</a:t>
                      </a:r>
                      <a:endParaRPr lang="nl-NL" sz="1200" dirty="0">
                        <a:effectLst/>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kstvak 4"/>
          <p:cNvSpPr txBox="1"/>
          <p:nvPr/>
        </p:nvSpPr>
        <p:spPr>
          <a:xfrm>
            <a:off x="1331640" y="836712"/>
            <a:ext cx="3129768" cy="369332"/>
          </a:xfrm>
          <a:prstGeom prst="rect">
            <a:avLst/>
          </a:prstGeom>
          <a:noFill/>
        </p:spPr>
        <p:txBody>
          <a:bodyPr wrap="none" rtlCol="0">
            <a:spAutoFit/>
          </a:bodyPr>
          <a:lstStyle/>
          <a:p>
            <a:r>
              <a:rPr lang="en-US" b="1" dirty="0" smtClean="0"/>
              <a:t>PLANNING and Selected Pilots.</a:t>
            </a:r>
            <a:endParaRPr lang="nl-NL" b="1" dirty="0"/>
          </a:p>
        </p:txBody>
      </p:sp>
    </p:spTree>
    <p:extLst>
      <p:ext uri="{BB962C8B-B14F-4D97-AF65-F5344CB8AC3E}">
        <p14:creationId xmlns:p14="http://schemas.microsoft.com/office/powerpoint/2010/main" val="14273584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3131413"/>
            <a:ext cx="3087825" cy="2313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8002" y="3131412"/>
            <a:ext cx="3335498" cy="2241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kstvak 4"/>
          <p:cNvSpPr txBox="1"/>
          <p:nvPr/>
        </p:nvSpPr>
        <p:spPr>
          <a:xfrm>
            <a:off x="1555349" y="1412776"/>
            <a:ext cx="5296193" cy="861774"/>
          </a:xfrm>
          <a:prstGeom prst="rect">
            <a:avLst/>
          </a:prstGeom>
          <a:noFill/>
        </p:spPr>
        <p:txBody>
          <a:bodyPr wrap="none" rtlCol="0">
            <a:spAutoFit/>
          </a:bodyPr>
          <a:lstStyle/>
          <a:p>
            <a:pPr lvl="0" algn="ctr" eaLnBrk="0" fontAlgn="base" hangingPunct="0">
              <a:spcBef>
                <a:spcPct val="0"/>
              </a:spcBef>
              <a:spcAft>
                <a:spcPct val="0"/>
              </a:spcAft>
              <a:defRPr/>
            </a:pPr>
            <a:r>
              <a:rPr lang="en-US" sz="3200" b="1" dirty="0" smtClean="0">
                <a:solidFill>
                  <a:srgbClr val="000000"/>
                </a:solidFill>
                <a:latin typeface="Times New Roman" pitchFamily="18" charset="0"/>
              </a:rPr>
              <a:t>Thank you for your attention</a:t>
            </a:r>
            <a:endParaRPr lang="en-US" sz="3200" b="1" dirty="0">
              <a:solidFill>
                <a:srgbClr val="000000"/>
              </a:solidFill>
              <a:latin typeface="Times New Roman" pitchFamily="18" charset="0"/>
            </a:endParaRPr>
          </a:p>
          <a:p>
            <a:endParaRPr lang="nl-NL" dirty="0"/>
          </a:p>
        </p:txBody>
      </p:sp>
    </p:spTree>
    <p:extLst>
      <p:ext uri="{BB962C8B-B14F-4D97-AF65-F5344CB8AC3E}">
        <p14:creationId xmlns:p14="http://schemas.microsoft.com/office/powerpoint/2010/main" val="40104303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spTree>
    <p:extLst>
      <p:ext uri="{BB962C8B-B14F-4D97-AF65-F5344CB8AC3E}">
        <p14:creationId xmlns:p14="http://schemas.microsoft.com/office/powerpoint/2010/main" val="1427358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sp>
        <p:nvSpPr>
          <p:cNvPr id="5" name="Tekstvak 4"/>
          <p:cNvSpPr txBox="1"/>
          <p:nvPr/>
        </p:nvSpPr>
        <p:spPr>
          <a:xfrm>
            <a:off x="2123728" y="2564904"/>
            <a:ext cx="184731" cy="369332"/>
          </a:xfrm>
          <a:prstGeom prst="rect">
            <a:avLst/>
          </a:prstGeom>
          <a:noFill/>
        </p:spPr>
        <p:txBody>
          <a:bodyPr wrap="none" rtlCol="0">
            <a:spAutoFit/>
          </a:bodyPr>
          <a:lstStyle/>
          <a:p>
            <a:endParaRPr lang="nl-NL" dirty="0"/>
          </a:p>
        </p:txBody>
      </p:sp>
      <p:sp>
        <p:nvSpPr>
          <p:cNvPr id="7" name="Tekstvak 6"/>
          <p:cNvSpPr txBox="1"/>
          <p:nvPr/>
        </p:nvSpPr>
        <p:spPr>
          <a:xfrm>
            <a:off x="395536" y="1988840"/>
            <a:ext cx="8670835" cy="3693319"/>
          </a:xfrm>
          <a:prstGeom prst="rect">
            <a:avLst/>
          </a:prstGeom>
          <a:noFill/>
        </p:spPr>
        <p:txBody>
          <a:bodyPr wrap="none" rtlCol="0">
            <a:spAutoFit/>
          </a:bodyPr>
          <a:lstStyle/>
          <a:p>
            <a:r>
              <a:rPr lang="en-GB" sz="2400" dirty="0"/>
              <a:t>T</a:t>
            </a:r>
            <a:r>
              <a:rPr lang="en-GB" sz="2400" dirty="0" smtClean="0"/>
              <a:t>o </a:t>
            </a:r>
            <a:r>
              <a:rPr lang="en-GB" sz="2400" dirty="0"/>
              <a:t>design and implement the </a:t>
            </a:r>
            <a:r>
              <a:rPr lang="en-GB" sz="2400" dirty="0" smtClean="0"/>
              <a:t>practical capacity </a:t>
            </a:r>
            <a:r>
              <a:rPr lang="en-GB" sz="2400" dirty="0"/>
              <a:t>building component </a:t>
            </a:r>
            <a:endParaRPr lang="en-GB" sz="2400" dirty="0" smtClean="0"/>
          </a:p>
          <a:p>
            <a:r>
              <a:rPr lang="en-GB" sz="2400" dirty="0" smtClean="0"/>
              <a:t>for </a:t>
            </a:r>
            <a:r>
              <a:rPr lang="en-GB" sz="2400" dirty="0"/>
              <a:t>inspectors and permit </a:t>
            </a:r>
            <a:r>
              <a:rPr lang="en-GB" sz="2400" dirty="0" smtClean="0"/>
              <a:t>writers </a:t>
            </a:r>
            <a:r>
              <a:rPr lang="en-GB" sz="2400" dirty="0"/>
              <a:t>in relation to </a:t>
            </a:r>
            <a:r>
              <a:rPr lang="en-GB" sz="2400" dirty="0" smtClean="0"/>
              <a:t>the </a:t>
            </a:r>
            <a:r>
              <a:rPr lang="en-GB" sz="2400" dirty="0"/>
              <a:t>implementing </a:t>
            </a:r>
            <a:endParaRPr lang="en-GB" sz="2400" dirty="0" smtClean="0"/>
          </a:p>
          <a:p>
            <a:r>
              <a:rPr lang="en-GB" sz="2400" dirty="0" smtClean="0"/>
              <a:t>obligations of </a:t>
            </a:r>
            <a:r>
              <a:rPr lang="en-GB" sz="2400" dirty="0"/>
              <a:t>the </a:t>
            </a:r>
            <a:r>
              <a:rPr lang="en-GB" sz="2400" dirty="0" smtClean="0"/>
              <a:t>community </a:t>
            </a:r>
            <a:r>
              <a:rPr lang="en-GB" sz="2400" dirty="0"/>
              <a:t>environmental and climate </a:t>
            </a:r>
            <a:r>
              <a:rPr lang="en-GB" sz="2400" dirty="0" smtClean="0"/>
              <a:t>legislation </a:t>
            </a:r>
          </a:p>
          <a:p>
            <a:r>
              <a:rPr lang="en-GB" sz="2400" dirty="0" smtClean="0"/>
              <a:t>(</a:t>
            </a:r>
            <a:r>
              <a:rPr lang="en-GB" sz="2400" dirty="0"/>
              <a:t>particularly the new ones</a:t>
            </a:r>
            <a:r>
              <a:rPr lang="en-GB" sz="2400" dirty="0" smtClean="0"/>
              <a:t>).</a:t>
            </a:r>
          </a:p>
          <a:p>
            <a:endParaRPr lang="nl-NL" dirty="0"/>
          </a:p>
          <a:p>
            <a:r>
              <a:rPr lang="en-GB" sz="2400" dirty="0"/>
              <a:t>The trainings will be designed as a cross cutting activity, in such </a:t>
            </a:r>
            <a:r>
              <a:rPr lang="en-GB" sz="2400" dirty="0" smtClean="0"/>
              <a:t>a</a:t>
            </a:r>
          </a:p>
          <a:p>
            <a:r>
              <a:rPr lang="en-GB" sz="2400" dirty="0" smtClean="0"/>
              <a:t> </a:t>
            </a:r>
            <a:r>
              <a:rPr lang="en-GB" sz="2400" dirty="0"/>
              <a:t>manner </a:t>
            </a:r>
            <a:r>
              <a:rPr lang="en-GB" sz="2400" dirty="0" smtClean="0"/>
              <a:t>that </a:t>
            </a:r>
            <a:r>
              <a:rPr lang="en-GB" sz="2400" dirty="0"/>
              <a:t>the training programme will allow participation of </a:t>
            </a:r>
            <a:endParaRPr lang="en-GB" sz="2400" dirty="0" smtClean="0"/>
          </a:p>
          <a:p>
            <a:r>
              <a:rPr lang="en-GB" sz="2400" dirty="0" smtClean="0"/>
              <a:t>policy </a:t>
            </a:r>
            <a:r>
              <a:rPr lang="en-GB" sz="2400" dirty="0"/>
              <a:t>makers and legal drafters </a:t>
            </a:r>
            <a:r>
              <a:rPr lang="en-GB" sz="2400" dirty="0" smtClean="0"/>
              <a:t>from </a:t>
            </a:r>
            <a:r>
              <a:rPr lang="en-GB" sz="2400" dirty="0"/>
              <a:t>other relevant WGs </a:t>
            </a:r>
            <a:r>
              <a:rPr lang="en-GB" sz="2400" dirty="0" smtClean="0"/>
              <a:t>members</a:t>
            </a:r>
          </a:p>
          <a:p>
            <a:r>
              <a:rPr lang="en-GB" sz="2400" dirty="0" smtClean="0"/>
              <a:t> </a:t>
            </a:r>
            <a:r>
              <a:rPr lang="en-GB" sz="2400" dirty="0"/>
              <a:t>such as Waste, Air, Water, etc.</a:t>
            </a:r>
            <a:endParaRPr lang="nl-NL" sz="2400" dirty="0"/>
          </a:p>
          <a:p>
            <a:endParaRPr lang="nl-NL" sz="2400" dirty="0"/>
          </a:p>
        </p:txBody>
      </p:sp>
      <p:sp>
        <p:nvSpPr>
          <p:cNvPr id="8" name="Tekstvak 7"/>
          <p:cNvSpPr txBox="1"/>
          <p:nvPr/>
        </p:nvSpPr>
        <p:spPr>
          <a:xfrm>
            <a:off x="1115616" y="1124744"/>
            <a:ext cx="3694153" cy="461665"/>
          </a:xfrm>
          <a:prstGeom prst="rect">
            <a:avLst/>
          </a:prstGeom>
          <a:noFill/>
        </p:spPr>
        <p:txBody>
          <a:bodyPr wrap="none" rtlCol="0">
            <a:spAutoFit/>
          </a:bodyPr>
          <a:lstStyle/>
          <a:p>
            <a:r>
              <a:rPr lang="en-US" sz="2400" b="1" dirty="0" smtClean="0"/>
              <a:t>Specific objective task 1.2.1</a:t>
            </a:r>
            <a:endParaRPr lang="nl-NL" sz="2400" b="1" dirty="0"/>
          </a:p>
        </p:txBody>
      </p:sp>
    </p:spTree>
    <p:extLst>
      <p:ext uri="{BB962C8B-B14F-4D97-AF65-F5344CB8AC3E}">
        <p14:creationId xmlns:p14="http://schemas.microsoft.com/office/powerpoint/2010/main" val="3990516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7133" y="1556792"/>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graphicFrame>
        <p:nvGraphicFramePr>
          <p:cNvPr id="4" name="Tabel 3"/>
          <p:cNvGraphicFramePr>
            <a:graphicFrameLocks noGrp="1"/>
          </p:cNvGraphicFramePr>
          <p:nvPr>
            <p:extLst>
              <p:ext uri="{D42A27DB-BD31-4B8C-83A1-F6EECF244321}">
                <p14:modId xmlns:p14="http://schemas.microsoft.com/office/powerpoint/2010/main" val="2376666071"/>
              </p:ext>
            </p:extLst>
          </p:nvPr>
        </p:nvGraphicFramePr>
        <p:xfrm>
          <a:off x="395536" y="1628800"/>
          <a:ext cx="8352928" cy="4101084"/>
        </p:xfrm>
        <a:graphic>
          <a:graphicData uri="http://schemas.openxmlformats.org/drawingml/2006/table">
            <a:tbl>
              <a:tblPr/>
              <a:tblGrid>
                <a:gridCol w="426170"/>
                <a:gridCol w="2301317"/>
                <a:gridCol w="5625441"/>
              </a:tblGrid>
              <a:tr h="429208">
                <a:tc>
                  <a:txBody>
                    <a:bodyPr/>
                    <a:lstStyle/>
                    <a:p>
                      <a:pPr>
                        <a:lnSpc>
                          <a:spcPct val="115000"/>
                        </a:lnSpc>
                        <a:spcAft>
                          <a:spcPts val="0"/>
                        </a:spcAft>
                      </a:pPr>
                      <a:r>
                        <a:rPr lang="en-GB" sz="1800" b="1" dirty="0">
                          <a:solidFill>
                            <a:srgbClr val="FFFFFF"/>
                          </a:solidFill>
                          <a:effectLst/>
                          <a:latin typeface="Calibri"/>
                          <a:ea typeface="SimSun"/>
                          <a:cs typeface="Arial"/>
                        </a:rPr>
                        <a:t>No.</a:t>
                      </a:r>
                      <a:endParaRPr lang="nl-NL"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nSpc>
                          <a:spcPct val="115000"/>
                        </a:lnSpc>
                        <a:spcAft>
                          <a:spcPts val="0"/>
                        </a:spcAft>
                      </a:pPr>
                      <a:r>
                        <a:rPr lang="en-GB" sz="1800" b="1" dirty="0">
                          <a:solidFill>
                            <a:srgbClr val="FFFFFF"/>
                          </a:solidFill>
                          <a:effectLst/>
                          <a:latin typeface="Calibri"/>
                          <a:ea typeface="SimSun"/>
                          <a:cs typeface="Arial"/>
                        </a:rPr>
                        <a:t>Date</a:t>
                      </a:r>
                      <a:endParaRPr lang="nl-NL" sz="1800" dirty="0">
                        <a:effectLst/>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nSpc>
                          <a:spcPct val="115000"/>
                        </a:lnSpc>
                        <a:spcAft>
                          <a:spcPts val="0"/>
                        </a:spcAft>
                      </a:pPr>
                      <a:r>
                        <a:rPr lang="en-GB" sz="1800" b="1" dirty="0">
                          <a:solidFill>
                            <a:srgbClr val="FFFFFF"/>
                          </a:solidFill>
                          <a:effectLst/>
                          <a:latin typeface="Calibri"/>
                          <a:ea typeface="SimSun"/>
                          <a:cs typeface="Arial"/>
                        </a:rPr>
                        <a:t>Key outputs</a:t>
                      </a:r>
                      <a:endParaRPr lang="nl-NL" sz="1800" dirty="0">
                        <a:effectLst/>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r>
              <a:tr h="858415">
                <a:tc>
                  <a:txBody>
                    <a:bodyPr/>
                    <a:lstStyle/>
                    <a:p>
                      <a:pPr>
                        <a:lnSpc>
                          <a:spcPct val="115000"/>
                        </a:lnSpc>
                        <a:spcAft>
                          <a:spcPts val="0"/>
                        </a:spcAft>
                      </a:pPr>
                      <a:r>
                        <a:rPr lang="en-GB" sz="1800" dirty="0">
                          <a:effectLst/>
                          <a:latin typeface="Calibri"/>
                          <a:ea typeface="SimSun"/>
                          <a:cs typeface="Arial"/>
                        </a:rPr>
                        <a:t>1</a:t>
                      </a:r>
                      <a:endParaRPr lang="nl-NL"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lnSpc>
                          <a:spcPct val="115000"/>
                        </a:lnSpc>
                        <a:spcAft>
                          <a:spcPts val="0"/>
                        </a:spcAft>
                      </a:pPr>
                      <a:r>
                        <a:rPr lang="en-GB" sz="1800" dirty="0">
                          <a:effectLst/>
                          <a:latin typeface="Calibri"/>
                          <a:ea typeface="SimSun"/>
                          <a:cs typeface="Arial"/>
                        </a:rPr>
                        <a:t>mid-January  2014</a:t>
                      </a:r>
                      <a:endParaRPr lang="nl-NL"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lnSpc>
                          <a:spcPct val="115000"/>
                        </a:lnSpc>
                        <a:spcAft>
                          <a:spcPts val="0"/>
                        </a:spcAft>
                      </a:pPr>
                      <a:r>
                        <a:rPr lang="en-GB" sz="1800" dirty="0">
                          <a:effectLst/>
                          <a:latin typeface="Calibri"/>
                          <a:ea typeface="SimSun"/>
                          <a:cs typeface="Arial"/>
                        </a:rPr>
                        <a:t>Training Needs Questionnaire and Training Needs Assessment. </a:t>
                      </a:r>
                      <a:endParaRPr lang="en-GB" sz="1800" dirty="0" smtClean="0">
                        <a:effectLst/>
                        <a:latin typeface="Calibri"/>
                        <a:ea typeface="SimSun"/>
                        <a:cs typeface="Arial"/>
                      </a:endParaRPr>
                    </a:p>
                    <a:p>
                      <a:pPr marR="88265">
                        <a:lnSpc>
                          <a:spcPct val="115000"/>
                        </a:lnSpc>
                        <a:spcAft>
                          <a:spcPts val="0"/>
                        </a:spcAft>
                      </a:pPr>
                      <a:r>
                        <a:rPr lang="en-GB" sz="1800" dirty="0" smtClean="0">
                          <a:effectLst/>
                          <a:latin typeface="Calibri"/>
                          <a:ea typeface="SimSun"/>
                          <a:cs typeface="Arial"/>
                        </a:rPr>
                        <a:t>Proposals </a:t>
                      </a:r>
                      <a:r>
                        <a:rPr lang="en-GB" sz="1800" dirty="0">
                          <a:effectLst/>
                          <a:latin typeface="Calibri"/>
                          <a:ea typeface="SimSun"/>
                          <a:cs typeface="Arial"/>
                        </a:rPr>
                        <a:t>for  pilot industries for common inspection. TNA report</a:t>
                      </a:r>
                      <a:endParaRPr lang="nl-NL"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8226">
                <a:tc>
                  <a:txBody>
                    <a:bodyPr/>
                    <a:lstStyle/>
                    <a:p>
                      <a:pPr>
                        <a:lnSpc>
                          <a:spcPct val="115000"/>
                        </a:lnSpc>
                        <a:spcAft>
                          <a:spcPts val="0"/>
                        </a:spcAft>
                      </a:pPr>
                      <a:r>
                        <a:rPr lang="en-GB" sz="1800" dirty="0">
                          <a:effectLst/>
                          <a:latin typeface="Calibri"/>
                          <a:ea typeface="SimSun"/>
                          <a:cs typeface="Arial"/>
                        </a:rPr>
                        <a:t>2</a:t>
                      </a:r>
                      <a:endParaRPr lang="nl-NL"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lnSpc>
                          <a:spcPct val="115000"/>
                        </a:lnSpc>
                        <a:spcAft>
                          <a:spcPts val="0"/>
                        </a:spcAft>
                      </a:pPr>
                      <a:r>
                        <a:rPr lang="en-GB" sz="1800" dirty="0">
                          <a:effectLst/>
                          <a:latin typeface="Calibri"/>
                          <a:ea typeface="SimSun"/>
                          <a:cs typeface="Arial"/>
                        </a:rPr>
                        <a:t>January - February 2014</a:t>
                      </a:r>
                      <a:endParaRPr lang="nl-NL"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lnSpc>
                          <a:spcPct val="115000"/>
                        </a:lnSpc>
                        <a:spcAft>
                          <a:spcPts val="0"/>
                        </a:spcAft>
                      </a:pPr>
                      <a:r>
                        <a:rPr lang="en-GB" sz="1800" dirty="0">
                          <a:effectLst/>
                          <a:latin typeface="Calibri"/>
                          <a:ea typeface="SimSun"/>
                          <a:cs typeface="Arial"/>
                        </a:rPr>
                        <a:t>Training Methodology, Training Programme and Training Materials</a:t>
                      </a:r>
                      <a:endParaRPr lang="nl-NL"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0496">
                <a:tc>
                  <a:txBody>
                    <a:bodyPr/>
                    <a:lstStyle/>
                    <a:p>
                      <a:pPr>
                        <a:lnSpc>
                          <a:spcPct val="115000"/>
                        </a:lnSpc>
                        <a:spcAft>
                          <a:spcPts val="0"/>
                        </a:spcAft>
                      </a:pPr>
                      <a:r>
                        <a:rPr lang="en-GB" sz="1800" dirty="0" smtClean="0">
                          <a:effectLst/>
                          <a:latin typeface="Calibri"/>
                          <a:ea typeface="SimSun"/>
                          <a:cs typeface="Arial"/>
                        </a:rPr>
                        <a:t>3 -10</a:t>
                      </a:r>
                      <a:endParaRPr lang="nl-NL"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6520">
                        <a:lnSpc>
                          <a:spcPct val="115000"/>
                        </a:lnSpc>
                        <a:spcAft>
                          <a:spcPts val="0"/>
                        </a:spcAft>
                      </a:pPr>
                      <a:r>
                        <a:rPr lang="en-GB" sz="1800" dirty="0">
                          <a:effectLst/>
                          <a:latin typeface="Calibri"/>
                          <a:ea typeface="SimSun"/>
                          <a:cs typeface="Arial"/>
                        </a:rPr>
                        <a:t>8 Regional </a:t>
                      </a:r>
                      <a:r>
                        <a:rPr lang="en-GB" sz="1800" dirty="0" smtClean="0">
                          <a:effectLst/>
                          <a:latin typeface="Calibri"/>
                          <a:ea typeface="SimSun"/>
                          <a:cs typeface="Arial"/>
                        </a:rPr>
                        <a:t>3-day Training </a:t>
                      </a:r>
                      <a:r>
                        <a:rPr lang="en-GB" sz="1800" dirty="0">
                          <a:effectLst/>
                          <a:latin typeface="Calibri"/>
                          <a:ea typeface="SimSun"/>
                          <a:cs typeface="Arial"/>
                        </a:rPr>
                        <a:t>Workshops, April 1 2014 – May 2016</a:t>
                      </a:r>
                      <a:endParaRPr lang="nl-NL"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8265">
                        <a:lnSpc>
                          <a:spcPct val="115000"/>
                        </a:lnSpc>
                        <a:spcAft>
                          <a:spcPts val="0"/>
                        </a:spcAft>
                      </a:pPr>
                      <a:r>
                        <a:rPr lang="en-GB" sz="1800" dirty="0">
                          <a:effectLst/>
                          <a:latin typeface="Calibri"/>
                          <a:ea typeface="SimSun"/>
                          <a:cs typeface="Arial"/>
                        </a:rPr>
                        <a:t>Training </a:t>
                      </a:r>
                      <a:r>
                        <a:rPr lang="en-GB" sz="1800" b="1" dirty="0">
                          <a:effectLst/>
                          <a:latin typeface="Calibri"/>
                          <a:ea typeface="SimSun"/>
                          <a:cs typeface="Arial"/>
                        </a:rPr>
                        <a:t>IED</a:t>
                      </a:r>
                      <a:r>
                        <a:rPr lang="en-GB" sz="1800" dirty="0">
                          <a:effectLst/>
                          <a:latin typeface="Calibri"/>
                          <a:ea typeface="SimSun"/>
                          <a:cs typeface="Arial"/>
                        </a:rPr>
                        <a:t>, selected directives, </a:t>
                      </a:r>
                      <a:r>
                        <a:rPr lang="en-GB" sz="1800" b="1" dirty="0">
                          <a:effectLst/>
                          <a:latin typeface="Calibri"/>
                          <a:ea typeface="SimSun"/>
                          <a:cs typeface="Arial"/>
                        </a:rPr>
                        <a:t>common inspection </a:t>
                      </a:r>
                      <a:r>
                        <a:rPr lang="en-GB" sz="1800" dirty="0">
                          <a:effectLst/>
                          <a:latin typeface="Calibri"/>
                          <a:ea typeface="SimSun"/>
                          <a:cs typeface="Arial"/>
                        </a:rPr>
                        <a:t>with </a:t>
                      </a:r>
                      <a:endParaRPr lang="en-GB" sz="1800" dirty="0" smtClean="0">
                        <a:effectLst/>
                        <a:latin typeface="Calibri"/>
                        <a:ea typeface="SimSun"/>
                        <a:cs typeface="Arial"/>
                      </a:endParaRPr>
                    </a:p>
                    <a:p>
                      <a:pPr marR="88265">
                        <a:lnSpc>
                          <a:spcPct val="115000"/>
                        </a:lnSpc>
                        <a:spcAft>
                          <a:spcPts val="0"/>
                        </a:spcAft>
                      </a:pPr>
                      <a:r>
                        <a:rPr lang="en-GB" sz="1800" b="1" dirty="0" smtClean="0">
                          <a:effectLst/>
                          <a:latin typeface="Calibri"/>
                          <a:ea typeface="SimSun"/>
                          <a:cs typeface="Arial"/>
                        </a:rPr>
                        <a:t>cross-cutting </a:t>
                      </a:r>
                      <a:r>
                        <a:rPr lang="en-GB" sz="1800" b="0" dirty="0" smtClean="0">
                          <a:effectLst/>
                          <a:latin typeface="Calibri"/>
                          <a:ea typeface="SimSun"/>
                          <a:cs typeface="Arial"/>
                        </a:rPr>
                        <a:t>elements in </a:t>
                      </a:r>
                      <a:r>
                        <a:rPr lang="en-GB" sz="1800" b="1" dirty="0" smtClean="0">
                          <a:effectLst/>
                          <a:latin typeface="Calibri"/>
                          <a:ea typeface="SimSun"/>
                          <a:cs typeface="Arial"/>
                        </a:rPr>
                        <a:t>Inspection management</a:t>
                      </a:r>
                      <a:r>
                        <a:rPr lang="en-GB" sz="1800" b="1" baseline="0" dirty="0" smtClean="0">
                          <a:effectLst/>
                          <a:latin typeface="Calibri"/>
                          <a:ea typeface="SimSun"/>
                          <a:cs typeface="Arial"/>
                        </a:rPr>
                        <a:t> </a:t>
                      </a:r>
                      <a:r>
                        <a:rPr lang="en-GB" sz="1800" b="0" baseline="0" dirty="0" smtClean="0">
                          <a:effectLst/>
                          <a:latin typeface="Calibri"/>
                          <a:ea typeface="SimSun"/>
                          <a:cs typeface="Arial"/>
                        </a:rPr>
                        <a:t>and planning,</a:t>
                      </a:r>
                      <a:r>
                        <a:rPr lang="en-GB" sz="1800" b="0" dirty="0" smtClean="0">
                          <a:effectLst/>
                          <a:latin typeface="Calibri"/>
                          <a:ea typeface="SimSun"/>
                          <a:cs typeface="Arial"/>
                        </a:rPr>
                        <a:t> </a:t>
                      </a:r>
                      <a:r>
                        <a:rPr lang="en-GB" sz="1800" dirty="0" smtClean="0">
                          <a:effectLst/>
                          <a:latin typeface="Calibri"/>
                          <a:ea typeface="SimSun"/>
                          <a:cs typeface="Arial"/>
                        </a:rPr>
                        <a:t>IED</a:t>
                      </a:r>
                      <a:r>
                        <a:rPr lang="en-GB" sz="1800" baseline="0" dirty="0" smtClean="0">
                          <a:effectLst/>
                          <a:latin typeface="Calibri"/>
                          <a:ea typeface="SimSun"/>
                          <a:cs typeface="Arial"/>
                        </a:rPr>
                        <a:t> linkages with </a:t>
                      </a:r>
                      <a:r>
                        <a:rPr lang="en-GB" sz="1800" dirty="0" smtClean="0">
                          <a:effectLst/>
                          <a:latin typeface="Calibri"/>
                          <a:ea typeface="SimSun"/>
                          <a:cs typeface="Arial"/>
                        </a:rPr>
                        <a:t>ambient </a:t>
                      </a:r>
                      <a:r>
                        <a:rPr lang="en-GB" sz="1800" dirty="0">
                          <a:effectLst/>
                          <a:latin typeface="Calibri"/>
                          <a:ea typeface="SimSun"/>
                          <a:cs typeface="Arial"/>
                        </a:rPr>
                        <a:t>water and </a:t>
                      </a:r>
                      <a:r>
                        <a:rPr lang="en-GB" sz="1800" dirty="0" smtClean="0">
                          <a:effectLst/>
                          <a:latin typeface="Calibri"/>
                          <a:ea typeface="SimSun"/>
                          <a:cs typeface="Arial"/>
                        </a:rPr>
                        <a:t>-air quality</a:t>
                      </a:r>
                      <a:r>
                        <a:rPr lang="en-GB" sz="1800" dirty="0">
                          <a:effectLst/>
                          <a:latin typeface="Calibri"/>
                          <a:ea typeface="SimSun"/>
                          <a:cs typeface="Arial"/>
                        </a:rPr>
                        <a:t>, </a:t>
                      </a:r>
                      <a:r>
                        <a:rPr lang="en-GB" sz="1800" dirty="0" smtClean="0">
                          <a:effectLst/>
                          <a:latin typeface="Calibri"/>
                          <a:ea typeface="SimSun"/>
                          <a:cs typeface="Arial"/>
                        </a:rPr>
                        <a:t>waste, EIA, chemicals </a:t>
                      </a:r>
                      <a:r>
                        <a:rPr lang="en-GB" sz="1800" dirty="0">
                          <a:effectLst/>
                          <a:latin typeface="Calibri"/>
                          <a:ea typeface="SimSun"/>
                          <a:cs typeface="Arial"/>
                        </a:rPr>
                        <a:t>and nature </a:t>
                      </a:r>
                      <a:r>
                        <a:rPr lang="en-GB" sz="1800" dirty="0" smtClean="0">
                          <a:effectLst/>
                          <a:latin typeface="Calibri"/>
                          <a:ea typeface="SimSun"/>
                          <a:cs typeface="Arial"/>
                        </a:rPr>
                        <a:t>legislation. </a:t>
                      </a:r>
                      <a:endParaRPr lang="nl-NL" sz="1800" dirty="0">
                        <a:effectLst/>
                        <a:latin typeface="Calibri"/>
                        <a:ea typeface="Calibri"/>
                        <a:cs typeface="Times New Roman"/>
                      </a:endParaRPr>
                    </a:p>
                    <a:p>
                      <a:pPr marR="88265">
                        <a:lnSpc>
                          <a:spcPct val="115000"/>
                        </a:lnSpc>
                        <a:spcAft>
                          <a:spcPts val="0"/>
                        </a:spcAft>
                      </a:pPr>
                      <a:r>
                        <a:rPr lang="en-GB" sz="1800" dirty="0">
                          <a:effectLst/>
                          <a:latin typeface="Calibri"/>
                          <a:ea typeface="SimSun"/>
                          <a:cs typeface="Arial"/>
                        </a:rPr>
                        <a:t>Training Report</a:t>
                      </a:r>
                      <a:endParaRPr lang="nl-NL"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kstvak 5"/>
          <p:cNvSpPr txBox="1"/>
          <p:nvPr/>
        </p:nvSpPr>
        <p:spPr>
          <a:xfrm>
            <a:off x="637133" y="519063"/>
            <a:ext cx="7344816" cy="1015663"/>
          </a:xfrm>
          <a:prstGeom prst="rect">
            <a:avLst/>
          </a:prstGeom>
          <a:noFill/>
        </p:spPr>
        <p:txBody>
          <a:bodyPr wrap="square" rtlCol="0">
            <a:spAutoFit/>
          </a:bodyPr>
          <a:lstStyle/>
          <a:p>
            <a:r>
              <a:rPr lang="en-GB" sz="2000" b="1" i="1" dirty="0" smtClean="0"/>
              <a:t>Task </a:t>
            </a:r>
            <a:r>
              <a:rPr lang="en-GB" sz="2000" b="1" i="1" dirty="0"/>
              <a:t>1.2.1 Capacity building on compliance with environmental legislation  </a:t>
            </a:r>
            <a:endParaRPr lang="nl-NL" sz="2000" b="1" i="1" dirty="0"/>
          </a:p>
          <a:p>
            <a:endParaRPr lang="nl-NL" sz="2000" dirty="0"/>
          </a:p>
        </p:txBody>
      </p:sp>
      <p:sp>
        <p:nvSpPr>
          <p:cNvPr id="7" name="Tekstvak 6"/>
          <p:cNvSpPr txBox="1"/>
          <p:nvPr/>
        </p:nvSpPr>
        <p:spPr>
          <a:xfrm>
            <a:off x="2035032" y="1104311"/>
            <a:ext cx="2559868" cy="400110"/>
          </a:xfrm>
          <a:prstGeom prst="rect">
            <a:avLst/>
          </a:prstGeom>
          <a:noFill/>
        </p:spPr>
        <p:txBody>
          <a:bodyPr wrap="none" rtlCol="0">
            <a:spAutoFit/>
          </a:bodyPr>
          <a:lstStyle/>
          <a:p>
            <a:r>
              <a:rPr lang="en-US" sz="2000" b="1" dirty="0" smtClean="0"/>
              <a:t>Dates and key outputs</a:t>
            </a:r>
            <a:endParaRPr lang="nl-NL" sz="2000" b="1" dirty="0"/>
          </a:p>
        </p:txBody>
      </p:sp>
    </p:spTree>
    <p:extLst>
      <p:ext uri="{BB962C8B-B14F-4D97-AF65-F5344CB8AC3E}">
        <p14:creationId xmlns:p14="http://schemas.microsoft.com/office/powerpoint/2010/main" val="3990516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sp>
        <p:nvSpPr>
          <p:cNvPr id="4" name="Tekstvak 3"/>
          <p:cNvSpPr txBox="1"/>
          <p:nvPr/>
        </p:nvSpPr>
        <p:spPr>
          <a:xfrm>
            <a:off x="251520" y="1052736"/>
            <a:ext cx="8596520" cy="4154984"/>
          </a:xfrm>
          <a:prstGeom prst="rect">
            <a:avLst/>
          </a:prstGeom>
          <a:noFill/>
        </p:spPr>
        <p:txBody>
          <a:bodyPr wrap="none" rtlCol="0">
            <a:spAutoFit/>
          </a:bodyPr>
          <a:lstStyle/>
          <a:p>
            <a:r>
              <a:rPr lang="en-US" sz="2400" b="1" dirty="0" smtClean="0"/>
              <a:t>TNA – </a:t>
            </a:r>
            <a:r>
              <a:rPr lang="en-US" sz="2400" b="1" dirty="0" err="1" smtClean="0"/>
              <a:t>Questionnare</a:t>
            </a:r>
            <a:endParaRPr lang="en-US" sz="2400" b="1" dirty="0" smtClean="0"/>
          </a:p>
          <a:p>
            <a:endParaRPr lang="en-US" sz="2400" dirty="0" smtClean="0"/>
          </a:p>
          <a:p>
            <a:pPr marL="342900" indent="-342900">
              <a:buFontTx/>
              <a:buChar char="-"/>
            </a:pPr>
            <a:r>
              <a:rPr lang="en-US" sz="2400" dirty="0" smtClean="0"/>
              <a:t>Permit issuing/Inspection Management</a:t>
            </a:r>
          </a:p>
          <a:p>
            <a:r>
              <a:rPr lang="en-US" sz="2400" dirty="0"/>
              <a:t> </a:t>
            </a:r>
            <a:r>
              <a:rPr lang="en-US" sz="2400" dirty="0" smtClean="0"/>
              <a:t>   (integrated permits; inspection planning –-----</a:t>
            </a:r>
          </a:p>
          <a:p>
            <a:endParaRPr lang="en-US" sz="2400" dirty="0"/>
          </a:p>
          <a:p>
            <a:pPr marL="285750" indent="-285750">
              <a:buFontTx/>
              <a:buChar char="-"/>
            </a:pPr>
            <a:r>
              <a:rPr lang="en-US" sz="2400" dirty="0" smtClean="0"/>
              <a:t>IED/SEVESO subjects &amp; related regulations -----</a:t>
            </a:r>
          </a:p>
          <a:p>
            <a:pPr marL="285750" indent="-285750">
              <a:buFontTx/>
              <a:buChar char="-"/>
            </a:pPr>
            <a:endParaRPr lang="en-US" sz="2400" dirty="0" smtClean="0"/>
          </a:p>
          <a:p>
            <a:pPr marL="285750" indent="-285750">
              <a:buFontTx/>
              <a:buChar char="-"/>
            </a:pPr>
            <a:r>
              <a:rPr lang="en-US" sz="2400" dirty="0" smtClean="0"/>
              <a:t>IED installation to be visited-------</a:t>
            </a:r>
          </a:p>
          <a:p>
            <a:pPr marL="285750" indent="-285750">
              <a:buFontTx/>
              <a:buChar char="-"/>
            </a:pPr>
            <a:endParaRPr lang="en-US" sz="2400" dirty="0"/>
          </a:p>
          <a:p>
            <a:pPr marL="285750" indent="-285750">
              <a:buFontTx/>
              <a:buChar char="-"/>
            </a:pPr>
            <a:r>
              <a:rPr lang="en-US" sz="2400" dirty="0" smtClean="0"/>
              <a:t>IED </a:t>
            </a:r>
            <a:r>
              <a:rPr lang="en-US" sz="2400" dirty="0" err="1" smtClean="0"/>
              <a:t>interlinkages</a:t>
            </a:r>
            <a:r>
              <a:rPr lang="en-US" sz="2400" dirty="0" smtClean="0"/>
              <a:t> with ambient environment and other legislation</a:t>
            </a:r>
          </a:p>
          <a:p>
            <a:r>
              <a:rPr lang="en-US" sz="2400" dirty="0"/>
              <a:t> </a:t>
            </a:r>
            <a:r>
              <a:rPr lang="en-US" sz="2400" dirty="0" smtClean="0"/>
              <a:t>     (Water, air, nature, waste etc.)--------=</a:t>
            </a:r>
            <a:endParaRPr lang="nl-NL" sz="2400" dirty="0"/>
          </a:p>
        </p:txBody>
      </p:sp>
    </p:spTree>
    <p:extLst>
      <p:ext uri="{BB962C8B-B14F-4D97-AF65-F5344CB8AC3E}">
        <p14:creationId xmlns:p14="http://schemas.microsoft.com/office/powerpoint/2010/main" val="2253744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sp>
        <p:nvSpPr>
          <p:cNvPr id="4" name="Tekstvak 3"/>
          <p:cNvSpPr txBox="1"/>
          <p:nvPr/>
        </p:nvSpPr>
        <p:spPr>
          <a:xfrm>
            <a:off x="323528" y="980728"/>
            <a:ext cx="8301568" cy="2923877"/>
          </a:xfrm>
          <a:prstGeom prst="rect">
            <a:avLst/>
          </a:prstGeom>
          <a:noFill/>
        </p:spPr>
        <p:txBody>
          <a:bodyPr wrap="none" rtlCol="0">
            <a:spAutoFit/>
          </a:bodyPr>
          <a:lstStyle/>
          <a:p>
            <a:r>
              <a:rPr lang="en-GB" sz="2000" dirty="0" smtClean="0"/>
              <a:t>Based </a:t>
            </a:r>
            <a:r>
              <a:rPr lang="en-GB" sz="2000" dirty="0"/>
              <a:t>on earlier experience, a possible training set-up and topics could be </a:t>
            </a:r>
            <a:r>
              <a:rPr lang="en-GB" sz="2000" dirty="0" smtClean="0"/>
              <a:t>the</a:t>
            </a:r>
          </a:p>
          <a:p>
            <a:r>
              <a:rPr lang="en-GB" sz="2000" dirty="0" smtClean="0"/>
              <a:t> </a:t>
            </a:r>
            <a:r>
              <a:rPr lang="en-GB" sz="2000" dirty="0"/>
              <a:t>following (to be adapted according to the outcomes of the TNA</a:t>
            </a:r>
            <a:r>
              <a:rPr lang="en-GB" sz="2000" dirty="0" smtClean="0"/>
              <a:t>):</a:t>
            </a:r>
          </a:p>
          <a:p>
            <a:endParaRPr lang="nl-NL" dirty="0"/>
          </a:p>
          <a:p>
            <a:r>
              <a:rPr lang="en-GB" b="1" dirty="0"/>
              <a:t>Day 1 </a:t>
            </a:r>
            <a:r>
              <a:rPr lang="en-GB" dirty="0"/>
              <a:t>Mainly related to general subjects with the regulatory cycle and inspection </a:t>
            </a:r>
            <a:endParaRPr lang="en-GB" dirty="0" smtClean="0"/>
          </a:p>
          <a:p>
            <a:r>
              <a:rPr lang="en-GB" dirty="0" smtClean="0"/>
              <a:t>and </a:t>
            </a:r>
            <a:r>
              <a:rPr lang="en-GB" dirty="0"/>
              <a:t>permitting functions with IPPC/IED requirements also in relation to </a:t>
            </a:r>
            <a:r>
              <a:rPr lang="en-GB" dirty="0" smtClean="0"/>
              <a:t>ambient</a:t>
            </a:r>
          </a:p>
          <a:p>
            <a:r>
              <a:rPr lang="en-GB" dirty="0" smtClean="0"/>
              <a:t> </a:t>
            </a:r>
            <a:r>
              <a:rPr lang="en-GB" dirty="0"/>
              <a:t>environmental </a:t>
            </a:r>
            <a:r>
              <a:rPr lang="en-GB" dirty="0" smtClean="0"/>
              <a:t>quality (</a:t>
            </a:r>
            <a:r>
              <a:rPr lang="en-GB" b="1" i="1" dirty="0" smtClean="0"/>
              <a:t>cross links </a:t>
            </a:r>
            <a:r>
              <a:rPr lang="en-GB" dirty="0" smtClean="0"/>
              <a:t>with WFD, Air quality, Nature etc.). </a:t>
            </a:r>
          </a:p>
          <a:p>
            <a:r>
              <a:rPr lang="en-GB" dirty="0" smtClean="0"/>
              <a:t>Special </a:t>
            </a:r>
            <a:r>
              <a:rPr lang="en-GB" dirty="0"/>
              <a:t>subjects and specific </a:t>
            </a:r>
            <a:r>
              <a:rPr lang="en-GB" dirty="0" smtClean="0"/>
              <a:t>subjects </a:t>
            </a:r>
            <a:r>
              <a:rPr lang="en-GB" dirty="0"/>
              <a:t>have to be selected for </a:t>
            </a:r>
            <a:endParaRPr lang="en-GB" dirty="0" smtClean="0"/>
          </a:p>
          <a:p>
            <a:r>
              <a:rPr lang="en-GB" dirty="0" smtClean="0"/>
              <a:t>specific </a:t>
            </a:r>
            <a:r>
              <a:rPr lang="en-GB" dirty="0"/>
              <a:t>attention including IED/IPPC </a:t>
            </a:r>
            <a:r>
              <a:rPr lang="en-GB" dirty="0" smtClean="0"/>
              <a:t>with </a:t>
            </a:r>
            <a:r>
              <a:rPr lang="en-GB" dirty="0"/>
              <a:t>EIA, LCP, PRTR, SEVESO </a:t>
            </a:r>
            <a:r>
              <a:rPr lang="en-GB" dirty="0" smtClean="0"/>
              <a:t>II/III, </a:t>
            </a:r>
            <a:r>
              <a:rPr lang="en-GB" dirty="0"/>
              <a:t>VOCs, waste </a:t>
            </a:r>
            <a:endParaRPr lang="en-GB" dirty="0" smtClean="0"/>
          </a:p>
          <a:p>
            <a:r>
              <a:rPr lang="en-GB" dirty="0" smtClean="0"/>
              <a:t>and </a:t>
            </a:r>
            <a:r>
              <a:rPr lang="en-GB" dirty="0"/>
              <a:t>chemical management </a:t>
            </a:r>
            <a:endParaRPr lang="nl-NL" dirty="0"/>
          </a:p>
          <a:p>
            <a:endParaRPr lang="nl-NL" dirty="0"/>
          </a:p>
        </p:txBody>
      </p:sp>
      <p:sp>
        <p:nvSpPr>
          <p:cNvPr id="5" name="Tekstvak 4"/>
          <p:cNvSpPr txBox="1"/>
          <p:nvPr/>
        </p:nvSpPr>
        <p:spPr>
          <a:xfrm>
            <a:off x="278580" y="3501008"/>
            <a:ext cx="8346516" cy="1754326"/>
          </a:xfrm>
          <a:prstGeom prst="rect">
            <a:avLst/>
          </a:prstGeom>
          <a:noFill/>
        </p:spPr>
        <p:txBody>
          <a:bodyPr wrap="none" rtlCol="0">
            <a:spAutoFit/>
          </a:bodyPr>
          <a:lstStyle/>
          <a:p>
            <a:r>
              <a:rPr lang="en-GB" b="1" dirty="0" smtClean="0"/>
              <a:t>Day </a:t>
            </a:r>
            <a:r>
              <a:rPr lang="en-GB" b="1" dirty="0"/>
              <a:t>2</a:t>
            </a:r>
            <a:r>
              <a:rPr lang="en-GB" dirty="0"/>
              <a:t>; Preparation for the (industrial) site visit with BAT and BREF evaluation of the </a:t>
            </a:r>
            <a:endParaRPr lang="en-GB" dirty="0" smtClean="0"/>
          </a:p>
          <a:p>
            <a:r>
              <a:rPr lang="en-GB" dirty="0" smtClean="0"/>
              <a:t>selected </a:t>
            </a:r>
            <a:r>
              <a:rPr lang="en-GB" dirty="0"/>
              <a:t>industrial site to be visited; exchange of experience from the various </a:t>
            </a:r>
            <a:r>
              <a:rPr lang="en-GB" dirty="0" smtClean="0"/>
              <a:t>countries</a:t>
            </a:r>
          </a:p>
          <a:p>
            <a:r>
              <a:rPr lang="en-GB" dirty="0" smtClean="0"/>
              <a:t> </a:t>
            </a:r>
            <a:r>
              <a:rPr lang="en-GB" dirty="0"/>
              <a:t>in the </a:t>
            </a:r>
            <a:r>
              <a:rPr lang="en-GB" dirty="0" smtClean="0"/>
              <a:t>region considering </a:t>
            </a:r>
            <a:r>
              <a:rPr lang="en-GB" dirty="0"/>
              <a:t>the selected type of industry. </a:t>
            </a:r>
            <a:endParaRPr lang="en-GB" dirty="0" smtClean="0"/>
          </a:p>
          <a:p>
            <a:r>
              <a:rPr lang="en-GB" dirty="0" smtClean="0"/>
              <a:t>Presentation </a:t>
            </a:r>
            <a:r>
              <a:rPr lang="en-GB" dirty="0"/>
              <a:t>on the selected factory site </a:t>
            </a:r>
            <a:r>
              <a:rPr lang="en-GB" dirty="0" smtClean="0"/>
              <a:t>backgrounds</a:t>
            </a:r>
            <a:r>
              <a:rPr lang="en-GB" dirty="0"/>
              <a:t>. </a:t>
            </a:r>
            <a:endParaRPr lang="en-GB" dirty="0" smtClean="0"/>
          </a:p>
          <a:p>
            <a:r>
              <a:rPr lang="en-GB" dirty="0" smtClean="0"/>
              <a:t>Preparation </a:t>
            </a:r>
            <a:r>
              <a:rPr lang="en-GB" dirty="0"/>
              <a:t>of checklists for the site visit.</a:t>
            </a:r>
            <a:endParaRPr lang="nl-NL" dirty="0"/>
          </a:p>
          <a:p>
            <a:endParaRPr lang="nl-NL" dirty="0"/>
          </a:p>
        </p:txBody>
      </p:sp>
      <p:sp>
        <p:nvSpPr>
          <p:cNvPr id="6" name="Tekstvak 5"/>
          <p:cNvSpPr txBox="1"/>
          <p:nvPr/>
        </p:nvSpPr>
        <p:spPr>
          <a:xfrm>
            <a:off x="315083" y="4941168"/>
            <a:ext cx="8431026" cy="1477328"/>
          </a:xfrm>
          <a:prstGeom prst="rect">
            <a:avLst/>
          </a:prstGeom>
          <a:noFill/>
        </p:spPr>
        <p:txBody>
          <a:bodyPr wrap="none" rtlCol="0">
            <a:spAutoFit/>
          </a:bodyPr>
          <a:lstStyle/>
          <a:p>
            <a:r>
              <a:rPr lang="en-GB" b="1" dirty="0" smtClean="0"/>
              <a:t>Day </a:t>
            </a:r>
            <a:r>
              <a:rPr lang="en-GB" b="1" dirty="0"/>
              <a:t>3 </a:t>
            </a:r>
            <a:r>
              <a:rPr lang="en-GB" dirty="0"/>
              <a:t>on site visit/common inspection of a specific industry and reporting. </a:t>
            </a:r>
            <a:endParaRPr lang="en-GB" dirty="0" smtClean="0"/>
          </a:p>
          <a:p>
            <a:endParaRPr lang="nl-NL" dirty="0"/>
          </a:p>
          <a:p>
            <a:r>
              <a:rPr lang="en-GB" dirty="0"/>
              <a:t>The target group for this training are inspectors and permit writers from the beneficiary </a:t>
            </a:r>
            <a:endParaRPr lang="en-GB" dirty="0" smtClean="0"/>
          </a:p>
          <a:p>
            <a:r>
              <a:rPr lang="en-GB" dirty="0" smtClean="0"/>
              <a:t>countries </a:t>
            </a:r>
            <a:r>
              <a:rPr lang="en-GB" dirty="0"/>
              <a:t>around a maximum number of 30.</a:t>
            </a:r>
            <a:endParaRPr lang="nl-NL" dirty="0"/>
          </a:p>
          <a:p>
            <a:endParaRPr lang="nl-NL" dirty="0"/>
          </a:p>
        </p:txBody>
      </p:sp>
    </p:spTree>
    <p:extLst>
      <p:ext uri="{BB962C8B-B14F-4D97-AF65-F5344CB8AC3E}">
        <p14:creationId xmlns:p14="http://schemas.microsoft.com/office/powerpoint/2010/main" val="2253744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sp>
        <p:nvSpPr>
          <p:cNvPr id="4" name="Tekstvak 3"/>
          <p:cNvSpPr txBox="1"/>
          <p:nvPr/>
        </p:nvSpPr>
        <p:spPr>
          <a:xfrm>
            <a:off x="2653302" y="2184539"/>
            <a:ext cx="3475054" cy="584775"/>
          </a:xfrm>
          <a:prstGeom prst="rect">
            <a:avLst/>
          </a:prstGeom>
          <a:noFill/>
        </p:spPr>
        <p:txBody>
          <a:bodyPr wrap="none" rtlCol="0">
            <a:spAutoFit/>
          </a:bodyPr>
          <a:lstStyle/>
          <a:p>
            <a:r>
              <a:rPr lang="en-US" sz="3200" dirty="0" smtClean="0"/>
              <a:t>REGULATORY CYCLE</a:t>
            </a:r>
            <a:endParaRPr lang="nl-NL" sz="3200" dirty="0"/>
          </a:p>
        </p:txBody>
      </p:sp>
      <p:sp>
        <p:nvSpPr>
          <p:cNvPr id="5" name="Tekstvak 4"/>
          <p:cNvSpPr txBox="1"/>
          <p:nvPr/>
        </p:nvSpPr>
        <p:spPr>
          <a:xfrm>
            <a:off x="2951569" y="3429000"/>
            <a:ext cx="1282723" cy="584775"/>
          </a:xfrm>
          <a:prstGeom prst="rect">
            <a:avLst/>
          </a:prstGeom>
          <a:noFill/>
        </p:spPr>
        <p:txBody>
          <a:bodyPr wrap="none" rtlCol="0">
            <a:spAutoFit/>
          </a:bodyPr>
          <a:lstStyle/>
          <a:p>
            <a:r>
              <a:rPr lang="en-US" sz="3200" dirty="0" smtClean="0"/>
              <a:t>RMCEI</a:t>
            </a:r>
            <a:endParaRPr lang="nl-NL" sz="3200" dirty="0"/>
          </a:p>
        </p:txBody>
      </p:sp>
      <p:sp>
        <p:nvSpPr>
          <p:cNvPr id="7" name="Tekstvak 6"/>
          <p:cNvSpPr txBox="1"/>
          <p:nvPr/>
        </p:nvSpPr>
        <p:spPr>
          <a:xfrm>
            <a:off x="2653302" y="4653136"/>
            <a:ext cx="6350393" cy="584775"/>
          </a:xfrm>
          <a:prstGeom prst="rect">
            <a:avLst/>
          </a:prstGeom>
          <a:noFill/>
        </p:spPr>
        <p:txBody>
          <a:bodyPr wrap="none" rtlCol="0">
            <a:spAutoFit/>
          </a:bodyPr>
          <a:lstStyle/>
          <a:p>
            <a:r>
              <a:rPr lang="en-US" sz="3200" dirty="0" smtClean="0"/>
              <a:t>ENVIRONMENTAL INSPECTION CYCLE</a:t>
            </a:r>
            <a:endParaRPr lang="nl-NL" sz="3200" dirty="0"/>
          </a:p>
        </p:txBody>
      </p:sp>
      <p:sp>
        <p:nvSpPr>
          <p:cNvPr id="8" name="PIJL-OMLAAG 7"/>
          <p:cNvSpPr/>
          <p:nvPr/>
        </p:nvSpPr>
        <p:spPr>
          <a:xfrm>
            <a:off x="1275972" y="2369204"/>
            <a:ext cx="484632" cy="24279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ekstvak 8"/>
          <p:cNvSpPr txBox="1"/>
          <p:nvPr/>
        </p:nvSpPr>
        <p:spPr>
          <a:xfrm>
            <a:off x="1259632" y="764704"/>
            <a:ext cx="5514651" cy="584775"/>
          </a:xfrm>
          <a:prstGeom prst="rect">
            <a:avLst/>
          </a:prstGeom>
          <a:noFill/>
        </p:spPr>
        <p:txBody>
          <a:bodyPr wrap="none" rtlCol="0">
            <a:spAutoFit/>
          </a:bodyPr>
          <a:lstStyle/>
          <a:p>
            <a:r>
              <a:rPr lang="en-US" sz="3200" b="1" dirty="0" smtClean="0"/>
              <a:t>DAY 1: Inspection Management</a:t>
            </a:r>
            <a:endParaRPr lang="nl-NL" sz="3200" b="1" dirty="0"/>
          </a:p>
        </p:txBody>
      </p:sp>
    </p:spTree>
    <p:extLst>
      <p:ext uri="{BB962C8B-B14F-4D97-AF65-F5344CB8AC3E}">
        <p14:creationId xmlns:p14="http://schemas.microsoft.com/office/powerpoint/2010/main" val="1209650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560388" y="915988"/>
            <a:ext cx="801052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200">
                <a:solidFill>
                  <a:schemeClr val="tx1"/>
                </a:solidFill>
                <a:latin typeface="Verdana" pitchFamily="34" charset="0"/>
              </a:defRPr>
            </a:lvl1pPr>
            <a:lvl2pPr marL="742950" indent="-285750">
              <a:defRPr sz="2200">
                <a:solidFill>
                  <a:schemeClr val="tx1"/>
                </a:solidFill>
                <a:latin typeface="Verdana" pitchFamily="34" charset="0"/>
              </a:defRPr>
            </a:lvl2pPr>
            <a:lvl3pPr marL="1143000" indent="-228600">
              <a:defRPr sz="2200">
                <a:solidFill>
                  <a:schemeClr val="tx1"/>
                </a:solidFill>
                <a:latin typeface="Verdana" pitchFamily="34" charset="0"/>
              </a:defRPr>
            </a:lvl3pPr>
            <a:lvl4pPr marL="1600200" indent="-228600">
              <a:defRPr sz="2200">
                <a:solidFill>
                  <a:schemeClr val="tx1"/>
                </a:solidFill>
                <a:latin typeface="Verdana" pitchFamily="34" charset="0"/>
              </a:defRPr>
            </a:lvl4pPr>
            <a:lvl5pPr marL="2057400" indent="-228600">
              <a:defRPr sz="2200">
                <a:solidFill>
                  <a:schemeClr val="tx1"/>
                </a:solidFill>
                <a:latin typeface="Verdana" pitchFamily="34" charset="0"/>
              </a:defRPr>
            </a:lvl5pPr>
            <a:lvl6pPr marL="2514600" indent="-228600" fontAlgn="base">
              <a:spcBef>
                <a:spcPct val="0"/>
              </a:spcBef>
              <a:spcAft>
                <a:spcPct val="0"/>
              </a:spcAft>
              <a:defRPr sz="2200">
                <a:solidFill>
                  <a:schemeClr val="tx1"/>
                </a:solidFill>
                <a:latin typeface="Verdana" pitchFamily="34" charset="0"/>
              </a:defRPr>
            </a:lvl6pPr>
            <a:lvl7pPr marL="2971800" indent="-228600" fontAlgn="base">
              <a:spcBef>
                <a:spcPct val="0"/>
              </a:spcBef>
              <a:spcAft>
                <a:spcPct val="0"/>
              </a:spcAft>
              <a:defRPr sz="2200">
                <a:solidFill>
                  <a:schemeClr val="tx1"/>
                </a:solidFill>
                <a:latin typeface="Verdana" pitchFamily="34" charset="0"/>
              </a:defRPr>
            </a:lvl7pPr>
            <a:lvl8pPr marL="3429000" indent="-228600" fontAlgn="base">
              <a:spcBef>
                <a:spcPct val="0"/>
              </a:spcBef>
              <a:spcAft>
                <a:spcPct val="0"/>
              </a:spcAft>
              <a:defRPr sz="2200">
                <a:solidFill>
                  <a:schemeClr val="tx1"/>
                </a:solidFill>
                <a:latin typeface="Verdana" pitchFamily="34" charset="0"/>
              </a:defRPr>
            </a:lvl8pPr>
            <a:lvl9pPr marL="3886200" indent="-228600" fontAlgn="base">
              <a:spcBef>
                <a:spcPct val="0"/>
              </a:spcBef>
              <a:spcAft>
                <a:spcPct val="0"/>
              </a:spcAft>
              <a:defRPr sz="2200">
                <a:solidFill>
                  <a:schemeClr val="tx1"/>
                </a:solidFill>
                <a:latin typeface="Verdana" pitchFamily="34" charset="0"/>
              </a:defRPr>
            </a:lvl9pPr>
          </a:lstStyle>
          <a:p>
            <a:pPr algn="ctr" eaLnBrk="0" hangingPunct="0"/>
            <a:r>
              <a:rPr lang="en-GB" altLang="nl-NL" sz="2400">
                <a:solidFill>
                  <a:srgbClr val="046F96"/>
                </a:solidFill>
                <a:effectLst/>
                <a:latin typeface="Calibri" pitchFamily="34" charset="0"/>
              </a:rPr>
              <a:t>Environmental inspection cycle</a:t>
            </a:r>
          </a:p>
        </p:txBody>
      </p:sp>
      <p:sp>
        <p:nvSpPr>
          <p:cNvPr id="432131" name="shpPagenumberStyle"/>
          <p:cNvSpPr txBox="1">
            <a:spLocks noGrp="1" noChangeArrowheads="1"/>
          </p:cNvSpPr>
          <p:nvPr/>
        </p:nvSpPr>
        <p:spPr bwMode="auto">
          <a:xfrm>
            <a:off x="0" y="6362700"/>
            <a:ext cx="71278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Verdana" pitchFamily="34" charset="0"/>
              </a:defRPr>
            </a:lvl1pPr>
            <a:lvl2pPr marL="742950" indent="-285750">
              <a:defRPr sz="2200">
                <a:solidFill>
                  <a:schemeClr val="tx1"/>
                </a:solidFill>
                <a:latin typeface="Verdana" pitchFamily="34" charset="0"/>
              </a:defRPr>
            </a:lvl2pPr>
            <a:lvl3pPr marL="1143000" indent="-228600">
              <a:defRPr sz="2200">
                <a:solidFill>
                  <a:schemeClr val="tx1"/>
                </a:solidFill>
                <a:latin typeface="Verdana" pitchFamily="34" charset="0"/>
              </a:defRPr>
            </a:lvl3pPr>
            <a:lvl4pPr marL="1600200" indent="-228600">
              <a:defRPr sz="2200">
                <a:solidFill>
                  <a:schemeClr val="tx1"/>
                </a:solidFill>
                <a:latin typeface="Verdana" pitchFamily="34" charset="0"/>
              </a:defRPr>
            </a:lvl4pPr>
            <a:lvl5pPr marL="2057400" indent="-228600">
              <a:defRPr sz="2200">
                <a:solidFill>
                  <a:schemeClr val="tx1"/>
                </a:solidFill>
                <a:latin typeface="Verdana" pitchFamily="34" charset="0"/>
              </a:defRPr>
            </a:lvl5pPr>
            <a:lvl6pPr marL="2514600" indent="-228600" fontAlgn="base">
              <a:spcBef>
                <a:spcPct val="0"/>
              </a:spcBef>
              <a:spcAft>
                <a:spcPct val="0"/>
              </a:spcAft>
              <a:defRPr sz="2200">
                <a:solidFill>
                  <a:schemeClr val="tx1"/>
                </a:solidFill>
                <a:latin typeface="Verdana" pitchFamily="34" charset="0"/>
              </a:defRPr>
            </a:lvl6pPr>
            <a:lvl7pPr marL="2971800" indent="-228600" fontAlgn="base">
              <a:spcBef>
                <a:spcPct val="0"/>
              </a:spcBef>
              <a:spcAft>
                <a:spcPct val="0"/>
              </a:spcAft>
              <a:defRPr sz="2200">
                <a:solidFill>
                  <a:schemeClr val="tx1"/>
                </a:solidFill>
                <a:latin typeface="Verdana" pitchFamily="34" charset="0"/>
              </a:defRPr>
            </a:lvl7pPr>
            <a:lvl8pPr marL="3429000" indent="-228600" fontAlgn="base">
              <a:spcBef>
                <a:spcPct val="0"/>
              </a:spcBef>
              <a:spcAft>
                <a:spcPct val="0"/>
              </a:spcAft>
              <a:defRPr sz="2200">
                <a:solidFill>
                  <a:schemeClr val="tx1"/>
                </a:solidFill>
                <a:latin typeface="Verdana" pitchFamily="34" charset="0"/>
              </a:defRPr>
            </a:lvl8pPr>
            <a:lvl9pPr marL="3886200" indent="-228600" fontAlgn="base">
              <a:spcBef>
                <a:spcPct val="0"/>
              </a:spcBef>
              <a:spcAft>
                <a:spcPct val="0"/>
              </a:spcAft>
              <a:defRPr sz="2200">
                <a:solidFill>
                  <a:schemeClr val="tx1"/>
                </a:solidFill>
                <a:latin typeface="Verdana" pitchFamily="34" charset="0"/>
              </a:defRPr>
            </a:lvl9pPr>
          </a:lstStyle>
          <a:p>
            <a:pPr eaLnBrk="0" hangingPunct="0"/>
            <a:fld id="{9E6B31DC-9A57-413E-8ED2-341940EDE479}" type="slidenum">
              <a:rPr lang="nl-NL" altLang="nl-NL" sz="1000">
                <a:solidFill>
                  <a:srgbClr val="FFFFFF"/>
                </a:solidFill>
                <a:effectLst/>
                <a:cs typeface="Arial" pitchFamily="34" charset="0"/>
              </a:rPr>
              <a:pPr eaLnBrk="0" hangingPunct="0"/>
              <a:t>7</a:t>
            </a:fld>
            <a:endParaRPr lang="nl-NL" altLang="nl-NL" sz="1000">
              <a:solidFill>
                <a:srgbClr val="FFFFFF"/>
              </a:solidFill>
              <a:effectLst/>
              <a:cs typeface="Arial" pitchFamily="34" charset="0"/>
            </a:endParaRPr>
          </a:p>
        </p:txBody>
      </p:sp>
      <p:sp>
        <p:nvSpPr>
          <p:cNvPr id="432132" name="Rectangle 6"/>
          <p:cNvSpPr txBox="1">
            <a:spLocks noGrp="1" noChangeArrowheads="1"/>
          </p:cNvSpPr>
          <p:nvPr/>
        </p:nvSpPr>
        <p:spPr bwMode="auto">
          <a:xfrm>
            <a:off x="8239125" y="6400800"/>
            <a:ext cx="533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defRPr sz="2200">
                <a:solidFill>
                  <a:schemeClr val="tx1"/>
                </a:solidFill>
                <a:latin typeface="Verdana" pitchFamily="34" charset="0"/>
              </a:defRPr>
            </a:lvl1pPr>
            <a:lvl2pPr marL="742950" indent="-285750">
              <a:defRPr sz="2200">
                <a:solidFill>
                  <a:schemeClr val="tx1"/>
                </a:solidFill>
                <a:latin typeface="Verdana" pitchFamily="34" charset="0"/>
              </a:defRPr>
            </a:lvl2pPr>
            <a:lvl3pPr marL="1143000" indent="-228600">
              <a:defRPr sz="2200">
                <a:solidFill>
                  <a:schemeClr val="tx1"/>
                </a:solidFill>
                <a:latin typeface="Verdana" pitchFamily="34" charset="0"/>
              </a:defRPr>
            </a:lvl3pPr>
            <a:lvl4pPr marL="1600200" indent="-228600">
              <a:defRPr sz="2200">
                <a:solidFill>
                  <a:schemeClr val="tx1"/>
                </a:solidFill>
                <a:latin typeface="Verdana" pitchFamily="34" charset="0"/>
              </a:defRPr>
            </a:lvl4pPr>
            <a:lvl5pPr marL="2057400" indent="-228600">
              <a:defRPr sz="2200">
                <a:solidFill>
                  <a:schemeClr val="tx1"/>
                </a:solidFill>
                <a:latin typeface="Verdana" pitchFamily="34" charset="0"/>
              </a:defRPr>
            </a:lvl5pPr>
            <a:lvl6pPr marL="2514600" indent="-228600" fontAlgn="base">
              <a:spcBef>
                <a:spcPct val="0"/>
              </a:spcBef>
              <a:spcAft>
                <a:spcPct val="0"/>
              </a:spcAft>
              <a:defRPr sz="2200">
                <a:solidFill>
                  <a:schemeClr val="tx1"/>
                </a:solidFill>
                <a:latin typeface="Verdana" pitchFamily="34" charset="0"/>
              </a:defRPr>
            </a:lvl6pPr>
            <a:lvl7pPr marL="2971800" indent="-228600" fontAlgn="base">
              <a:spcBef>
                <a:spcPct val="0"/>
              </a:spcBef>
              <a:spcAft>
                <a:spcPct val="0"/>
              </a:spcAft>
              <a:defRPr sz="2200">
                <a:solidFill>
                  <a:schemeClr val="tx1"/>
                </a:solidFill>
                <a:latin typeface="Verdana" pitchFamily="34" charset="0"/>
              </a:defRPr>
            </a:lvl7pPr>
            <a:lvl8pPr marL="3429000" indent="-228600" fontAlgn="base">
              <a:spcBef>
                <a:spcPct val="0"/>
              </a:spcBef>
              <a:spcAft>
                <a:spcPct val="0"/>
              </a:spcAft>
              <a:defRPr sz="2200">
                <a:solidFill>
                  <a:schemeClr val="tx1"/>
                </a:solidFill>
                <a:latin typeface="Verdana" pitchFamily="34" charset="0"/>
              </a:defRPr>
            </a:lvl8pPr>
            <a:lvl9pPr marL="3886200" indent="-228600" fontAlgn="base">
              <a:spcBef>
                <a:spcPct val="0"/>
              </a:spcBef>
              <a:spcAft>
                <a:spcPct val="0"/>
              </a:spcAft>
              <a:defRPr sz="2200">
                <a:solidFill>
                  <a:schemeClr val="tx1"/>
                </a:solidFill>
                <a:latin typeface="Verdana" pitchFamily="34" charset="0"/>
              </a:defRPr>
            </a:lvl9pPr>
          </a:lstStyle>
          <a:p>
            <a:pPr algn="r" eaLnBrk="0" hangingPunct="0"/>
            <a:fld id="{42F49659-797C-486C-8884-A5CA2F23676A}" type="slidenum">
              <a:rPr lang="nl-NL" altLang="nl-NL" sz="1000">
                <a:solidFill>
                  <a:srgbClr val="567FD0"/>
                </a:solidFill>
                <a:effectLst/>
                <a:latin typeface="Arial" pitchFamily="34" charset="0"/>
                <a:cs typeface="Arial" pitchFamily="34" charset="0"/>
              </a:rPr>
              <a:pPr algn="r" eaLnBrk="0" hangingPunct="0"/>
              <a:t>7</a:t>
            </a:fld>
            <a:endParaRPr lang="nl-NL" altLang="nl-NL" sz="1000">
              <a:solidFill>
                <a:srgbClr val="567FD0"/>
              </a:solidFill>
              <a:effectLst/>
              <a:latin typeface="Arial" pitchFamily="34" charset="0"/>
              <a:cs typeface="Arial" pitchFamily="34" charset="0"/>
            </a:endParaRPr>
          </a:p>
        </p:txBody>
      </p:sp>
      <p:sp>
        <p:nvSpPr>
          <p:cNvPr id="50178" name="Rectangle 2"/>
          <p:cNvSpPr>
            <a:spLocks noChangeArrowheads="1"/>
          </p:cNvSpPr>
          <p:nvPr/>
        </p:nvSpPr>
        <p:spPr bwMode="auto">
          <a:xfrm>
            <a:off x="2028825" y="1577975"/>
            <a:ext cx="5072063" cy="2643188"/>
          </a:xfrm>
          <a:prstGeom prst="rect">
            <a:avLst/>
          </a:prstGeom>
          <a:solidFill>
            <a:srgbClr val="DDDDDD"/>
          </a:solidFill>
          <a:ln w="9525">
            <a:solidFill>
              <a:srgbClr val="996633"/>
            </a:solidFill>
            <a:miter lim="800000"/>
            <a:headEnd/>
            <a:tailEnd/>
          </a:ln>
          <a:effectLst>
            <a:outerShdw dist="107763" dir="2700000" algn="ctr" rotWithShape="0">
              <a:srgbClr val="808080">
                <a:alpha val="50000"/>
              </a:srgbClr>
            </a:outerShdw>
          </a:effectLst>
        </p:spPr>
        <p:txBody>
          <a:bodyPr/>
          <a:lstStyle/>
          <a:p>
            <a:pPr eaLnBrk="0" hangingPunct="0">
              <a:spcBef>
                <a:spcPct val="50000"/>
              </a:spcBef>
              <a:spcAft>
                <a:spcPts val="1000"/>
              </a:spcAft>
              <a:defRPr/>
            </a:pPr>
            <a:r>
              <a:rPr lang="nl-NL" sz="1000" b="1">
                <a:solidFill>
                  <a:srgbClr val="000000"/>
                </a:solidFill>
                <a:effectLst/>
                <a:cs typeface="Arial" charset="0"/>
              </a:rPr>
              <a:t>1. Planning</a:t>
            </a:r>
            <a:endParaRPr lang="nl-NL" sz="1900">
              <a:solidFill>
                <a:srgbClr val="000000"/>
              </a:solidFill>
              <a:effectLst/>
              <a:latin typeface="Arial" pitchFamily="34" charset="0"/>
              <a:cs typeface="Arial" charset="0"/>
            </a:endParaRPr>
          </a:p>
        </p:txBody>
      </p:sp>
      <p:sp>
        <p:nvSpPr>
          <p:cNvPr id="50179" name="Text Box 3"/>
          <p:cNvSpPr txBox="1">
            <a:spLocks noChangeArrowheads="1"/>
          </p:cNvSpPr>
          <p:nvPr/>
        </p:nvSpPr>
        <p:spPr bwMode="auto">
          <a:xfrm>
            <a:off x="2163763" y="4800600"/>
            <a:ext cx="1928812" cy="492125"/>
          </a:xfrm>
          <a:prstGeom prst="rect">
            <a:avLst/>
          </a:prstGeom>
          <a:solidFill>
            <a:srgbClr val="DDDDDD"/>
          </a:solidFill>
          <a:ln w="9525">
            <a:solidFill>
              <a:srgbClr val="996633"/>
            </a:solidFill>
            <a:miter lim="800000"/>
            <a:headEnd/>
            <a:tailEnd/>
          </a:ln>
          <a:effectLst>
            <a:outerShdw dist="107763" dir="2700000" algn="ctr" rotWithShape="0">
              <a:srgbClr val="808080">
                <a:alpha val="50000"/>
              </a:srgbClr>
            </a:outerShdw>
          </a:effectLst>
        </p:spPr>
        <p:txBody>
          <a:bodyPr/>
          <a:lstStyle/>
          <a:p>
            <a:pPr eaLnBrk="0" hangingPunct="0">
              <a:spcBef>
                <a:spcPct val="50000"/>
              </a:spcBef>
              <a:spcAft>
                <a:spcPts val="1000"/>
              </a:spcAft>
              <a:defRPr/>
            </a:pPr>
            <a:r>
              <a:rPr lang="nl-NL" sz="1000" b="1" dirty="0">
                <a:solidFill>
                  <a:srgbClr val="000000"/>
                </a:solidFill>
                <a:effectLst/>
                <a:cs typeface="Arial" charset="0"/>
              </a:rPr>
              <a:t>4. Performance monitoring</a:t>
            </a:r>
          </a:p>
          <a:p>
            <a:pPr eaLnBrk="0" hangingPunct="0">
              <a:spcBef>
                <a:spcPct val="50000"/>
              </a:spcBef>
              <a:spcAft>
                <a:spcPts val="1000"/>
              </a:spcAft>
              <a:defRPr/>
            </a:pPr>
            <a:endParaRPr lang="nl-NL" sz="1000" b="1" dirty="0">
              <a:solidFill>
                <a:srgbClr val="000000"/>
              </a:solidFill>
              <a:effectLst/>
              <a:latin typeface="Times New Roman" pitchFamily="18" charset="0"/>
              <a:cs typeface="Arial" charset="0"/>
            </a:endParaRPr>
          </a:p>
          <a:p>
            <a:pPr algn="ctr" eaLnBrk="0" hangingPunct="0">
              <a:spcBef>
                <a:spcPct val="50000"/>
              </a:spcBef>
              <a:defRPr/>
            </a:pPr>
            <a:endParaRPr lang="nl-NL" sz="1900" dirty="0">
              <a:solidFill>
                <a:srgbClr val="000000"/>
              </a:solidFill>
              <a:effectLst/>
              <a:latin typeface="Arial" pitchFamily="34" charset="0"/>
              <a:cs typeface="Arial" charset="0"/>
            </a:endParaRPr>
          </a:p>
        </p:txBody>
      </p:sp>
      <p:sp>
        <p:nvSpPr>
          <p:cNvPr id="50180" name="Text Box 4"/>
          <p:cNvSpPr txBox="1">
            <a:spLocks noChangeArrowheads="1"/>
          </p:cNvSpPr>
          <p:nvPr/>
        </p:nvSpPr>
        <p:spPr bwMode="auto">
          <a:xfrm>
            <a:off x="3592513" y="1792288"/>
            <a:ext cx="1928812" cy="500062"/>
          </a:xfrm>
          <a:prstGeom prst="rect">
            <a:avLst/>
          </a:prstGeom>
          <a:solidFill>
            <a:srgbClr val="3366CC"/>
          </a:solidFill>
          <a:ln w="9525">
            <a:solidFill>
              <a:srgbClr val="000000"/>
            </a:solidFill>
            <a:miter lim="800000"/>
            <a:headEnd/>
            <a:tailEnd/>
          </a:ln>
          <a:effectLst>
            <a:outerShdw dist="107763" dir="2700000" algn="ctr" rotWithShape="0">
              <a:srgbClr val="808080">
                <a:alpha val="50000"/>
              </a:srgbClr>
            </a:outerShdw>
          </a:effectLst>
        </p:spPr>
        <p:txBody>
          <a:bodyPr/>
          <a:lstStyle/>
          <a:p>
            <a:pPr eaLnBrk="0" hangingPunct="0">
              <a:spcBef>
                <a:spcPct val="50000"/>
              </a:spcBef>
              <a:spcAft>
                <a:spcPts val="1000"/>
              </a:spcAft>
              <a:defRPr/>
            </a:pPr>
            <a:r>
              <a:rPr lang="nl-NL" sz="1000" b="1" dirty="0">
                <a:solidFill>
                  <a:srgbClr val="FFFFFF"/>
                </a:solidFill>
                <a:effectLst/>
                <a:cs typeface="Arial" charset="0"/>
              </a:rPr>
              <a:t>1b. Setting priorities</a:t>
            </a:r>
          </a:p>
        </p:txBody>
      </p:sp>
      <p:sp>
        <p:nvSpPr>
          <p:cNvPr id="50181" name="Text Box 5"/>
          <p:cNvSpPr txBox="1">
            <a:spLocks noChangeArrowheads="1"/>
          </p:cNvSpPr>
          <p:nvPr/>
        </p:nvSpPr>
        <p:spPr bwMode="auto">
          <a:xfrm>
            <a:off x="2163763" y="2649538"/>
            <a:ext cx="1928812" cy="500062"/>
          </a:xfrm>
          <a:prstGeom prst="rect">
            <a:avLst/>
          </a:prstGeom>
          <a:solidFill>
            <a:srgbClr val="008080"/>
          </a:solidFill>
          <a:ln w="9525">
            <a:solidFill>
              <a:srgbClr val="000000"/>
            </a:solidFill>
            <a:miter lim="800000"/>
            <a:headEnd/>
            <a:tailEnd/>
          </a:ln>
          <a:effectLst>
            <a:outerShdw dist="107763" dir="2700000" algn="ctr" rotWithShape="0">
              <a:srgbClr val="808080">
                <a:alpha val="50000"/>
              </a:srgbClr>
            </a:outerShdw>
          </a:effectLst>
        </p:spPr>
        <p:txBody>
          <a:bodyPr/>
          <a:lstStyle/>
          <a:p>
            <a:pPr eaLnBrk="0" hangingPunct="0">
              <a:spcBef>
                <a:spcPct val="50000"/>
              </a:spcBef>
              <a:spcAft>
                <a:spcPts val="1000"/>
              </a:spcAft>
              <a:defRPr/>
            </a:pPr>
            <a:r>
              <a:rPr lang="nl-NL" sz="1000" b="1" dirty="0">
                <a:solidFill>
                  <a:srgbClr val="FFFFFF"/>
                </a:solidFill>
                <a:effectLst/>
                <a:cs typeface="Arial" charset="0"/>
              </a:rPr>
              <a:t>1c. Defining objectives and strategies</a:t>
            </a:r>
          </a:p>
        </p:txBody>
      </p:sp>
      <p:sp>
        <p:nvSpPr>
          <p:cNvPr id="50182" name="Text Box 6"/>
          <p:cNvSpPr txBox="1">
            <a:spLocks noChangeArrowheads="1"/>
          </p:cNvSpPr>
          <p:nvPr/>
        </p:nvSpPr>
        <p:spPr bwMode="auto">
          <a:xfrm>
            <a:off x="3592513" y="3506788"/>
            <a:ext cx="1928812" cy="500062"/>
          </a:xfrm>
          <a:prstGeom prst="rect">
            <a:avLst/>
          </a:prstGeom>
          <a:solidFill>
            <a:srgbClr val="FF3300"/>
          </a:solidFill>
          <a:ln w="9525">
            <a:solidFill>
              <a:srgbClr val="000000"/>
            </a:solidFill>
            <a:miter lim="800000"/>
            <a:headEnd/>
            <a:tailEnd/>
          </a:ln>
          <a:effectLst>
            <a:outerShdw dist="107763" dir="2700000" algn="ctr" rotWithShape="0">
              <a:srgbClr val="808080">
                <a:alpha val="50000"/>
              </a:srgbClr>
            </a:outerShdw>
          </a:effectLst>
        </p:spPr>
        <p:txBody>
          <a:bodyPr lIns="54000" rIns="18000"/>
          <a:lstStyle/>
          <a:p>
            <a:pPr eaLnBrk="0" hangingPunct="0">
              <a:spcBef>
                <a:spcPct val="50000"/>
              </a:spcBef>
              <a:spcAft>
                <a:spcPts val="1000"/>
              </a:spcAft>
              <a:defRPr/>
            </a:pPr>
            <a:r>
              <a:rPr lang="nl-NL" sz="1000" b="1" dirty="0">
                <a:solidFill>
                  <a:srgbClr val="FFFFFF"/>
                </a:solidFill>
                <a:effectLst/>
                <a:cs typeface="Arial" charset="0"/>
              </a:rPr>
              <a:t>1d. Planning and review</a:t>
            </a:r>
          </a:p>
        </p:txBody>
      </p:sp>
      <p:sp>
        <p:nvSpPr>
          <p:cNvPr id="50183" name="Text Box 7"/>
          <p:cNvSpPr txBox="1">
            <a:spLocks noChangeArrowheads="1"/>
          </p:cNvSpPr>
          <p:nvPr/>
        </p:nvSpPr>
        <p:spPr bwMode="auto">
          <a:xfrm>
            <a:off x="5021263" y="2649538"/>
            <a:ext cx="1928812" cy="500062"/>
          </a:xfrm>
          <a:prstGeom prst="rect">
            <a:avLst/>
          </a:prstGeom>
          <a:solidFill>
            <a:srgbClr val="996633"/>
          </a:solidFill>
          <a:ln w="9525">
            <a:solidFill>
              <a:srgbClr val="000000"/>
            </a:solidFill>
            <a:miter lim="800000"/>
            <a:headEnd/>
            <a:tailEnd/>
          </a:ln>
          <a:effectLst>
            <a:outerShdw dist="107763" dir="2700000" algn="ctr" rotWithShape="0">
              <a:srgbClr val="808080">
                <a:alpha val="50000"/>
              </a:srgbClr>
            </a:outerShdw>
          </a:effectLst>
        </p:spPr>
        <p:txBody>
          <a:bodyPr/>
          <a:lstStyle/>
          <a:p>
            <a:pPr eaLnBrk="0" hangingPunct="0">
              <a:spcBef>
                <a:spcPct val="50000"/>
              </a:spcBef>
              <a:spcAft>
                <a:spcPts val="1000"/>
              </a:spcAft>
              <a:defRPr/>
            </a:pPr>
            <a:r>
              <a:rPr lang="nl-NL" sz="1000" b="1" dirty="0">
                <a:solidFill>
                  <a:srgbClr val="FFFFFF"/>
                </a:solidFill>
                <a:effectLst/>
                <a:cs typeface="Arial" charset="0"/>
              </a:rPr>
              <a:t>1a. Describing the context</a:t>
            </a:r>
          </a:p>
        </p:txBody>
      </p:sp>
      <p:sp>
        <p:nvSpPr>
          <p:cNvPr id="50184" name="Text Box 8"/>
          <p:cNvSpPr txBox="1">
            <a:spLocks noChangeArrowheads="1"/>
          </p:cNvSpPr>
          <p:nvPr/>
        </p:nvSpPr>
        <p:spPr bwMode="auto">
          <a:xfrm>
            <a:off x="3592513" y="5721350"/>
            <a:ext cx="1928812" cy="500063"/>
          </a:xfrm>
          <a:prstGeom prst="rect">
            <a:avLst/>
          </a:prstGeom>
          <a:solidFill>
            <a:srgbClr val="DDDDDD"/>
          </a:solidFill>
          <a:ln w="9525">
            <a:solidFill>
              <a:srgbClr val="996633"/>
            </a:solidFill>
            <a:miter lim="800000"/>
            <a:headEnd/>
            <a:tailEnd/>
          </a:ln>
          <a:effectLst>
            <a:outerShdw dist="107763" dir="2700000" algn="ctr" rotWithShape="0">
              <a:srgbClr val="808080">
                <a:alpha val="50000"/>
              </a:srgbClr>
            </a:outerShdw>
          </a:effectLst>
        </p:spPr>
        <p:txBody>
          <a:bodyPr/>
          <a:lstStyle/>
          <a:p>
            <a:pPr eaLnBrk="0" hangingPunct="0">
              <a:spcBef>
                <a:spcPct val="50000"/>
              </a:spcBef>
              <a:spcAft>
                <a:spcPts val="1000"/>
              </a:spcAft>
              <a:defRPr/>
            </a:pPr>
            <a:r>
              <a:rPr lang="nl-NL" sz="1000" b="1" dirty="0">
                <a:solidFill>
                  <a:srgbClr val="000000"/>
                </a:solidFill>
                <a:effectLst/>
                <a:cs typeface="Arial" charset="0"/>
              </a:rPr>
              <a:t>3. Execution and Reporting</a:t>
            </a:r>
          </a:p>
        </p:txBody>
      </p:sp>
      <p:sp>
        <p:nvSpPr>
          <p:cNvPr id="50185" name="Arc 9"/>
          <p:cNvSpPr>
            <a:spLocks/>
          </p:cNvSpPr>
          <p:nvPr/>
        </p:nvSpPr>
        <p:spPr bwMode="auto">
          <a:xfrm flipH="1" flipV="1">
            <a:off x="2949575" y="3292475"/>
            <a:ext cx="538163" cy="439738"/>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0000FF"/>
            </a:solidFill>
            <a:round/>
            <a:headEnd type="triangle" w="med" len="med"/>
            <a:tailEnd/>
          </a:ln>
          <a:extLst>
            <a:ext uri="{909E8E84-426E-40DD-AFC4-6F175D3DCCD1}">
              <a14:hiddenFill xmlns:a14="http://schemas.microsoft.com/office/drawing/2010/main">
                <a:solidFill>
                  <a:srgbClr val="FFFFFF"/>
                </a:solidFill>
              </a14:hiddenFill>
            </a:ext>
          </a:extLst>
        </p:spPr>
        <p:txBody>
          <a:bodyPr rot="10800000"/>
          <a:lstStyle>
            <a:lvl1pPr>
              <a:defRPr sz="2200">
                <a:solidFill>
                  <a:schemeClr val="tx1"/>
                </a:solidFill>
                <a:latin typeface="Verdana" pitchFamily="34" charset="0"/>
              </a:defRPr>
            </a:lvl1pPr>
            <a:lvl2pPr marL="742950" indent="-285750">
              <a:defRPr sz="2200">
                <a:solidFill>
                  <a:schemeClr val="tx1"/>
                </a:solidFill>
                <a:latin typeface="Verdana" pitchFamily="34" charset="0"/>
              </a:defRPr>
            </a:lvl2pPr>
            <a:lvl3pPr marL="1143000" indent="-228600">
              <a:defRPr sz="2200">
                <a:solidFill>
                  <a:schemeClr val="tx1"/>
                </a:solidFill>
                <a:latin typeface="Verdana" pitchFamily="34" charset="0"/>
              </a:defRPr>
            </a:lvl3pPr>
            <a:lvl4pPr marL="1600200" indent="-228600">
              <a:defRPr sz="2200">
                <a:solidFill>
                  <a:schemeClr val="tx1"/>
                </a:solidFill>
                <a:latin typeface="Verdana" pitchFamily="34" charset="0"/>
              </a:defRPr>
            </a:lvl4pPr>
            <a:lvl5pPr marL="2057400" indent="-228600">
              <a:defRPr sz="2200">
                <a:solidFill>
                  <a:schemeClr val="tx1"/>
                </a:solidFill>
                <a:latin typeface="Verdana" pitchFamily="34" charset="0"/>
              </a:defRPr>
            </a:lvl5pPr>
            <a:lvl6pPr marL="2514600" indent="-228600" fontAlgn="base">
              <a:spcBef>
                <a:spcPct val="0"/>
              </a:spcBef>
              <a:spcAft>
                <a:spcPct val="0"/>
              </a:spcAft>
              <a:defRPr sz="2200">
                <a:solidFill>
                  <a:schemeClr val="tx1"/>
                </a:solidFill>
                <a:latin typeface="Verdana" pitchFamily="34" charset="0"/>
              </a:defRPr>
            </a:lvl6pPr>
            <a:lvl7pPr marL="2971800" indent="-228600" fontAlgn="base">
              <a:spcBef>
                <a:spcPct val="0"/>
              </a:spcBef>
              <a:spcAft>
                <a:spcPct val="0"/>
              </a:spcAft>
              <a:defRPr sz="2200">
                <a:solidFill>
                  <a:schemeClr val="tx1"/>
                </a:solidFill>
                <a:latin typeface="Verdana" pitchFamily="34" charset="0"/>
              </a:defRPr>
            </a:lvl7pPr>
            <a:lvl8pPr marL="3429000" indent="-228600" fontAlgn="base">
              <a:spcBef>
                <a:spcPct val="0"/>
              </a:spcBef>
              <a:spcAft>
                <a:spcPct val="0"/>
              </a:spcAft>
              <a:defRPr sz="2200">
                <a:solidFill>
                  <a:schemeClr val="tx1"/>
                </a:solidFill>
                <a:latin typeface="Verdana" pitchFamily="34" charset="0"/>
              </a:defRPr>
            </a:lvl8pPr>
            <a:lvl9pPr marL="3886200" indent="-228600" fontAlgn="base">
              <a:spcBef>
                <a:spcPct val="0"/>
              </a:spcBef>
              <a:spcAft>
                <a:spcPct val="0"/>
              </a:spcAft>
              <a:defRPr sz="2200">
                <a:solidFill>
                  <a:schemeClr val="tx1"/>
                </a:solidFill>
                <a:latin typeface="Verdana" pitchFamily="34" charset="0"/>
              </a:defRPr>
            </a:lvl9pPr>
          </a:lstStyle>
          <a:p>
            <a:pPr algn="ctr" eaLnBrk="0" hangingPunct="0">
              <a:spcBef>
                <a:spcPct val="50000"/>
              </a:spcBef>
            </a:pPr>
            <a:endParaRPr lang="nl-NL" altLang="nl-NL" sz="1900">
              <a:solidFill>
                <a:srgbClr val="000000"/>
              </a:solidFill>
              <a:effectLst/>
              <a:latin typeface="Arial" pitchFamily="34" charset="0"/>
              <a:cs typeface="Arial" pitchFamily="34" charset="0"/>
            </a:endParaRPr>
          </a:p>
        </p:txBody>
      </p:sp>
      <p:sp>
        <p:nvSpPr>
          <p:cNvPr id="50186" name="Arc 10"/>
          <p:cNvSpPr>
            <a:spLocks/>
          </p:cNvSpPr>
          <p:nvPr/>
        </p:nvSpPr>
        <p:spPr bwMode="auto">
          <a:xfrm flipH="1">
            <a:off x="2949575" y="2078038"/>
            <a:ext cx="539750" cy="43815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0000FF"/>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a:defRPr sz="2200">
                <a:solidFill>
                  <a:schemeClr val="tx1"/>
                </a:solidFill>
                <a:latin typeface="Verdana" pitchFamily="34" charset="0"/>
              </a:defRPr>
            </a:lvl1pPr>
            <a:lvl2pPr marL="742950" indent="-285750">
              <a:defRPr sz="2200">
                <a:solidFill>
                  <a:schemeClr val="tx1"/>
                </a:solidFill>
                <a:latin typeface="Verdana" pitchFamily="34" charset="0"/>
              </a:defRPr>
            </a:lvl2pPr>
            <a:lvl3pPr marL="1143000" indent="-228600">
              <a:defRPr sz="2200">
                <a:solidFill>
                  <a:schemeClr val="tx1"/>
                </a:solidFill>
                <a:latin typeface="Verdana" pitchFamily="34" charset="0"/>
              </a:defRPr>
            </a:lvl3pPr>
            <a:lvl4pPr marL="1600200" indent="-228600">
              <a:defRPr sz="2200">
                <a:solidFill>
                  <a:schemeClr val="tx1"/>
                </a:solidFill>
                <a:latin typeface="Verdana" pitchFamily="34" charset="0"/>
              </a:defRPr>
            </a:lvl4pPr>
            <a:lvl5pPr marL="2057400" indent="-228600">
              <a:defRPr sz="2200">
                <a:solidFill>
                  <a:schemeClr val="tx1"/>
                </a:solidFill>
                <a:latin typeface="Verdana" pitchFamily="34" charset="0"/>
              </a:defRPr>
            </a:lvl5pPr>
            <a:lvl6pPr marL="2514600" indent="-228600" fontAlgn="base">
              <a:spcBef>
                <a:spcPct val="0"/>
              </a:spcBef>
              <a:spcAft>
                <a:spcPct val="0"/>
              </a:spcAft>
              <a:defRPr sz="2200">
                <a:solidFill>
                  <a:schemeClr val="tx1"/>
                </a:solidFill>
                <a:latin typeface="Verdana" pitchFamily="34" charset="0"/>
              </a:defRPr>
            </a:lvl6pPr>
            <a:lvl7pPr marL="2971800" indent="-228600" fontAlgn="base">
              <a:spcBef>
                <a:spcPct val="0"/>
              </a:spcBef>
              <a:spcAft>
                <a:spcPct val="0"/>
              </a:spcAft>
              <a:defRPr sz="2200">
                <a:solidFill>
                  <a:schemeClr val="tx1"/>
                </a:solidFill>
                <a:latin typeface="Verdana" pitchFamily="34" charset="0"/>
              </a:defRPr>
            </a:lvl7pPr>
            <a:lvl8pPr marL="3429000" indent="-228600" fontAlgn="base">
              <a:spcBef>
                <a:spcPct val="0"/>
              </a:spcBef>
              <a:spcAft>
                <a:spcPct val="0"/>
              </a:spcAft>
              <a:defRPr sz="2200">
                <a:solidFill>
                  <a:schemeClr val="tx1"/>
                </a:solidFill>
                <a:latin typeface="Verdana" pitchFamily="34" charset="0"/>
              </a:defRPr>
            </a:lvl8pPr>
            <a:lvl9pPr marL="3886200" indent="-228600" fontAlgn="base">
              <a:spcBef>
                <a:spcPct val="0"/>
              </a:spcBef>
              <a:spcAft>
                <a:spcPct val="0"/>
              </a:spcAft>
              <a:defRPr sz="2200">
                <a:solidFill>
                  <a:schemeClr val="tx1"/>
                </a:solidFill>
                <a:latin typeface="Verdana" pitchFamily="34" charset="0"/>
              </a:defRPr>
            </a:lvl9pPr>
          </a:lstStyle>
          <a:p>
            <a:pPr algn="ctr" eaLnBrk="0" hangingPunct="0">
              <a:spcBef>
                <a:spcPct val="50000"/>
              </a:spcBef>
            </a:pPr>
            <a:endParaRPr lang="nl-NL" altLang="nl-NL" sz="1900">
              <a:solidFill>
                <a:srgbClr val="000000"/>
              </a:solidFill>
              <a:effectLst/>
              <a:latin typeface="Arial" pitchFamily="34" charset="0"/>
              <a:cs typeface="Arial" pitchFamily="34" charset="0"/>
            </a:endParaRPr>
          </a:p>
        </p:txBody>
      </p:sp>
      <p:sp>
        <p:nvSpPr>
          <p:cNvPr id="50187" name="Arc 11"/>
          <p:cNvSpPr>
            <a:spLocks/>
          </p:cNvSpPr>
          <p:nvPr/>
        </p:nvSpPr>
        <p:spPr bwMode="auto">
          <a:xfrm>
            <a:off x="5592763" y="2078038"/>
            <a:ext cx="538162" cy="439737"/>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0000FF"/>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lvl1pPr>
              <a:defRPr sz="2200">
                <a:solidFill>
                  <a:schemeClr val="tx1"/>
                </a:solidFill>
                <a:latin typeface="Verdana" pitchFamily="34" charset="0"/>
              </a:defRPr>
            </a:lvl1pPr>
            <a:lvl2pPr marL="742950" indent="-285750">
              <a:defRPr sz="2200">
                <a:solidFill>
                  <a:schemeClr val="tx1"/>
                </a:solidFill>
                <a:latin typeface="Verdana" pitchFamily="34" charset="0"/>
              </a:defRPr>
            </a:lvl2pPr>
            <a:lvl3pPr marL="1143000" indent="-228600">
              <a:defRPr sz="2200">
                <a:solidFill>
                  <a:schemeClr val="tx1"/>
                </a:solidFill>
                <a:latin typeface="Verdana" pitchFamily="34" charset="0"/>
              </a:defRPr>
            </a:lvl3pPr>
            <a:lvl4pPr marL="1600200" indent="-228600">
              <a:defRPr sz="2200">
                <a:solidFill>
                  <a:schemeClr val="tx1"/>
                </a:solidFill>
                <a:latin typeface="Verdana" pitchFamily="34" charset="0"/>
              </a:defRPr>
            </a:lvl4pPr>
            <a:lvl5pPr marL="2057400" indent="-228600">
              <a:defRPr sz="2200">
                <a:solidFill>
                  <a:schemeClr val="tx1"/>
                </a:solidFill>
                <a:latin typeface="Verdana" pitchFamily="34" charset="0"/>
              </a:defRPr>
            </a:lvl5pPr>
            <a:lvl6pPr marL="2514600" indent="-228600" fontAlgn="base">
              <a:spcBef>
                <a:spcPct val="0"/>
              </a:spcBef>
              <a:spcAft>
                <a:spcPct val="0"/>
              </a:spcAft>
              <a:defRPr sz="2200">
                <a:solidFill>
                  <a:schemeClr val="tx1"/>
                </a:solidFill>
                <a:latin typeface="Verdana" pitchFamily="34" charset="0"/>
              </a:defRPr>
            </a:lvl6pPr>
            <a:lvl7pPr marL="2971800" indent="-228600" fontAlgn="base">
              <a:spcBef>
                <a:spcPct val="0"/>
              </a:spcBef>
              <a:spcAft>
                <a:spcPct val="0"/>
              </a:spcAft>
              <a:defRPr sz="2200">
                <a:solidFill>
                  <a:schemeClr val="tx1"/>
                </a:solidFill>
                <a:latin typeface="Verdana" pitchFamily="34" charset="0"/>
              </a:defRPr>
            </a:lvl7pPr>
            <a:lvl8pPr marL="3429000" indent="-228600" fontAlgn="base">
              <a:spcBef>
                <a:spcPct val="0"/>
              </a:spcBef>
              <a:spcAft>
                <a:spcPct val="0"/>
              </a:spcAft>
              <a:defRPr sz="2200">
                <a:solidFill>
                  <a:schemeClr val="tx1"/>
                </a:solidFill>
                <a:latin typeface="Verdana" pitchFamily="34" charset="0"/>
              </a:defRPr>
            </a:lvl8pPr>
            <a:lvl9pPr marL="3886200" indent="-228600" fontAlgn="base">
              <a:spcBef>
                <a:spcPct val="0"/>
              </a:spcBef>
              <a:spcAft>
                <a:spcPct val="0"/>
              </a:spcAft>
              <a:defRPr sz="2200">
                <a:solidFill>
                  <a:schemeClr val="tx1"/>
                </a:solidFill>
                <a:latin typeface="Verdana" pitchFamily="34" charset="0"/>
              </a:defRPr>
            </a:lvl9pPr>
          </a:lstStyle>
          <a:p>
            <a:pPr algn="ctr" eaLnBrk="0" hangingPunct="0">
              <a:spcBef>
                <a:spcPct val="50000"/>
              </a:spcBef>
            </a:pPr>
            <a:endParaRPr lang="nl-NL" altLang="nl-NL" sz="1900">
              <a:solidFill>
                <a:srgbClr val="000000"/>
              </a:solidFill>
              <a:effectLst/>
              <a:latin typeface="Arial" pitchFamily="34" charset="0"/>
              <a:cs typeface="Arial" pitchFamily="34" charset="0"/>
            </a:endParaRPr>
          </a:p>
        </p:txBody>
      </p:sp>
      <p:sp>
        <p:nvSpPr>
          <p:cNvPr id="50188" name="Arc 12"/>
          <p:cNvSpPr>
            <a:spLocks/>
          </p:cNvSpPr>
          <p:nvPr/>
        </p:nvSpPr>
        <p:spPr bwMode="auto">
          <a:xfrm flipV="1">
            <a:off x="5735638" y="3292475"/>
            <a:ext cx="469900" cy="43815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0000FF"/>
            </a:solidFill>
            <a:round/>
            <a:headEnd/>
            <a:tailEnd type="triangle" w="med" len="med"/>
          </a:ln>
          <a:extLst>
            <a:ext uri="{909E8E84-426E-40DD-AFC4-6F175D3DCCD1}">
              <a14:hiddenFill xmlns:a14="http://schemas.microsoft.com/office/drawing/2010/main">
                <a:solidFill>
                  <a:srgbClr val="FFFFFF"/>
                </a:solidFill>
              </a14:hiddenFill>
            </a:ext>
          </a:extLst>
        </p:spPr>
        <p:txBody>
          <a:bodyPr rot="10800000"/>
          <a:lstStyle>
            <a:lvl1pPr>
              <a:defRPr sz="2200">
                <a:solidFill>
                  <a:schemeClr val="tx1"/>
                </a:solidFill>
                <a:latin typeface="Verdana" pitchFamily="34" charset="0"/>
              </a:defRPr>
            </a:lvl1pPr>
            <a:lvl2pPr marL="742950" indent="-285750">
              <a:defRPr sz="2200">
                <a:solidFill>
                  <a:schemeClr val="tx1"/>
                </a:solidFill>
                <a:latin typeface="Verdana" pitchFamily="34" charset="0"/>
              </a:defRPr>
            </a:lvl2pPr>
            <a:lvl3pPr marL="1143000" indent="-228600">
              <a:defRPr sz="2200">
                <a:solidFill>
                  <a:schemeClr val="tx1"/>
                </a:solidFill>
                <a:latin typeface="Verdana" pitchFamily="34" charset="0"/>
              </a:defRPr>
            </a:lvl3pPr>
            <a:lvl4pPr marL="1600200" indent="-228600">
              <a:defRPr sz="2200">
                <a:solidFill>
                  <a:schemeClr val="tx1"/>
                </a:solidFill>
                <a:latin typeface="Verdana" pitchFamily="34" charset="0"/>
              </a:defRPr>
            </a:lvl4pPr>
            <a:lvl5pPr marL="2057400" indent="-228600">
              <a:defRPr sz="2200">
                <a:solidFill>
                  <a:schemeClr val="tx1"/>
                </a:solidFill>
                <a:latin typeface="Verdana" pitchFamily="34" charset="0"/>
              </a:defRPr>
            </a:lvl5pPr>
            <a:lvl6pPr marL="2514600" indent="-228600" fontAlgn="base">
              <a:spcBef>
                <a:spcPct val="0"/>
              </a:spcBef>
              <a:spcAft>
                <a:spcPct val="0"/>
              </a:spcAft>
              <a:defRPr sz="2200">
                <a:solidFill>
                  <a:schemeClr val="tx1"/>
                </a:solidFill>
                <a:latin typeface="Verdana" pitchFamily="34" charset="0"/>
              </a:defRPr>
            </a:lvl6pPr>
            <a:lvl7pPr marL="2971800" indent="-228600" fontAlgn="base">
              <a:spcBef>
                <a:spcPct val="0"/>
              </a:spcBef>
              <a:spcAft>
                <a:spcPct val="0"/>
              </a:spcAft>
              <a:defRPr sz="2200">
                <a:solidFill>
                  <a:schemeClr val="tx1"/>
                </a:solidFill>
                <a:latin typeface="Verdana" pitchFamily="34" charset="0"/>
              </a:defRPr>
            </a:lvl7pPr>
            <a:lvl8pPr marL="3429000" indent="-228600" fontAlgn="base">
              <a:spcBef>
                <a:spcPct val="0"/>
              </a:spcBef>
              <a:spcAft>
                <a:spcPct val="0"/>
              </a:spcAft>
              <a:defRPr sz="2200">
                <a:solidFill>
                  <a:schemeClr val="tx1"/>
                </a:solidFill>
                <a:latin typeface="Verdana" pitchFamily="34" charset="0"/>
              </a:defRPr>
            </a:lvl8pPr>
            <a:lvl9pPr marL="3886200" indent="-228600" fontAlgn="base">
              <a:spcBef>
                <a:spcPct val="0"/>
              </a:spcBef>
              <a:spcAft>
                <a:spcPct val="0"/>
              </a:spcAft>
              <a:defRPr sz="2200">
                <a:solidFill>
                  <a:schemeClr val="tx1"/>
                </a:solidFill>
                <a:latin typeface="Verdana" pitchFamily="34" charset="0"/>
              </a:defRPr>
            </a:lvl9pPr>
          </a:lstStyle>
          <a:p>
            <a:pPr algn="ctr" eaLnBrk="0" hangingPunct="0">
              <a:spcBef>
                <a:spcPct val="50000"/>
              </a:spcBef>
            </a:pPr>
            <a:endParaRPr lang="nl-NL" altLang="nl-NL" sz="1900">
              <a:solidFill>
                <a:srgbClr val="000000"/>
              </a:solidFill>
              <a:effectLst/>
              <a:latin typeface="Arial" pitchFamily="34" charset="0"/>
              <a:cs typeface="Arial" pitchFamily="34" charset="0"/>
            </a:endParaRPr>
          </a:p>
        </p:txBody>
      </p:sp>
      <p:sp>
        <p:nvSpPr>
          <p:cNvPr id="432144" name="Arc 13"/>
          <p:cNvSpPr>
            <a:spLocks/>
          </p:cNvSpPr>
          <p:nvPr/>
        </p:nvSpPr>
        <p:spPr bwMode="auto">
          <a:xfrm rot="-5400000">
            <a:off x="2717006" y="3882232"/>
            <a:ext cx="785813" cy="7493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0000FF"/>
            </a:solidFill>
            <a:round/>
            <a:headEnd/>
            <a:tailEnd type="triangle" w="med" len="med"/>
          </a:ln>
          <a:extLst>
            <a:ext uri="{909E8E84-426E-40DD-AFC4-6F175D3DCCD1}">
              <a14:hiddenFill xmlns:a14="http://schemas.microsoft.com/office/drawing/2010/main">
                <a:solidFill>
                  <a:srgbClr val="FFFFFF"/>
                </a:solidFill>
              </a14:hiddenFill>
            </a:ext>
          </a:extLst>
        </p:spPr>
        <p:txBody>
          <a:bodyPr vert="eaVert"/>
          <a:lstStyle>
            <a:lvl1pPr>
              <a:defRPr sz="2200">
                <a:solidFill>
                  <a:schemeClr val="tx1"/>
                </a:solidFill>
                <a:latin typeface="Verdana" pitchFamily="34" charset="0"/>
              </a:defRPr>
            </a:lvl1pPr>
            <a:lvl2pPr marL="742950" indent="-285750">
              <a:defRPr sz="2200">
                <a:solidFill>
                  <a:schemeClr val="tx1"/>
                </a:solidFill>
                <a:latin typeface="Verdana" pitchFamily="34" charset="0"/>
              </a:defRPr>
            </a:lvl2pPr>
            <a:lvl3pPr marL="1143000" indent="-228600">
              <a:defRPr sz="2200">
                <a:solidFill>
                  <a:schemeClr val="tx1"/>
                </a:solidFill>
                <a:latin typeface="Verdana" pitchFamily="34" charset="0"/>
              </a:defRPr>
            </a:lvl3pPr>
            <a:lvl4pPr marL="1600200" indent="-228600">
              <a:defRPr sz="2200">
                <a:solidFill>
                  <a:schemeClr val="tx1"/>
                </a:solidFill>
                <a:latin typeface="Verdana" pitchFamily="34" charset="0"/>
              </a:defRPr>
            </a:lvl4pPr>
            <a:lvl5pPr marL="2057400" indent="-228600">
              <a:defRPr sz="2200">
                <a:solidFill>
                  <a:schemeClr val="tx1"/>
                </a:solidFill>
                <a:latin typeface="Verdana" pitchFamily="34" charset="0"/>
              </a:defRPr>
            </a:lvl5pPr>
            <a:lvl6pPr marL="2514600" indent="-228600" fontAlgn="base">
              <a:spcBef>
                <a:spcPct val="0"/>
              </a:spcBef>
              <a:spcAft>
                <a:spcPct val="0"/>
              </a:spcAft>
              <a:defRPr sz="2200">
                <a:solidFill>
                  <a:schemeClr val="tx1"/>
                </a:solidFill>
                <a:latin typeface="Verdana" pitchFamily="34" charset="0"/>
              </a:defRPr>
            </a:lvl6pPr>
            <a:lvl7pPr marL="2971800" indent="-228600" fontAlgn="base">
              <a:spcBef>
                <a:spcPct val="0"/>
              </a:spcBef>
              <a:spcAft>
                <a:spcPct val="0"/>
              </a:spcAft>
              <a:defRPr sz="2200">
                <a:solidFill>
                  <a:schemeClr val="tx1"/>
                </a:solidFill>
                <a:latin typeface="Verdana" pitchFamily="34" charset="0"/>
              </a:defRPr>
            </a:lvl7pPr>
            <a:lvl8pPr marL="3429000" indent="-228600" fontAlgn="base">
              <a:spcBef>
                <a:spcPct val="0"/>
              </a:spcBef>
              <a:spcAft>
                <a:spcPct val="0"/>
              </a:spcAft>
              <a:defRPr sz="2200">
                <a:solidFill>
                  <a:schemeClr val="tx1"/>
                </a:solidFill>
                <a:latin typeface="Verdana" pitchFamily="34" charset="0"/>
              </a:defRPr>
            </a:lvl8pPr>
            <a:lvl9pPr marL="3886200" indent="-228600" fontAlgn="base">
              <a:spcBef>
                <a:spcPct val="0"/>
              </a:spcBef>
              <a:spcAft>
                <a:spcPct val="0"/>
              </a:spcAft>
              <a:defRPr sz="2200">
                <a:solidFill>
                  <a:schemeClr val="tx1"/>
                </a:solidFill>
                <a:latin typeface="Verdana" pitchFamily="34" charset="0"/>
              </a:defRPr>
            </a:lvl9pPr>
          </a:lstStyle>
          <a:p>
            <a:pPr algn="ctr" eaLnBrk="0" hangingPunct="0">
              <a:spcBef>
                <a:spcPct val="50000"/>
              </a:spcBef>
            </a:pPr>
            <a:endParaRPr lang="nl-NL" altLang="nl-NL" sz="1900">
              <a:solidFill>
                <a:srgbClr val="000000"/>
              </a:solidFill>
              <a:effectLst/>
              <a:latin typeface="Arial" pitchFamily="34" charset="0"/>
              <a:cs typeface="Arial" pitchFamily="34" charset="0"/>
            </a:endParaRPr>
          </a:p>
        </p:txBody>
      </p:sp>
      <p:sp>
        <p:nvSpPr>
          <p:cNvPr id="432145" name="Arc 14"/>
          <p:cNvSpPr>
            <a:spLocks/>
          </p:cNvSpPr>
          <p:nvPr/>
        </p:nvSpPr>
        <p:spPr bwMode="auto">
          <a:xfrm rot="10800000">
            <a:off x="2735263" y="5435600"/>
            <a:ext cx="714375" cy="500063"/>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0000FF"/>
            </a:solidFill>
            <a:round/>
            <a:headEnd/>
            <a:tailEnd type="triangle" w="med" len="med"/>
          </a:ln>
          <a:extLst>
            <a:ext uri="{909E8E84-426E-40DD-AFC4-6F175D3DCCD1}">
              <a14:hiddenFill xmlns:a14="http://schemas.microsoft.com/office/drawing/2010/main">
                <a:solidFill>
                  <a:srgbClr val="FFFFFF"/>
                </a:solidFill>
              </a14:hiddenFill>
            </a:ext>
          </a:extLst>
        </p:spPr>
        <p:txBody>
          <a:bodyPr rot="10800000"/>
          <a:lstStyle>
            <a:lvl1pPr>
              <a:defRPr sz="2200">
                <a:solidFill>
                  <a:schemeClr val="tx1"/>
                </a:solidFill>
                <a:latin typeface="Verdana" pitchFamily="34" charset="0"/>
              </a:defRPr>
            </a:lvl1pPr>
            <a:lvl2pPr marL="742950" indent="-285750">
              <a:defRPr sz="2200">
                <a:solidFill>
                  <a:schemeClr val="tx1"/>
                </a:solidFill>
                <a:latin typeface="Verdana" pitchFamily="34" charset="0"/>
              </a:defRPr>
            </a:lvl2pPr>
            <a:lvl3pPr marL="1143000" indent="-228600">
              <a:defRPr sz="2200">
                <a:solidFill>
                  <a:schemeClr val="tx1"/>
                </a:solidFill>
                <a:latin typeface="Verdana" pitchFamily="34" charset="0"/>
              </a:defRPr>
            </a:lvl3pPr>
            <a:lvl4pPr marL="1600200" indent="-228600">
              <a:defRPr sz="2200">
                <a:solidFill>
                  <a:schemeClr val="tx1"/>
                </a:solidFill>
                <a:latin typeface="Verdana" pitchFamily="34" charset="0"/>
              </a:defRPr>
            </a:lvl4pPr>
            <a:lvl5pPr marL="2057400" indent="-228600">
              <a:defRPr sz="2200">
                <a:solidFill>
                  <a:schemeClr val="tx1"/>
                </a:solidFill>
                <a:latin typeface="Verdana" pitchFamily="34" charset="0"/>
              </a:defRPr>
            </a:lvl5pPr>
            <a:lvl6pPr marL="2514600" indent="-228600" fontAlgn="base">
              <a:spcBef>
                <a:spcPct val="0"/>
              </a:spcBef>
              <a:spcAft>
                <a:spcPct val="0"/>
              </a:spcAft>
              <a:defRPr sz="2200">
                <a:solidFill>
                  <a:schemeClr val="tx1"/>
                </a:solidFill>
                <a:latin typeface="Verdana" pitchFamily="34" charset="0"/>
              </a:defRPr>
            </a:lvl6pPr>
            <a:lvl7pPr marL="2971800" indent="-228600" fontAlgn="base">
              <a:spcBef>
                <a:spcPct val="0"/>
              </a:spcBef>
              <a:spcAft>
                <a:spcPct val="0"/>
              </a:spcAft>
              <a:defRPr sz="2200">
                <a:solidFill>
                  <a:schemeClr val="tx1"/>
                </a:solidFill>
                <a:latin typeface="Verdana" pitchFamily="34" charset="0"/>
              </a:defRPr>
            </a:lvl7pPr>
            <a:lvl8pPr marL="3429000" indent="-228600" fontAlgn="base">
              <a:spcBef>
                <a:spcPct val="0"/>
              </a:spcBef>
              <a:spcAft>
                <a:spcPct val="0"/>
              </a:spcAft>
              <a:defRPr sz="2200">
                <a:solidFill>
                  <a:schemeClr val="tx1"/>
                </a:solidFill>
                <a:latin typeface="Verdana" pitchFamily="34" charset="0"/>
              </a:defRPr>
            </a:lvl8pPr>
            <a:lvl9pPr marL="3886200" indent="-228600" fontAlgn="base">
              <a:spcBef>
                <a:spcPct val="0"/>
              </a:spcBef>
              <a:spcAft>
                <a:spcPct val="0"/>
              </a:spcAft>
              <a:defRPr sz="2200">
                <a:solidFill>
                  <a:schemeClr val="tx1"/>
                </a:solidFill>
                <a:latin typeface="Verdana" pitchFamily="34" charset="0"/>
              </a:defRPr>
            </a:lvl9pPr>
          </a:lstStyle>
          <a:p>
            <a:pPr algn="ctr" eaLnBrk="0" hangingPunct="0">
              <a:spcBef>
                <a:spcPct val="50000"/>
              </a:spcBef>
            </a:pPr>
            <a:endParaRPr lang="nl-NL" altLang="nl-NL" sz="1900">
              <a:solidFill>
                <a:srgbClr val="000000"/>
              </a:solidFill>
              <a:effectLst/>
              <a:latin typeface="Arial" pitchFamily="34" charset="0"/>
              <a:cs typeface="Arial" pitchFamily="34" charset="0"/>
            </a:endParaRPr>
          </a:p>
        </p:txBody>
      </p:sp>
      <p:sp>
        <p:nvSpPr>
          <p:cNvPr id="432146" name="Arc 15"/>
          <p:cNvSpPr>
            <a:spLocks/>
          </p:cNvSpPr>
          <p:nvPr/>
        </p:nvSpPr>
        <p:spPr bwMode="auto">
          <a:xfrm rot="5400000">
            <a:off x="5807075" y="5292725"/>
            <a:ext cx="500063" cy="785813"/>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0000FF"/>
            </a:solidFill>
            <a:round/>
            <a:headEnd/>
            <a:tailEnd type="triangle" w="med" len="med"/>
          </a:ln>
          <a:extLst>
            <a:ext uri="{909E8E84-426E-40DD-AFC4-6F175D3DCCD1}">
              <a14:hiddenFill xmlns:a14="http://schemas.microsoft.com/office/drawing/2010/main">
                <a:solidFill>
                  <a:srgbClr val="FFFFFF"/>
                </a:solidFill>
              </a14:hiddenFill>
            </a:ext>
          </a:extLst>
        </p:spPr>
        <p:txBody>
          <a:bodyPr rot="10800000" vert="eaVert"/>
          <a:lstStyle>
            <a:lvl1pPr>
              <a:defRPr sz="2200">
                <a:solidFill>
                  <a:schemeClr val="tx1"/>
                </a:solidFill>
                <a:latin typeface="Verdana" pitchFamily="34" charset="0"/>
              </a:defRPr>
            </a:lvl1pPr>
            <a:lvl2pPr marL="742950" indent="-285750">
              <a:defRPr sz="2200">
                <a:solidFill>
                  <a:schemeClr val="tx1"/>
                </a:solidFill>
                <a:latin typeface="Verdana" pitchFamily="34" charset="0"/>
              </a:defRPr>
            </a:lvl2pPr>
            <a:lvl3pPr marL="1143000" indent="-228600">
              <a:defRPr sz="2200">
                <a:solidFill>
                  <a:schemeClr val="tx1"/>
                </a:solidFill>
                <a:latin typeface="Verdana" pitchFamily="34" charset="0"/>
              </a:defRPr>
            </a:lvl3pPr>
            <a:lvl4pPr marL="1600200" indent="-228600">
              <a:defRPr sz="2200">
                <a:solidFill>
                  <a:schemeClr val="tx1"/>
                </a:solidFill>
                <a:latin typeface="Verdana" pitchFamily="34" charset="0"/>
              </a:defRPr>
            </a:lvl4pPr>
            <a:lvl5pPr marL="2057400" indent="-228600">
              <a:defRPr sz="2200">
                <a:solidFill>
                  <a:schemeClr val="tx1"/>
                </a:solidFill>
                <a:latin typeface="Verdana" pitchFamily="34" charset="0"/>
              </a:defRPr>
            </a:lvl5pPr>
            <a:lvl6pPr marL="2514600" indent="-228600" fontAlgn="base">
              <a:spcBef>
                <a:spcPct val="0"/>
              </a:spcBef>
              <a:spcAft>
                <a:spcPct val="0"/>
              </a:spcAft>
              <a:defRPr sz="2200">
                <a:solidFill>
                  <a:schemeClr val="tx1"/>
                </a:solidFill>
                <a:latin typeface="Verdana" pitchFamily="34" charset="0"/>
              </a:defRPr>
            </a:lvl6pPr>
            <a:lvl7pPr marL="2971800" indent="-228600" fontAlgn="base">
              <a:spcBef>
                <a:spcPct val="0"/>
              </a:spcBef>
              <a:spcAft>
                <a:spcPct val="0"/>
              </a:spcAft>
              <a:defRPr sz="2200">
                <a:solidFill>
                  <a:schemeClr val="tx1"/>
                </a:solidFill>
                <a:latin typeface="Verdana" pitchFamily="34" charset="0"/>
              </a:defRPr>
            </a:lvl7pPr>
            <a:lvl8pPr marL="3429000" indent="-228600" fontAlgn="base">
              <a:spcBef>
                <a:spcPct val="0"/>
              </a:spcBef>
              <a:spcAft>
                <a:spcPct val="0"/>
              </a:spcAft>
              <a:defRPr sz="2200">
                <a:solidFill>
                  <a:schemeClr val="tx1"/>
                </a:solidFill>
                <a:latin typeface="Verdana" pitchFamily="34" charset="0"/>
              </a:defRPr>
            </a:lvl8pPr>
            <a:lvl9pPr marL="3886200" indent="-228600" fontAlgn="base">
              <a:spcBef>
                <a:spcPct val="0"/>
              </a:spcBef>
              <a:spcAft>
                <a:spcPct val="0"/>
              </a:spcAft>
              <a:defRPr sz="2200">
                <a:solidFill>
                  <a:schemeClr val="tx1"/>
                </a:solidFill>
                <a:latin typeface="Verdana" pitchFamily="34" charset="0"/>
              </a:defRPr>
            </a:lvl9pPr>
          </a:lstStyle>
          <a:p>
            <a:pPr algn="ctr" eaLnBrk="0" hangingPunct="0">
              <a:spcBef>
                <a:spcPct val="50000"/>
              </a:spcBef>
            </a:pPr>
            <a:endParaRPr lang="nl-NL" altLang="nl-NL" sz="1900">
              <a:solidFill>
                <a:srgbClr val="000000"/>
              </a:solidFill>
              <a:effectLst/>
              <a:latin typeface="Arial" pitchFamily="34" charset="0"/>
              <a:cs typeface="Arial" pitchFamily="34" charset="0"/>
            </a:endParaRPr>
          </a:p>
        </p:txBody>
      </p:sp>
      <p:sp>
        <p:nvSpPr>
          <p:cNvPr id="432147" name="Arc 16"/>
          <p:cNvSpPr>
            <a:spLocks/>
          </p:cNvSpPr>
          <p:nvPr/>
        </p:nvSpPr>
        <p:spPr bwMode="auto">
          <a:xfrm>
            <a:off x="5735638" y="3863975"/>
            <a:ext cx="714375" cy="785813"/>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0000FF"/>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a:defRPr sz="2200">
                <a:solidFill>
                  <a:schemeClr val="tx1"/>
                </a:solidFill>
                <a:latin typeface="Verdana" pitchFamily="34" charset="0"/>
              </a:defRPr>
            </a:lvl1pPr>
            <a:lvl2pPr marL="742950" indent="-285750">
              <a:defRPr sz="2200">
                <a:solidFill>
                  <a:schemeClr val="tx1"/>
                </a:solidFill>
                <a:latin typeface="Verdana" pitchFamily="34" charset="0"/>
              </a:defRPr>
            </a:lvl2pPr>
            <a:lvl3pPr marL="1143000" indent="-228600">
              <a:defRPr sz="2200">
                <a:solidFill>
                  <a:schemeClr val="tx1"/>
                </a:solidFill>
                <a:latin typeface="Verdana" pitchFamily="34" charset="0"/>
              </a:defRPr>
            </a:lvl3pPr>
            <a:lvl4pPr marL="1600200" indent="-228600">
              <a:defRPr sz="2200">
                <a:solidFill>
                  <a:schemeClr val="tx1"/>
                </a:solidFill>
                <a:latin typeface="Verdana" pitchFamily="34" charset="0"/>
              </a:defRPr>
            </a:lvl4pPr>
            <a:lvl5pPr marL="2057400" indent="-228600">
              <a:defRPr sz="2200">
                <a:solidFill>
                  <a:schemeClr val="tx1"/>
                </a:solidFill>
                <a:latin typeface="Verdana" pitchFamily="34" charset="0"/>
              </a:defRPr>
            </a:lvl5pPr>
            <a:lvl6pPr marL="2514600" indent="-228600" fontAlgn="base">
              <a:spcBef>
                <a:spcPct val="0"/>
              </a:spcBef>
              <a:spcAft>
                <a:spcPct val="0"/>
              </a:spcAft>
              <a:defRPr sz="2200">
                <a:solidFill>
                  <a:schemeClr val="tx1"/>
                </a:solidFill>
                <a:latin typeface="Verdana" pitchFamily="34" charset="0"/>
              </a:defRPr>
            </a:lvl6pPr>
            <a:lvl7pPr marL="2971800" indent="-228600" fontAlgn="base">
              <a:spcBef>
                <a:spcPct val="0"/>
              </a:spcBef>
              <a:spcAft>
                <a:spcPct val="0"/>
              </a:spcAft>
              <a:defRPr sz="2200">
                <a:solidFill>
                  <a:schemeClr val="tx1"/>
                </a:solidFill>
                <a:latin typeface="Verdana" pitchFamily="34" charset="0"/>
              </a:defRPr>
            </a:lvl7pPr>
            <a:lvl8pPr marL="3429000" indent="-228600" fontAlgn="base">
              <a:spcBef>
                <a:spcPct val="0"/>
              </a:spcBef>
              <a:spcAft>
                <a:spcPct val="0"/>
              </a:spcAft>
              <a:defRPr sz="2200">
                <a:solidFill>
                  <a:schemeClr val="tx1"/>
                </a:solidFill>
                <a:latin typeface="Verdana" pitchFamily="34" charset="0"/>
              </a:defRPr>
            </a:lvl8pPr>
            <a:lvl9pPr marL="3886200" indent="-228600" fontAlgn="base">
              <a:spcBef>
                <a:spcPct val="0"/>
              </a:spcBef>
              <a:spcAft>
                <a:spcPct val="0"/>
              </a:spcAft>
              <a:defRPr sz="2200">
                <a:solidFill>
                  <a:schemeClr val="tx1"/>
                </a:solidFill>
                <a:latin typeface="Verdana" pitchFamily="34" charset="0"/>
              </a:defRPr>
            </a:lvl9pPr>
          </a:lstStyle>
          <a:p>
            <a:pPr algn="ctr" eaLnBrk="0" hangingPunct="0">
              <a:spcBef>
                <a:spcPct val="50000"/>
              </a:spcBef>
            </a:pPr>
            <a:endParaRPr lang="nl-NL" altLang="nl-NL" sz="1900">
              <a:solidFill>
                <a:srgbClr val="000000"/>
              </a:solidFill>
              <a:effectLst/>
              <a:latin typeface="Arial" pitchFamily="34" charset="0"/>
              <a:cs typeface="Arial" pitchFamily="34" charset="0"/>
            </a:endParaRPr>
          </a:p>
        </p:txBody>
      </p:sp>
      <p:sp>
        <p:nvSpPr>
          <p:cNvPr id="50193" name="Text Box 17"/>
          <p:cNvSpPr txBox="1">
            <a:spLocks noChangeArrowheads="1"/>
          </p:cNvSpPr>
          <p:nvPr/>
        </p:nvSpPr>
        <p:spPr bwMode="auto">
          <a:xfrm>
            <a:off x="5021263" y="4792663"/>
            <a:ext cx="1928812" cy="500062"/>
          </a:xfrm>
          <a:prstGeom prst="rect">
            <a:avLst/>
          </a:prstGeom>
          <a:solidFill>
            <a:srgbClr val="DDDDDD"/>
          </a:solidFill>
          <a:ln w="9525">
            <a:solidFill>
              <a:srgbClr val="996633"/>
            </a:solidFill>
            <a:miter lim="800000"/>
            <a:headEnd/>
            <a:tailEnd/>
          </a:ln>
          <a:effectLst>
            <a:outerShdw dist="107763" dir="2700000" algn="ctr" rotWithShape="0">
              <a:srgbClr val="808080">
                <a:alpha val="50000"/>
              </a:srgbClr>
            </a:outerShdw>
          </a:effectLst>
        </p:spPr>
        <p:txBody>
          <a:bodyPr/>
          <a:lstStyle>
            <a:lvl1pPr>
              <a:defRPr sz="2200">
                <a:solidFill>
                  <a:schemeClr val="tx1"/>
                </a:solidFill>
                <a:latin typeface="Verdana" pitchFamily="34" charset="0"/>
              </a:defRPr>
            </a:lvl1pPr>
            <a:lvl2pPr marL="742950" indent="-285750">
              <a:defRPr sz="2200">
                <a:solidFill>
                  <a:schemeClr val="tx1"/>
                </a:solidFill>
                <a:latin typeface="Verdana" pitchFamily="34" charset="0"/>
              </a:defRPr>
            </a:lvl2pPr>
            <a:lvl3pPr marL="1143000" indent="-228600">
              <a:defRPr sz="2200">
                <a:solidFill>
                  <a:schemeClr val="tx1"/>
                </a:solidFill>
                <a:latin typeface="Verdana" pitchFamily="34" charset="0"/>
              </a:defRPr>
            </a:lvl3pPr>
            <a:lvl4pPr marL="1600200" indent="-228600">
              <a:defRPr sz="2200">
                <a:solidFill>
                  <a:schemeClr val="tx1"/>
                </a:solidFill>
                <a:latin typeface="Verdana" pitchFamily="34" charset="0"/>
              </a:defRPr>
            </a:lvl4pPr>
            <a:lvl5pPr marL="2057400" indent="-228600">
              <a:defRPr sz="2200">
                <a:solidFill>
                  <a:schemeClr val="tx1"/>
                </a:solidFill>
                <a:latin typeface="Verdana" pitchFamily="34" charset="0"/>
              </a:defRPr>
            </a:lvl5pPr>
            <a:lvl6pPr marL="2514600" indent="-228600" fontAlgn="base">
              <a:spcBef>
                <a:spcPct val="0"/>
              </a:spcBef>
              <a:spcAft>
                <a:spcPct val="0"/>
              </a:spcAft>
              <a:defRPr sz="2200">
                <a:solidFill>
                  <a:schemeClr val="tx1"/>
                </a:solidFill>
                <a:latin typeface="Verdana" pitchFamily="34" charset="0"/>
              </a:defRPr>
            </a:lvl6pPr>
            <a:lvl7pPr marL="2971800" indent="-228600" fontAlgn="base">
              <a:spcBef>
                <a:spcPct val="0"/>
              </a:spcBef>
              <a:spcAft>
                <a:spcPct val="0"/>
              </a:spcAft>
              <a:defRPr sz="2200">
                <a:solidFill>
                  <a:schemeClr val="tx1"/>
                </a:solidFill>
                <a:latin typeface="Verdana" pitchFamily="34" charset="0"/>
              </a:defRPr>
            </a:lvl7pPr>
            <a:lvl8pPr marL="3429000" indent="-228600" fontAlgn="base">
              <a:spcBef>
                <a:spcPct val="0"/>
              </a:spcBef>
              <a:spcAft>
                <a:spcPct val="0"/>
              </a:spcAft>
              <a:defRPr sz="2200">
                <a:solidFill>
                  <a:schemeClr val="tx1"/>
                </a:solidFill>
                <a:latin typeface="Verdana" pitchFamily="34" charset="0"/>
              </a:defRPr>
            </a:lvl8pPr>
            <a:lvl9pPr marL="3886200" indent="-228600" fontAlgn="base">
              <a:spcBef>
                <a:spcPct val="0"/>
              </a:spcBef>
              <a:spcAft>
                <a:spcPct val="0"/>
              </a:spcAft>
              <a:defRPr sz="2200">
                <a:solidFill>
                  <a:schemeClr val="tx1"/>
                </a:solidFill>
                <a:latin typeface="Verdana" pitchFamily="34" charset="0"/>
              </a:defRPr>
            </a:lvl9pPr>
          </a:lstStyle>
          <a:p>
            <a:pPr eaLnBrk="0" hangingPunct="0">
              <a:spcBef>
                <a:spcPct val="50000"/>
              </a:spcBef>
              <a:spcAft>
                <a:spcPts val="1000"/>
              </a:spcAft>
            </a:pPr>
            <a:r>
              <a:rPr lang="nl-NL" altLang="nl-NL" sz="1000" b="1">
                <a:solidFill>
                  <a:srgbClr val="000000"/>
                </a:solidFill>
                <a:effectLst/>
                <a:cs typeface="Arial" pitchFamily="34" charset="0"/>
              </a:rPr>
              <a:t>2. Execution framework</a:t>
            </a:r>
          </a:p>
          <a:p>
            <a:pPr algn="ctr" eaLnBrk="0" hangingPunct="0">
              <a:spcBef>
                <a:spcPct val="50000"/>
              </a:spcBef>
            </a:pPr>
            <a:endParaRPr lang="nl-NL" altLang="nl-NL" sz="1900">
              <a:solidFill>
                <a:srgbClr val="000000"/>
              </a:solidFill>
              <a:effectLst/>
              <a:latin typeface="Arial" pitchFamily="34" charset="0"/>
              <a:cs typeface="Arial" pitchFamily="34" charset="0"/>
            </a:endParaRPr>
          </a:p>
        </p:txBody>
      </p:sp>
    </p:spTree>
    <p:extLst>
      <p:ext uri="{BB962C8B-B14F-4D97-AF65-F5344CB8AC3E}">
        <p14:creationId xmlns:p14="http://schemas.microsoft.com/office/powerpoint/2010/main" val="102399012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50178"/>
                                        </p:tgtEl>
                                        <p:attrNameLst>
                                          <p:attrName>style.visibility</p:attrName>
                                        </p:attrNameLst>
                                      </p:cBhvr>
                                      <p:to>
                                        <p:strVal val="visible"/>
                                      </p:to>
                                    </p:set>
                                    <p:anim calcmode="lin" valueType="num">
                                      <p:cBhvr>
                                        <p:cTn id="7" dur="2000" fill="hold"/>
                                        <p:tgtEl>
                                          <p:spTgt spid="50178"/>
                                        </p:tgtEl>
                                        <p:attrNameLst>
                                          <p:attrName>ppt_w</p:attrName>
                                        </p:attrNameLst>
                                      </p:cBhvr>
                                      <p:tavLst>
                                        <p:tav tm="0">
                                          <p:val>
                                            <p:fltVal val="0"/>
                                          </p:val>
                                        </p:tav>
                                        <p:tav tm="100000">
                                          <p:val>
                                            <p:strVal val="#ppt_w"/>
                                          </p:val>
                                        </p:tav>
                                      </p:tavLst>
                                    </p:anim>
                                    <p:anim calcmode="lin" valueType="num">
                                      <p:cBhvr>
                                        <p:cTn id="8" dur="2000" fill="hold"/>
                                        <p:tgtEl>
                                          <p:spTgt spid="50178"/>
                                        </p:tgtEl>
                                        <p:attrNameLst>
                                          <p:attrName>ppt_h</p:attrName>
                                        </p:attrNameLst>
                                      </p:cBhvr>
                                      <p:tavLst>
                                        <p:tav tm="0">
                                          <p:val>
                                            <p:fltVal val="0"/>
                                          </p:val>
                                        </p:tav>
                                        <p:tav tm="100000">
                                          <p:val>
                                            <p:strVal val="#ppt_h"/>
                                          </p:val>
                                        </p:tav>
                                      </p:tavLst>
                                    </p:anim>
                                  </p:childTnLst>
                                </p:cTn>
                              </p:par>
                            </p:childTnLst>
                          </p:cTn>
                        </p:par>
                        <p:par>
                          <p:cTn id="9" fill="hold" nodeType="afterGroup">
                            <p:stCondLst>
                              <p:cond delay="2000"/>
                            </p:stCondLst>
                            <p:childTnLst>
                              <p:par>
                                <p:cTn id="10" presetID="10" presetClass="entr" presetSubtype="0" fill="hold" grpId="0" nodeType="afterEffect">
                                  <p:stCondLst>
                                    <p:cond delay="0"/>
                                  </p:stCondLst>
                                  <p:childTnLst>
                                    <p:set>
                                      <p:cBhvr>
                                        <p:cTn id="11" dur="1" fill="hold">
                                          <p:stCondLst>
                                            <p:cond delay="0"/>
                                          </p:stCondLst>
                                        </p:cTn>
                                        <p:tgtEl>
                                          <p:spTgt spid="50183"/>
                                        </p:tgtEl>
                                        <p:attrNameLst>
                                          <p:attrName>style.visibility</p:attrName>
                                        </p:attrNameLst>
                                      </p:cBhvr>
                                      <p:to>
                                        <p:strVal val="visible"/>
                                      </p:to>
                                    </p:set>
                                    <p:animEffect transition="in" filter="fade">
                                      <p:cBhvr>
                                        <p:cTn id="12" dur="1000"/>
                                        <p:tgtEl>
                                          <p:spTgt spid="50183"/>
                                        </p:tgtEl>
                                      </p:cBhvr>
                                    </p:animEffect>
                                  </p:childTnLst>
                                </p:cTn>
                              </p:par>
                            </p:childTnLst>
                          </p:cTn>
                        </p:par>
                        <p:par>
                          <p:cTn id="13" fill="hold" nodeType="afterGroup">
                            <p:stCondLst>
                              <p:cond delay="3000"/>
                            </p:stCondLst>
                            <p:childTnLst>
                              <p:par>
                                <p:cTn id="14" presetID="10" presetClass="entr" presetSubtype="0" fill="hold" grpId="0" nodeType="afterEffect">
                                  <p:stCondLst>
                                    <p:cond delay="0"/>
                                  </p:stCondLst>
                                  <p:childTnLst>
                                    <p:set>
                                      <p:cBhvr>
                                        <p:cTn id="15" dur="1" fill="hold">
                                          <p:stCondLst>
                                            <p:cond delay="0"/>
                                          </p:stCondLst>
                                        </p:cTn>
                                        <p:tgtEl>
                                          <p:spTgt spid="50187"/>
                                        </p:tgtEl>
                                        <p:attrNameLst>
                                          <p:attrName>style.visibility</p:attrName>
                                        </p:attrNameLst>
                                      </p:cBhvr>
                                      <p:to>
                                        <p:strVal val="visible"/>
                                      </p:to>
                                    </p:set>
                                    <p:animEffect transition="in" filter="fade">
                                      <p:cBhvr>
                                        <p:cTn id="16" dur="1000"/>
                                        <p:tgtEl>
                                          <p:spTgt spid="50187"/>
                                        </p:tgtEl>
                                      </p:cBhvr>
                                    </p:animEffect>
                                  </p:childTnLst>
                                </p:cTn>
                              </p:par>
                            </p:childTnLst>
                          </p:cTn>
                        </p:par>
                        <p:par>
                          <p:cTn id="17" fill="hold" nodeType="afterGroup">
                            <p:stCondLst>
                              <p:cond delay="4000"/>
                            </p:stCondLst>
                            <p:childTnLst>
                              <p:par>
                                <p:cTn id="18" presetID="10" presetClass="entr" presetSubtype="0" fill="hold" grpId="0" nodeType="afterEffect">
                                  <p:stCondLst>
                                    <p:cond delay="0"/>
                                  </p:stCondLst>
                                  <p:childTnLst>
                                    <p:set>
                                      <p:cBhvr>
                                        <p:cTn id="19" dur="1" fill="hold">
                                          <p:stCondLst>
                                            <p:cond delay="0"/>
                                          </p:stCondLst>
                                        </p:cTn>
                                        <p:tgtEl>
                                          <p:spTgt spid="50180"/>
                                        </p:tgtEl>
                                        <p:attrNameLst>
                                          <p:attrName>style.visibility</p:attrName>
                                        </p:attrNameLst>
                                      </p:cBhvr>
                                      <p:to>
                                        <p:strVal val="visible"/>
                                      </p:to>
                                    </p:set>
                                    <p:animEffect transition="in" filter="fade">
                                      <p:cBhvr>
                                        <p:cTn id="20" dur="1000"/>
                                        <p:tgtEl>
                                          <p:spTgt spid="50180"/>
                                        </p:tgtEl>
                                      </p:cBhvr>
                                    </p:animEffect>
                                  </p:childTnLst>
                                </p:cTn>
                              </p:par>
                            </p:childTnLst>
                          </p:cTn>
                        </p:par>
                        <p:par>
                          <p:cTn id="21" fill="hold" nodeType="afterGroup">
                            <p:stCondLst>
                              <p:cond delay="5000"/>
                            </p:stCondLst>
                            <p:childTnLst>
                              <p:par>
                                <p:cTn id="22" presetID="10" presetClass="entr" presetSubtype="0" fill="hold" grpId="0" nodeType="afterEffect">
                                  <p:stCondLst>
                                    <p:cond delay="0"/>
                                  </p:stCondLst>
                                  <p:childTnLst>
                                    <p:set>
                                      <p:cBhvr>
                                        <p:cTn id="23" dur="1" fill="hold">
                                          <p:stCondLst>
                                            <p:cond delay="0"/>
                                          </p:stCondLst>
                                        </p:cTn>
                                        <p:tgtEl>
                                          <p:spTgt spid="50186"/>
                                        </p:tgtEl>
                                        <p:attrNameLst>
                                          <p:attrName>style.visibility</p:attrName>
                                        </p:attrNameLst>
                                      </p:cBhvr>
                                      <p:to>
                                        <p:strVal val="visible"/>
                                      </p:to>
                                    </p:set>
                                    <p:animEffect transition="in" filter="fade">
                                      <p:cBhvr>
                                        <p:cTn id="24" dur="1000"/>
                                        <p:tgtEl>
                                          <p:spTgt spid="50186"/>
                                        </p:tgtEl>
                                      </p:cBhvr>
                                    </p:animEffect>
                                  </p:childTnLst>
                                </p:cTn>
                              </p:par>
                            </p:childTnLst>
                          </p:cTn>
                        </p:par>
                        <p:par>
                          <p:cTn id="25" fill="hold" nodeType="afterGroup">
                            <p:stCondLst>
                              <p:cond delay="6000"/>
                            </p:stCondLst>
                            <p:childTnLst>
                              <p:par>
                                <p:cTn id="26" presetID="10" presetClass="entr" presetSubtype="0" fill="hold" grpId="0" nodeType="afterEffect">
                                  <p:stCondLst>
                                    <p:cond delay="0"/>
                                  </p:stCondLst>
                                  <p:childTnLst>
                                    <p:set>
                                      <p:cBhvr>
                                        <p:cTn id="27" dur="1" fill="hold">
                                          <p:stCondLst>
                                            <p:cond delay="0"/>
                                          </p:stCondLst>
                                        </p:cTn>
                                        <p:tgtEl>
                                          <p:spTgt spid="50181"/>
                                        </p:tgtEl>
                                        <p:attrNameLst>
                                          <p:attrName>style.visibility</p:attrName>
                                        </p:attrNameLst>
                                      </p:cBhvr>
                                      <p:to>
                                        <p:strVal val="visible"/>
                                      </p:to>
                                    </p:set>
                                    <p:animEffect transition="in" filter="fade">
                                      <p:cBhvr>
                                        <p:cTn id="28" dur="1000"/>
                                        <p:tgtEl>
                                          <p:spTgt spid="50181"/>
                                        </p:tgtEl>
                                      </p:cBhvr>
                                    </p:animEffect>
                                  </p:childTnLst>
                                </p:cTn>
                              </p:par>
                            </p:childTnLst>
                          </p:cTn>
                        </p:par>
                        <p:par>
                          <p:cTn id="29" fill="hold" nodeType="afterGroup">
                            <p:stCondLst>
                              <p:cond delay="7000"/>
                            </p:stCondLst>
                            <p:childTnLst>
                              <p:par>
                                <p:cTn id="30" presetID="10" presetClass="entr" presetSubtype="0" fill="hold" grpId="0" nodeType="afterEffect">
                                  <p:stCondLst>
                                    <p:cond delay="0"/>
                                  </p:stCondLst>
                                  <p:childTnLst>
                                    <p:set>
                                      <p:cBhvr>
                                        <p:cTn id="31" dur="1" fill="hold">
                                          <p:stCondLst>
                                            <p:cond delay="0"/>
                                          </p:stCondLst>
                                        </p:cTn>
                                        <p:tgtEl>
                                          <p:spTgt spid="50185"/>
                                        </p:tgtEl>
                                        <p:attrNameLst>
                                          <p:attrName>style.visibility</p:attrName>
                                        </p:attrNameLst>
                                      </p:cBhvr>
                                      <p:to>
                                        <p:strVal val="visible"/>
                                      </p:to>
                                    </p:set>
                                    <p:animEffect transition="in" filter="fade">
                                      <p:cBhvr>
                                        <p:cTn id="32" dur="1000"/>
                                        <p:tgtEl>
                                          <p:spTgt spid="50185"/>
                                        </p:tgtEl>
                                      </p:cBhvr>
                                    </p:animEffect>
                                  </p:childTnLst>
                                </p:cTn>
                              </p:par>
                            </p:childTnLst>
                          </p:cTn>
                        </p:par>
                        <p:par>
                          <p:cTn id="33" fill="hold" nodeType="afterGroup">
                            <p:stCondLst>
                              <p:cond delay="8000"/>
                            </p:stCondLst>
                            <p:childTnLst>
                              <p:par>
                                <p:cTn id="34" presetID="10" presetClass="entr" presetSubtype="0" fill="hold" grpId="0" nodeType="afterEffect">
                                  <p:stCondLst>
                                    <p:cond delay="0"/>
                                  </p:stCondLst>
                                  <p:childTnLst>
                                    <p:set>
                                      <p:cBhvr>
                                        <p:cTn id="35" dur="1" fill="hold">
                                          <p:stCondLst>
                                            <p:cond delay="0"/>
                                          </p:stCondLst>
                                        </p:cTn>
                                        <p:tgtEl>
                                          <p:spTgt spid="50182"/>
                                        </p:tgtEl>
                                        <p:attrNameLst>
                                          <p:attrName>style.visibility</p:attrName>
                                        </p:attrNameLst>
                                      </p:cBhvr>
                                      <p:to>
                                        <p:strVal val="visible"/>
                                      </p:to>
                                    </p:set>
                                    <p:animEffect transition="in" filter="fade">
                                      <p:cBhvr>
                                        <p:cTn id="36" dur="1000"/>
                                        <p:tgtEl>
                                          <p:spTgt spid="50182"/>
                                        </p:tgtEl>
                                      </p:cBhvr>
                                    </p:animEffect>
                                  </p:childTnLst>
                                </p:cTn>
                              </p:par>
                            </p:childTnLst>
                          </p:cTn>
                        </p:par>
                        <p:par>
                          <p:cTn id="37" fill="hold" nodeType="afterGroup">
                            <p:stCondLst>
                              <p:cond delay="9000"/>
                            </p:stCondLst>
                            <p:childTnLst>
                              <p:par>
                                <p:cTn id="38" presetID="10" presetClass="entr" presetSubtype="0" fill="hold" grpId="0" nodeType="afterEffect">
                                  <p:stCondLst>
                                    <p:cond delay="0"/>
                                  </p:stCondLst>
                                  <p:childTnLst>
                                    <p:set>
                                      <p:cBhvr>
                                        <p:cTn id="39" dur="1" fill="hold">
                                          <p:stCondLst>
                                            <p:cond delay="0"/>
                                          </p:stCondLst>
                                        </p:cTn>
                                        <p:tgtEl>
                                          <p:spTgt spid="50188"/>
                                        </p:tgtEl>
                                        <p:attrNameLst>
                                          <p:attrName>style.visibility</p:attrName>
                                        </p:attrNameLst>
                                      </p:cBhvr>
                                      <p:to>
                                        <p:strVal val="visible"/>
                                      </p:to>
                                    </p:set>
                                    <p:animEffect transition="in" filter="fade">
                                      <p:cBhvr>
                                        <p:cTn id="40" dur="2000"/>
                                        <p:tgtEl>
                                          <p:spTgt spid="501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nimBg="1"/>
      <p:bldP spid="50180" grpId="0" animBg="1"/>
      <p:bldP spid="50181" grpId="0" animBg="1"/>
      <p:bldP spid="50182" grpId="0" animBg="1"/>
      <p:bldP spid="50183" grpId="0" animBg="1"/>
      <p:bldP spid="50185" grpId="0" animBg="1"/>
      <p:bldP spid="50186" grpId="0" animBg="1"/>
      <p:bldP spid="50187" grpId="0" animBg="1"/>
      <p:bldP spid="5018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3"/>
            <a:ext cx="7772400" cy="1683618"/>
          </a:xfrm>
        </p:spPr>
        <p:txBody>
          <a:bodyPr>
            <a:normAutofit/>
          </a:bodyPr>
          <a:lstStyle/>
          <a:p>
            <a:r>
              <a:rPr lang="en-US" dirty="0" smtClean="0"/>
              <a:t> </a:t>
            </a:r>
            <a:endParaRPr lang="en-US" dirty="0"/>
          </a:p>
        </p:txBody>
      </p:sp>
      <p:sp>
        <p:nvSpPr>
          <p:cNvPr id="3" name="Subtitle 2"/>
          <p:cNvSpPr>
            <a:spLocks noGrp="1"/>
          </p:cNvSpPr>
          <p:nvPr>
            <p:ph type="subTitle" idx="1"/>
          </p:nvPr>
        </p:nvSpPr>
        <p:spPr/>
        <p:txBody>
          <a:bodyPr>
            <a:normAutofit/>
          </a:bodyPr>
          <a:lstStyle/>
          <a:p>
            <a:r>
              <a:rPr lang="en-US" dirty="0" smtClean="0"/>
              <a:t> </a:t>
            </a:r>
            <a:endParaRPr lang="en-US" sz="2200" dirty="0"/>
          </a:p>
        </p:txBody>
      </p:sp>
      <p:sp>
        <p:nvSpPr>
          <p:cNvPr id="4" name="Tekstvak 3"/>
          <p:cNvSpPr txBox="1"/>
          <p:nvPr/>
        </p:nvSpPr>
        <p:spPr>
          <a:xfrm>
            <a:off x="2123728" y="548680"/>
            <a:ext cx="3237425" cy="369332"/>
          </a:xfrm>
          <a:prstGeom prst="rect">
            <a:avLst/>
          </a:prstGeom>
          <a:noFill/>
        </p:spPr>
        <p:txBody>
          <a:bodyPr wrap="none" rtlCol="0">
            <a:spAutoFit/>
          </a:bodyPr>
          <a:lstStyle/>
          <a:p>
            <a:r>
              <a:rPr lang="en-US" dirty="0" smtClean="0"/>
              <a:t>Day 1: IED Inspection/Permitting</a:t>
            </a:r>
            <a:endParaRPr lang="nl-NL" dirty="0"/>
          </a:p>
        </p:txBody>
      </p:sp>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0357" y="883932"/>
            <a:ext cx="6807498" cy="4010806"/>
          </a:xfrm>
          <a:prstGeom prst="rect">
            <a:avLst/>
          </a:prstGeom>
          <a:noFill/>
          <a:extLst>
            <a:ext uri="{909E8E84-426E-40DD-AFC4-6F175D3DCCD1}">
              <a14:hiddenFill xmlns:a14="http://schemas.microsoft.com/office/drawing/2010/main">
                <a:solidFill>
                  <a:srgbClr val="FFFFFF"/>
                </a:solidFill>
              </a14:hiddenFill>
            </a:ext>
          </a:extLst>
        </p:spPr>
      </p:pic>
      <p:sp>
        <p:nvSpPr>
          <p:cNvPr id="6" name="Tekstvak 5"/>
          <p:cNvSpPr txBox="1"/>
          <p:nvPr/>
        </p:nvSpPr>
        <p:spPr>
          <a:xfrm>
            <a:off x="555172" y="4653136"/>
            <a:ext cx="8055154" cy="1477328"/>
          </a:xfrm>
          <a:prstGeom prst="rect">
            <a:avLst/>
          </a:prstGeom>
          <a:noFill/>
        </p:spPr>
        <p:txBody>
          <a:bodyPr wrap="none" rtlCol="0">
            <a:spAutoFit/>
          </a:bodyPr>
          <a:lstStyle/>
          <a:p>
            <a:endParaRPr lang="nl-NL" dirty="0"/>
          </a:p>
          <a:p>
            <a:r>
              <a:rPr lang="en-GB" dirty="0"/>
              <a:t> </a:t>
            </a:r>
            <a:endParaRPr lang="nl-NL" dirty="0"/>
          </a:p>
          <a:p>
            <a:r>
              <a:rPr lang="en-GB" b="1" i="1" dirty="0" smtClean="0"/>
              <a:t>Ref.: IMPEL Guidance </a:t>
            </a:r>
            <a:r>
              <a:rPr lang="en-GB" b="1" i="1" dirty="0"/>
              <a:t>for the implementation of the IED in planning and execution </a:t>
            </a:r>
            <a:endParaRPr lang="en-GB" b="1" i="1" dirty="0" smtClean="0"/>
          </a:p>
          <a:p>
            <a:r>
              <a:rPr lang="en-GB" b="1" i="1" dirty="0" smtClean="0"/>
              <a:t>of </a:t>
            </a:r>
            <a:r>
              <a:rPr lang="en-GB" b="1" i="1" dirty="0"/>
              <a:t>inspections  </a:t>
            </a:r>
            <a:endParaRPr lang="nl-NL" b="1" i="1" dirty="0"/>
          </a:p>
          <a:p>
            <a:endParaRPr lang="nl-NL" dirty="0"/>
          </a:p>
        </p:txBody>
      </p:sp>
    </p:spTree>
    <p:extLst>
      <p:ext uri="{BB962C8B-B14F-4D97-AF65-F5344CB8AC3E}">
        <p14:creationId xmlns:p14="http://schemas.microsoft.com/office/powerpoint/2010/main" val="2728714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AutoShape 2"/>
          <p:cNvSpPr>
            <a:spLocks noChangeArrowheads="1"/>
          </p:cNvSpPr>
          <p:nvPr/>
        </p:nvSpPr>
        <p:spPr bwMode="auto">
          <a:xfrm>
            <a:off x="3429672" y="3200785"/>
            <a:ext cx="1752466" cy="1143240"/>
          </a:xfrm>
          <a:prstGeom prst="octagon">
            <a:avLst>
              <a:gd name="adj" fmla="val 29287"/>
            </a:avLst>
          </a:prstGeom>
          <a:solidFill>
            <a:schemeClr val="accent1"/>
          </a:solidFill>
          <a:ln w="9525">
            <a:solidFill>
              <a:schemeClr val="tx1"/>
            </a:solidFill>
            <a:miter lim="800000"/>
            <a:headEnd/>
            <a:tailEnd/>
          </a:ln>
        </p:spPr>
        <p:txBody>
          <a:bodyPr wrap="none" lIns="79681" tIns="39840" rIns="79681" bIns="39840" anchor="ctr"/>
          <a:lstStyle>
            <a:lvl1pPr>
              <a:defRPr sz="2000">
                <a:solidFill>
                  <a:schemeClr val="tx1"/>
                </a:solidFill>
                <a:latin typeface="Garamond" pitchFamily="18" charset="0"/>
              </a:defRPr>
            </a:lvl1pPr>
            <a:lvl2pPr marL="742950" indent="-285750">
              <a:defRPr sz="2000">
                <a:solidFill>
                  <a:schemeClr val="tx1"/>
                </a:solidFill>
                <a:latin typeface="Garamond" pitchFamily="18" charset="0"/>
              </a:defRPr>
            </a:lvl2pPr>
            <a:lvl3pPr marL="1143000" indent="-228600">
              <a:defRPr sz="2000">
                <a:solidFill>
                  <a:schemeClr val="tx1"/>
                </a:solidFill>
                <a:latin typeface="Garamond" pitchFamily="18" charset="0"/>
              </a:defRPr>
            </a:lvl3pPr>
            <a:lvl4pPr marL="1600200" indent="-228600">
              <a:defRPr sz="2000">
                <a:solidFill>
                  <a:schemeClr val="tx1"/>
                </a:solidFill>
                <a:latin typeface="Garamond" pitchFamily="18" charset="0"/>
              </a:defRPr>
            </a:lvl4pPr>
            <a:lvl5pPr marL="2057400" indent="-228600">
              <a:defRPr sz="2000">
                <a:solidFill>
                  <a:schemeClr val="tx1"/>
                </a:solidFill>
                <a:latin typeface="Garamond" pitchFamily="18" charset="0"/>
              </a:defRPr>
            </a:lvl5pPr>
            <a:lvl6pPr marL="2514600" indent="-228600" fontAlgn="base">
              <a:spcBef>
                <a:spcPct val="0"/>
              </a:spcBef>
              <a:spcAft>
                <a:spcPct val="0"/>
              </a:spcAft>
              <a:defRPr sz="2000">
                <a:solidFill>
                  <a:schemeClr val="tx1"/>
                </a:solidFill>
                <a:latin typeface="Garamond" pitchFamily="18" charset="0"/>
              </a:defRPr>
            </a:lvl6pPr>
            <a:lvl7pPr marL="2971800" indent="-228600" fontAlgn="base">
              <a:spcBef>
                <a:spcPct val="0"/>
              </a:spcBef>
              <a:spcAft>
                <a:spcPct val="0"/>
              </a:spcAft>
              <a:defRPr sz="2000">
                <a:solidFill>
                  <a:schemeClr val="tx1"/>
                </a:solidFill>
                <a:latin typeface="Garamond" pitchFamily="18" charset="0"/>
              </a:defRPr>
            </a:lvl7pPr>
            <a:lvl8pPr marL="3429000" indent="-228600" fontAlgn="base">
              <a:spcBef>
                <a:spcPct val="0"/>
              </a:spcBef>
              <a:spcAft>
                <a:spcPct val="0"/>
              </a:spcAft>
              <a:defRPr sz="2000">
                <a:solidFill>
                  <a:schemeClr val="tx1"/>
                </a:solidFill>
                <a:latin typeface="Garamond" pitchFamily="18" charset="0"/>
              </a:defRPr>
            </a:lvl8pPr>
            <a:lvl9pPr marL="3886200" indent="-228600" fontAlgn="base">
              <a:spcBef>
                <a:spcPct val="0"/>
              </a:spcBef>
              <a:spcAft>
                <a:spcPct val="0"/>
              </a:spcAft>
              <a:defRPr sz="2000">
                <a:solidFill>
                  <a:schemeClr val="tx1"/>
                </a:solidFill>
                <a:latin typeface="Garamond" pitchFamily="18" charset="0"/>
              </a:defRPr>
            </a:lvl9pPr>
          </a:lstStyle>
          <a:p>
            <a:endParaRPr lang="nl-NL" altLang="nl-NL"/>
          </a:p>
        </p:txBody>
      </p:sp>
      <p:sp>
        <p:nvSpPr>
          <p:cNvPr id="20482" name="Text Box 3"/>
          <p:cNvSpPr txBox="1">
            <a:spLocks noChangeArrowheads="1"/>
          </p:cNvSpPr>
          <p:nvPr/>
        </p:nvSpPr>
        <p:spPr bwMode="auto">
          <a:xfrm>
            <a:off x="3733397" y="3429720"/>
            <a:ext cx="1143672" cy="640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800" dirty="0" smtClean="0">
                <a:latin typeface="Arial" charset="0"/>
                <a:cs typeface="Arial" charset="0"/>
              </a:rPr>
              <a:t>IE/IPPC </a:t>
            </a:r>
            <a:r>
              <a:rPr lang="en-IE" altLang="nl-NL" sz="1800" dirty="0">
                <a:latin typeface="Arial" charset="0"/>
                <a:cs typeface="Arial" charset="0"/>
              </a:rPr>
              <a:t>Directive</a:t>
            </a:r>
            <a:endParaRPr lang="en-GB" altLang="nl-NL" sz="1800" dirty="0">
              <a:latin typeface="Arial" charset="0"/>
              <a:cs typeface="Arial" charset="0"/>
            </a:endParaRPr>
          </a:p>
        </p:txBody>
      </p:sp>
      <p:sp>
        <p:nvSpPr>
          <p:cNvPr id="20483" name="Text Box 4"/>
          <p:cNvSpPr txBox="1">
            <a:spLocks noChangeArrowheads="1"/>
          </p:cNvSpPr>
          <p:nvPr/>
        </p:nvSpPr>
        <p:spPr bwMode="auto">
          <a:xfrm>
            <a:off x="2896138" y="1599672"/>
            <a:ext cx="1904328" cy="581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600">
                <a:latin typeface="Arial" charset="0"/>
                <a:cs typeface="Arial" charset="0"/>
              </a:rPr>
              <a:t>Water Framework Directive</a:t>
            </a:r>
            <a:endParaRPr lang="en-GB" altLang="nl-NL" sz="1600">
              <a:latin typeface="Arial" charset="0"/>
              <a:cs typeface="Arial" charset="0"/>
            </a:endParaRPr>
          </a:p>
        </p:txBody>
      </p:sp>
      <p:sp>
        <p:nvSpPr>
          <p:cNvPr id="20484" name="Text Box 5"/>
          <p:cNvSpPr txBox="1">
            <a:spLocks noChangeArrowheads="1"/>
          </p:cNvSpPr>
          <p:nvPr/>
        </p:nvSpPr>
        <p:spPr bwMode="auto">
          <a:xfrm>
            <a:off x="0" y="4408817"/>
            <a:ext cx="1905672" cy="344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600">
                <a:latin typeface="Arial" charset="0"/>
                <a:cs typeface="Arial" charset="0"/>
              </a:rPr>
              <a:t>EIA Directive</a:t>
            </a:r>
            <a:endParaRPr lang="en-GB" altLang="nl-NL" sz="1600">
              <a:latin typeface="Arial" charset="0"/>
              <a:cs typeface="Arial" charset="0"/>
            </a:endParaRPr>
          </a:p>
        </p:txBody>
      </p:sp>
      <p:sp>
        <p:nvSpPr>
          <p:cNvPr id="20485" name="Text Box 6"/>
          <p:cNvSpPr txBox="1">
            <a:spLocks noChangeArrowheads="1"/>
          </p:cNvSpPr>
          <p:nvPr/>
        </p:nvSpPr>
        <p:spPr bwMode="auto">
          <a:xfrm>
            <a:off x="456932" y="5029392"/>
            <a:ext cx="1905672" cy="33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600">
                <a:latin typeface="Arial" charset="0"/>
                <a:cs typeface="Arial" charset="0"/>
              </a:rPr>
              <a:t>PRTR Regulations</a:t>
            </a:r>
            <a:endParaRPr lang="en-GB" altLang="nl-NL" sz="1600">
              <a:latin typeface="Arial" charset="0"/>
              <a:cs typeface="Arial" charset="0"/>
            </a:endParaRPr>
          </a:p>
        </p:txBody>
      </p:sp>
      <p:sp>
        <p:nvSpPr>
          <p:cNvPr id="20486" name="Text Box 7"/>
          <p:cNvSpPr txBox="1">
            <a:spLocks noChangeArrowheads="1"/>
          </p:cNvSpPr>
          <p:nvPr/>
        </p:nvSpPr>
        <p:spPr bwMode="auto">
          <a:xfrm>
            <a:off x="913863" y="5409512"/>
            <a:ext cx="1905672" cy="33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600">
                <a:latin typeface="Arial" charset="0"/>
                <a:cs typeface="Arial" charset="0"/>
              </a:rPr>
              <a:t>Seveso Directive</a:t>
            </a:r>
            <a:endParaRPr lang="en-GB" altLang="nl-NL" sz="1600">
              <a:latin typeface="Arial" charset="0"/>
              <a:cs typeface="Arial" charset="0"/>
            </a:endParaRPr>
          </a:p>
        </p:txBody>
      </p:sp>
      <p:sp>
        <p:nvSpPr>
          <p:cNvPr id="20487" name="Text Box 8"/>
          <p:cNvSpPr txBox="1">
            <a:spLocks noChangeArrowheads="1"/>
          </p:cNvSpPr>
          <p:nvPr/>
        </p:nvSpPr>
        <p:spPr bwMode="auto">
          <a:xfrm>
            <a:off x="1600604" y="5714760"/>
            <a:ext cx="1904328" cy="830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600" b="1" dirty="0">
                <a:solidFill>
                  <a:srgbClr val="0070C0"/>
                </a:solidFill>
                <a:latin typeface="Arial" charset="0"/>
                <a:cs typeface="Arial" charset="0"/>
              </a:rPr>
              <a:t>Waste Incineration Directive</a:t>
            </a:r>
            <a:endParaRPr lang="en-GB" altLang="nl-NL" sz="1600" b="1" dirty="0">
              <a:solidFill>
                <a:srgbClr val="0070C0"/>
              </a:solidFill>
              <a:latin typeface="Arial" charset="0"/>
              <a:cs typeface="Arial" charset="0"/>
            </a:endParaRPr>
          </a:p>
        </p:txBody>
      </p:sp>
      <p:sp>
        <p:nvSpPr>
          <p:cNvPr id="20488" name="Text Box 9"/>
          <p:cNvSpPr txBox="1">
            <a:spLocks noChangeArrowheads="1"/>
          </p:cNvSpPr>
          <p:nvPr/>
        </p:nvSpPr>
        <p:spPr bwMode="auto">
          <a:xfrm>
            <a:off x="5372974" y="5540983"/>
            <a:ext cx="1904328" cy="830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600" b="1" dirty="0">
                <a:solidFill>
                  <a:srgbClr val="0070C0"/>
                </a:solidFill>
                <a:latin typeface="Arial" charset="0"/>
                <a:cs typeface="Arial" charset="0"/>
              </a:rPr>
              <a:t>Large Combustion Plant Directive</a:t>
            </a:r>
            <a:endParaRPr lang="en-GB" altLang="nl-NL" sz="1600" b="1" dirty="0">
              <a:solidFill>
                <a:srgbClr val="0070C0"/>
              </a:solidFill>
              <a:latin typeface="Arial" charset="0"/>
              <a:cs typeface="Arial" charset="0"/>
            </a:endParaRPr>
          </a:p>
        </p:txBody>
      </p:sp>
      <p:sp>
        <p:nvSpPr>
          <p:cNvPr id="20489" name="Text Box 10"/>
          <p:cNvSpPr txBox="1">
            <a:spLocks noChangeArrowheads="1"/>
          </p:cNvSpPr>
          <p:nvPr/>
        </p:nvSpPr>
        <p:spPr bwMode="auto">
          <a:xfrm>
            <a:off x="6781397" y="4724145"/>
            <a:ext cx="1905672" cy="826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600">
                <a:latin typeface="Arial" charset="0"/>
                <a:cs typeface="Arial" charset="0"/>
              </a:rPr>
              <a:t>Air Quality Framework Directive</a:t>
            </a:r>
            <a:endParaRPr lang="en-GB" altLang="nl-NL" sz="1600">
              <a:latin typeface="Arial" charset="0"/>
              <a:cs typeface="Arial" charset="0"/>
            </a:endParaRPr>
          </a:p>
        </p:txBody>
      </p:sp>
      <p:sp>
        <p:nvSpPr>
          <p:cNvPr id="20490" name="Text Box 11"/>
          <p:cNvSpPr txBox="1">
            <a:spLocks noChangeArrowheads="1"/>
          </p:cNvSpPr>
          <p:nvPr/>
        </p:nvSpPr>
        <p:spPr bwMode="auto">
          <a:xfrm>
            <a:off x="0" y="3277096"/>
            <a:ext cx="1905672" cy="33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600">
                <a:latin typeface="Arial" charset="0"/>
                <a:cs typeface="Arial" charset="0"/>
              </a:rPr>
              <a:t>Waste Directive</a:t>
            </a:r>
            <a:endParaRPr lang="en-GB" altLang="nl-NL" sz="1600">
              <a:latin typeface="Arial" charset="0"/>
              <a:cs typeface="Arial" charset="0"/>
            </a:endParaRPr>
          </a:p>
        </p:txBody>
      </p:sp>
      <p:sp>
        <p:nvSpPr>
          <p:cNvPr id="20491" name="Text Box 12"/>
          <p:cNvSpPr txBox="1">
            <a:spLocks noChangeArrowheads="1"/>
          </p:cNvSpPr>
          <p:nvPr/>
        </p:nvSpPr>
        <p:spPr bwMode="auto">
          <a:xfrm>
            <a:off x="6477672" y="3048160"/>
            <a:ext cx="1904328" cy="33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600">
                <a:latin typeface="Arial" charset="0"/>
                <a:cs typeface="Arial" charset="0"/>
              </a:rPr>
              <a:t>Landfill Directive</a:t>
            </a:r>
            <a:endParaRPr lang="en-GB" altLang="nl-NL" sz="1600">
              <a:latin typeface="Arial" charset="0"/>
              <a:cs typeface="Arial" charset="0"/>
            </a:endParaRPr>
          </a:p>
        </p:txBody>
      </p:sp>
      <p:sp>
        <p:nvSpPr>
          <p:cNvPr id="20492" name="Text Box 13"/>
          <p:cNvSpPr txBox="1">
            <a:spLocks noChangeArrowheads="1"/>
          </p:cNvSpPr>
          <p:nvPr/>
        </p:nvSpPr>
        <p:spPr bwMode="auto">
          <a:xfrm>
            <a:off x="6629535" y="3429720"/>
            <a:ext cx="1904328" cy="580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600">
                <a:latin typeface="Arial" charset="0"/>
                <a:cs typeface="Arial" charset="0"/>
              </a:rPr>
              <a:t>Groundwater Directive</a:t>
            </a:r>
            <a:endParaRPr lang="en-GB" altLang="nl-NL" sz="1600">
              <a:latin typeface="Arial" charset="0"/>
              <a:cs typeface="Arial" charset="0"/>
            </a:endParaRPr>
          </a:p>
        </p:txBody>
      </p:sp>
      <p:sp>
        <p:nvSpPr>
          <p:cNvPr id="20493" name="Text Box 14"/>
          <p:cNvSpPr txBox="1">
            <a:spLocks noChangeArrowheads="1"/>
          </p:cNvSpPr>
          <p:nvPr/>
        </p:nvSpPr>
        <p:spPr bwMode="auto">
          <a:xfrm>
            <a:off x="6706138" y="4115088"/>
            <a:ext cx="1904328" cy="580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600">
                <a:latin typeface="Arial" charset="0"/>
                <a:cs typeface="Arial" charset="0"/>
              </a:rPr>
              <a:t>Environmental Liability Directive</a:t>
            </a:r>
            <a:endParaRPr lang="en-GB" altLang="nl-NL" sz="1600">
              <a:latin typeface="Arial" charset="0"/>
              <a:cs typeface="Arial" charset="0"/>
            </a:endParaRPr>
          </a:p>
        </p:txBody>
      </p:sp>
      <p:sp>
        <p:nvSpPr>
          <p:cNvPr id="20494" name="Text Box 15"/>
          <p:cNvSpPr txBox="1">
            <a:spLocks noChangeArrowheads="1"/>
          </p:cNvSpPr>
          <p:nvPr/>
        </p:nvSpPr>
        <p:spPr bwMode="auto">
          <a:xfrm>
            <a:off x="0" y="3809840"/>
            <a:ext cx="1905672" cy="33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600">
                <a:latin typeface="Arial" charset="0"/>
                <a:cs typeface="Arial" charset="0"/>
              </a:rPr>
              <a:t>Nitrates Directive</a:t>
            </a:r>
            <a:endParaRPr lang="en-GB" altLang="nl-NL" sz="1600">
              <a:latin typeface="Arial" charset="0"/>
              <a:cs typeface="Arial" charset="0"/>
            </a:endParaRPr>
          </a:p>
        </p:txBody>
      </p:sp>
      <p:sp>
        <p:nvSpPr>
          <p:cNvPr id="20495" name="Text Box 16"/>
          <p:cNvSpPr txBox="1">
            <a:spLocks noChangeArrowheads="1"/>
          </p:cNvSpPr>
          <p:nvPr/>
        </p:nvSpPr>
        <p:spPr bwMode="auto">
          <a:xfrm>
            <a:off x="5639069" y="2057544"/>
            <a:ext cx="2132794" cy="580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r>
              <a:rPr lang="en-IE" altLang="nl-NL" sz="1600">
                <a:latin typeface="Arial" charset="0"/>
                <a:cs typeface="Arial" charset="0"/>
              </a:rPr>
              <a:t>National Emissions Ceiling Directive</a:t>
            </a:r>
            <a:endParaRPr lang="en-GB" altLang="nl-NL" sz="1600">
              <a:latin typeface="Arial" charset="0"/>
              <a:cs typeface="Arial" charset="0"/>
            </a:endParaRPr>
          </a:p>
        </p:txBody>
      </p:sp>
      <p:sp>
        <p:nvSpPr>
          <p:cNvPr id="20496" name="Text Box 17"/>
          <p:cNvSpPr txBox="1">
            <a:spLocks noChangeArrowheads="1"/>
          </p:cNvSpPr>
          <p:nvPr/>
        </p:nvSpPr>
        <p:spPr bwMode="auto">
          <a:xfrm>
            <a:off x="151863" y="2149380"/>
            <a:ext cx="1905672" cy="584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r>
              <a:rPr lang="en-IE" altLang="nl-NL" sz="1600" b="1" dirty="0">
                <a:solidFill>
                  <a:srgbClr val="0070C0"/>
                </a:solidFill>
                <a:latin typeface="Arial" charset="0"/>
                <a:cs typeface="Arial" charset="0"/>
              </a:rPr>
              <a:t>Solvents Directive</a:t>
            </a:r>
            <a:endParaRPr lang="en-GB" altLang="nl-NL" sz="1600" b="1" dirty="0">
              <a:solidFill>
                <a:srgbClr val="0070C0"/>
              </a:solidFill>
              <a:latin typeface="Arial" charset="0"/>
              <a:cs typeface="Arial" charset="0"/>
            </a:endParaRPr>
          </a:p>
        </p:txBody>
      </p:sp>
      <p:sp>
        <p:nvSpPr>
          <p:cNvPr id="20497" name="Text Box 18"/>
          <p:cNvSpPr txBox="1">
            <a:spLocks noChangeArrowheads="1"/>
          </p:cNvSpPr>
          <p:nvPr/>
        </p:nvSpPr>
        <p:spPr bwMode="auto">
          <a:xfrm>
            <a:off x="6324466" y="2590289"/>
            <a:ext cx="1905672" cy="33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r>
              <a:rPr lang="en-IE" altLang="nl-NL" sz="1600">
                <a:latin typeface="Arial" charset="0"/>
                <a:cs typeface="Arial" charset="0"/>
              </a:rPr>
              <a:t>Habitats Directive</a:t>
            </a:r>
            <a:endParaRPr lang="en-GB" altLang="nl-NL" sz="1600">
              <a:latin typeface="Arial" charset="0"/>
              <a:cs typeface="Arial" charset="0"/>
            </a:endParaRPr>
          </a:p>
        </p:txBody>
      </p:sp>
      <p:sp>
        <p:nvSpPr>
          <p:cNvPr id="20498" name="Text Box 19"/>
          <p:cNvSpPr txBox="1">
            <a:spLocks noChangeArrowheads="1"/>
          </p:cNvSpPr>
          <p:nvPr/>
        </p:nvSpPr>
        <p:spPr bwMode="auto">
          <a:xfrm>
            <a:off x="0" y="2590288"/>
            <a:ext cx="2286000" cy="581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r>
              <a:rPr lang="en-IE" altLang="nl-NL" sz="1600">
                <a:latin typeface="Arial" charset="0"/>
                <a:cs typeface="Arial" charset="0"/>
              </a:rPr>
              <a:t>Animal By-Products Regulations</a:t>
            </a:r>
            <a:endParaRPr lang="en-GB" altLang="nl-NL" sz="1600">
              <a:latin typeface="Arial" charset="0"/>
              <a:cs typeface="Arial" charset="0"/>
            </a:endParaRPr>
          </a:p>
        </p:txBody>
      </p:sp>
      <p:sp>
        <p:nvSpPr>
          <p:cNvPr id="20499" name="Line 20"/>
          <p:cNvSpPr>
            <a:spLocks noChangeShapeType="1"/>
          </p:cNvSpPr>
          <p:nvPr/>
        </p:nvSpPr>
        <p:spPr bwMode="auto">
          <a:xfrm>
            <a:off x="1905672" y="2971848"/>
            <a:ext cx="1524000" cy="45787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00" name="Line 21"/>
          <p:cNvSpPr>
            <a:spLocks noChangeShapeType="1"/>
          </p:cNvSpPr>
          <p:nvPr/>
        </p:nvSpPr>
        <p:spPr bwMode="auto">
          <a:xfrm>
            <a:off x="1752466" y="3504592"/>
            <a:ext cx="1600604" cy="15262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01" name="Line 22"/>
          <p:cNvSpPr>
            <a:spLocks noChangeShapeType="1"/>
          </p:cNvSpPr>
          <p:nvPr/>
        </p:nvSpPr>
        <p:spPr bwMode="auto">
          <a:xfrm flipV="1">
            <a:off x="1752466" y="3809840"/>
            <a:ext cx="1600604" cy="22893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02" name="Line 23"/>
          <p:cNvSpPr>
            <a:spLocks noChangeShapeType="1"/>
          </p:cNvSpPr>
          <p:nvPr/>
        </p:nvSpPr>
        <p:spPr bwMode="auto">
          <a:xfrm flipV="1">
            <a:off x="1584477" y="3886152"/>
            <a:ext cx="1690646" cy="71848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03" name="Line 24"/>
          <p:cNvSpPr>
            <a:spLocks noChangeShapeType="1"/>
          </p:cNvSpPr>
          <p:nvPr/>
        </p:nvSpPr>
        <p:spPr bwMode="auto">
          <a:xfrm flipV="1">
            <a:off x="2286000" y="4115088"/>
            <a:ext cx="1218931" cy="106692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04" name="Line 25"/>
          <p:cNvSpPr>
            <a:spLocks noChangeShapeType="1"/>
          </p:cNvSpPr>
          <p:nvPr/>
        </p:nvSpPr>
        <p:spPr bwMode="auto">
          <a:xfrm flipV="1">
            <a:off x="2667673" y="4267712"/>
            <a:ext cx="990465" cy="12181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05" name="Line 26"/>
          <p:cNvSpPr>
            <a:spLocks noChangeShapeType="1"/>
          </p:cNvSpPr>
          <p:nvPr/>
        </p:nvSpPr>
        <p:spPr bwMode="auto">
          <a:xfrm flipV="1">
            <a:off x="3048000" y="4418897"/>
            <a:ext cx="913862" cy="13721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06" name="Line 27"/>
          <p:cNvSpPr>
            <a:spLocks noChangeShapeType="1"/>
          </p:cNvSpPr>
          <p:nvPr/>
        </p:nvSpPr>
        <p:spPr bwMode="auto">
          <a:xfrm flipH="1" flipV="1">
            <a:off x="4800466" y="4418896"/>
            <a:ext cx="1143672" cy="129586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07" name="Line 28"/>
          <p:cNvSpPr>
            <a:spLocks noChangeShapeType="1"/>
          </p:cNvSpPr>
          <p:nvPr/>
        </p:nvSpPr>
        <p:spPr bwMode="auto">
          <a:xfrm flipH="1" flipV="1">
            <a:off x="5028931" y="4191401"/>
            <a:ext cx="2134138" cy="83799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08" name="Line 29"/>
          <p:cNvSpPr>
            <a:spLocks noChangeShapeType="1"/>
          </p:cNvSpPr>
          <p:nvPr/>
        </p:nvSpPr>
        <p:spPr bwMode="auto">
          <a:xfrm flipH="1" flipV="1">
            <a:off x="5182137" y="3962464"/>
            <a:ext cx="1752466" cy="38156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09" name="Line 30"/>
          <p:cNvSpPr>
            <a:spLocks noChangeShapeType="1"/>
          </p:cNvSpPr>
          <p:nvPr/>
        </p:nvSpPr>
        <p:spPr bwMode="auto">
          <a:xfrm flipH="1">
            <a:off x="5182137" y="3657216"/>
            <a:ext cx="1752466" cy="763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10" name="Line 31"/>
          <p:cNvSpPr>
            <a:spLocks noChangeShapeType="1"/>
          </p:cNvSpPr>
          <p:nvPr/>
        </p:nvSpPr>
        <p:spPr bwMode="auto">
          <a:xfrm flipH="1">
            <a:off x="5105535" y="3277096"/>
            <a:ext cx="1524000" cy="15262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11" name="Text Box 32"/>
          <p:cNvSpPr txBox="1">
            <a:spLocks noChangeArrowheads="1"/>
          </p:cNvSpPr>
          <p:nvPr/>
        </p:nvSpPr>
        <p:spPr bwMode="auto">
          <a:xfrm>
            <a:off x="456931" y="332656"/>
            <a:ext cx="6096000" cy="830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eaLnBrk="0" hangingPunct="0">
              <a:spcBef>
                <a:spcPct val="50000"/>
              </a:spcBef>
            </a:pPr>
            <a:r>
              <a:rPr lang="en-IE" altLang="nl-NL" sz="2400" dirty="0" smtClean="0">
                <a:latin typeface="Arial" charset="0"/>
                <a:cs typeface="Arial" charset="0"/>
              </a:rPr>
              <a:t>IED/IPPC: Range </a:t>
            </a:r>
            <a:r>
              <a:rPr lang="en-IE" altLang="nl-NL" sz="2400" dirty="0">
                <a:latin typeface="Arial" charset="0"/>
                <a:cs typeface="Arial" charset="0"/>
              </a:rPr>
              <a:t>of Potential Interactions with Some other Community Legislation</a:t>
            </a:r>
            <a:endParaRPr lang="en-GB" altLang="nl-NL" sz="2400" dirty="0">
              <a:latin typeface="Arial" charset="0"/>
              <a:cs typeface="Arial" charset="0"/>
            </a:endParaRPr>
          </a:p>
        </p:txBody>
      </p:sp>
      <p:sp>
        <p:nvSpPr>
          <p:cNvPr id="20512" name="Line 33"/>
          <p:cNvSpPr>
            <a:spLocks noChangeShapeType="1"/>
          </p:cNvSpPr>
          <p:nvPr/>
        </p:nvSpPr>
        <p:spPr bwMode="auto">
          <a:xfrm flipH="1">
            <a:off x="5028931" y="2819224"/>
            <a:ext cx="1372138" cy="45787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13" name="Line 34"/>
          <p:cNvSpPr>
            <a:spLocks noChangeShapeType="1"/>
          </p:cNvSpPr>
          <p:nvPr/>
        </p:nvSpPr>
        <p:spPr bwMode="auto">
          <a:xfrm flipH="1">
            <a:off x="4800466" y="2513976"/>
            <a:ext cx="1067069" cy="68680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14" name="Line 35"/>
          <p:cNvSpPr>
            <a:spLocks noChangeShapeType="1"/>
          </p:cNvSpPr>
          <p:nvPr/>
        </p:nvSpPr>
        <p:spPr bwMode="auto">
          <a:xfrm>
            <a:off x="3886604" y="2133856"/>
            <a:ext cx="380328" cy="99061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15" name="Line 36"/>
          <p:cNvSpPr>
            <a:spLocks noChangeShapeType="1"/>
          </p:cNvSpPr>
          <p:nvPr/>
        </p:nvSpPr>
        <p:spPr bwMode="auto">
          <a:xfrm>
            <a:off x="2057535" y="2439104"/>
            <a:ext cx="1524000" cy="83799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16" name="Text Box 37"/>
          <p:cNvSpPr txBox="1">
            <a:spLocks noChangeArrowheads="1"/>
          </p:cNvSpPr>
          <p:nvPr/>
        </p:nvSpPr>
        <p:spPr bwMode="auto">
          <a:xfrm>
            <a:off x="1067069" y="1599672"/>
            <a:ext cx="1904328" cy="581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600">
                <a:latin typeface="Arial" charset="0"/>
                <a:cs typeface="Arial" charset="0"/>
              </a:rPr>
              <a:t>Emissions Trading Directive</a:t>
            </a:r>
            <a:endParaRPr lang="en-GB" altLang="nl-NL" sz="1600">
              <a:latin typeface="Arial" charset="0"/>
              <a:cs typeface="Arial" charset="0"/>
            </a:endParaRPr>
          </a:p>
        </p:txBody>
      </p:sp>
      <p:sp>
        <p:nvSpPr>
          <p:cNvPr id="20517" name="Line 38"/>
          <p:cNvSpPr>
            <a:spLocks noChangeShapeType="1"/>
          </p:cNvSpPr>
          <p:nvPr/>
        </p:nvSpPr>
        <p:spPr bwMode="auto">
          <a:xfrm>
            <a:off x="2742932" y="2133856"/>
            <a:ext cx="1067069" cy="99061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18" name="Text Box 39"/>
          <p:cNvSpPr txBox="1">
            <a:spLocks noChangeArrowheads="1"/>
          </p:cNvSpPr>
          <p:nvPr/>
        </p:nvSpPr>
        <p:spPr bwMode="auto">
          <a:xfrm>
            <a:off x="3170297" y="5583733"/>
            <a:ext cx="1904328" cy="830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600">
                <a:latin typeface="Arial" charset="0"/>
                <a:cs typeface="Arial" charset="0"/>
              </a:rPr>
              <a:t>Minimum Inspection Criteria Decision</a:t>
            </a:r>
            <a:endParaRPr lang="en-GB" altLang="nl-NL" sz="1600">
              <a:latin typeface="Arial" charset="0"/>
              <a:cs typeface="Arial" charset="0"/>
            </a:endParaRPr>
          </a:p>
        </p:txBody>
      </p:sp>
      <p:sp>
        <p:nvSpPr>
          <p:cNvPr id="20519" name="Line 40"/>
          <p:cNvSpPr>
            <a:spLocks noChangeShapeType="1"/>
          </p:cNvSpPr>
          <p:nvPr/>
        </p:nvSpPr>
        <p:spPr bwMode="auto">
          <a:xfrm flipV="1">
            <a:off x="4144635" y="4408817"/>
            <a:ext cx="0" cy="121955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20" name="Text Box 41"/>
          <p:cNvSpPr txBox="1">
            <a:spLocks noChangeArrowheads="1"/>
          </p:cNvSpPr>
          <p:nvPr/>
        </p:nvSpPr>
        <p:spPr bwMode="auto">
          <a:xfrm>
            <a:off x="4648604" y="1599672"/>
            <a:ext cx="2666328" cy="581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600">
                <a:latin typeface="Arial" charset="0"/>
                <a:cs typeface="Arial" charset="0"/>
              </a:rPr>
              <a:t>Access to Environmental Information Directive</a:t>
            </a:r>
            <a:endParaRPr lang="en-GB" altLang="nl-NL" sz="1600">
              <a:latin typeface="Arial" charset="0"/>
              <a:cs typeface="Arial" charset="0"/>
            </a:endParaRPr>
          </a:p>
        </p:txBody>
      </p:sp>
      <p:sp>
        <p:nvSpPr>
          <p:cNvPr id="20521" name="Line 42"/>
          <p:cNvSpPr>
            <a:spLocks noChangeShapeType="1"/>
          </p:cNvSpPr>
          <p:nvPr/>
        </p:nvSpPr>
        <p:spPr bwMode="auto">
          <a:xfrm flipH="1">
            <a:off x="4495397" y="2133856"/>
            <a:ext cx="610138" cy="99061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22" name="Text Box 43"/>
          <p:cNvSpPr txBox="1">
            <a:spLocks noChangeArrowheads="1"/>
          </p:cNvSpPr>
          <p:nvPr/>
        </p:nvSpPr>
        <p:spPr bwMode="auto">
          <a:xfrm>
            <a:off x="7009863" y="5562136"/>
            <a:ext cx="1905672" cy="581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spAutoFit/>
          </a:bodyPr>
          <a:lstStyle>
            <a:lvl1pPr defTabSz="1049338">
              <a:defRPr sz="2000">
                <a:solidFill>
                  <a:schemeClr val="tx1"/>
                </a:solidFill>
                <a:latin typeface="Garamond" pitchFamily="18" charset="0"/>
              </a:defRPr>
            </a:lvl1pPr>
            <a:lvl2pPr marL="742950" indent="-285750" defTabSz="1049338">
              <a:defRPr sz="2000">
                <a:solidFill>
                  <a:schemeClr val="tx1"/>
                </a:solidFill>
                <a:latin typeface="Garamond" pitchFamily="18" charset="0"/>
              </a:defRPr>
            </a:lvl2pPr>
            <a:lvl3pPr marL="1143000" indent="-228600" defTabSz="1049338">
              <a:defRPr sz="2000">
                <a:solidFill>
                  <a:schemeClr val="tx1"/>
                </a:solidFill>
                <a:latin typeface="Garamond" pitchFamily="18" charset="0"/>
              </a:defRPr>
            </a:lvl3pPr>
            <a:lvl4pPr marL="1600200" indent="-228600" defTabSz="1049338">
              <a:defRPr sz="2000">
                <a:solidFill>
                  <a:schemeClr val="tx1"/>
                </a:solidFill>
                <a:latin typeface="Garamond" pitchFamily="18" charset="0"/>
              </a:defRPr>
            </a:lvl4pPr>
            <a:lvl5pPr marL="2057400" indent="-228600" defTabSz="1049338">
              <a:defRPr sz="2000">
                <a:solidFill>
                  <a:schemeClr val="tx1"/>
                </a:solidFill>
                <a:latin typeface="Garamond" pitchFamily="18" charset="0"/>
              </a:defRPr>
            </a:lvl5pPr>
            <a:lvl6pPr marL="2514600" indent="-228600" defTabSz="1049338" fontAlgn="base">
              <a:spcBef>
                <a:spcPct val="0"/>
              </a:spcBef>
              <a:spcAft>
                <a:spcPct val="0"/>
              </a:spcAft>
              <a:defRPr sz="2000">
                <a:solidFill>
                  <a:schemeClr val="tx1"/>
                </a:solidFill>
                <a:latin typeface="Garamond" pitchFamily="18" charset="0"/>
              </a:defRPr>
            </a:lvl6pPr>
            <a:lvl7pPr marL="2971800" indent="-228600" defTabSz="1049338" fontAlgn="base">
              <a:spcBef>
                <a:spcPct val="0"/>
              </a:spcBef>
              <a:spcAft>
                <a:spcPct val="0"/>
              </a:spcAft>
              <a:defRPr sz="2000">
                <a:solidFill>
                  <a:schemeClr val="tx1"/>
                </a:solidFill>
                <a:latin typeface="Garamond" pitchFamily="18" charset="0"/>
              </a:defRPr>
            </a:lvl7pPr>
            <a:lvl8pPr marL="3429000" indent="-228600" defTabSz="1049338" fontAlgn="base">
              <a:spcBef>
                <a:spcPct val="0"/>
              </a:spcBef>
              <a:spcAft>
                <a:spcPct val="0"/>
              </a:spcAft>
              <a:defRPr sz="2000">
                <a:solidFill>
                  <a:schemeClr val="tx1"/>
                </a:solidFill>
                <a:latin typeface="Garamond" pitchFamily="18" charset="0"/>
              </a:defRPr>
            </a:lvl8pPr>
            <a:lvl9pPr marL="3886200" indent="-228600" defTabSz="1049338" fontAlgn="base">
              <a:spcBef>
                <a:spcPct val="0"/>
              </a:spcBef>
              <a:spcAft>
                <a:spcPct val="0"/>
              </a:spcAft>
              <a:defRPr sz="2000">
                <a:solidFill>
                  <a:schemeClr val="tx1"/>
                </a:solidFill>
                <a:latin typeface="Garamond" pitchFamily="18" charset="0"/>
              </a:defRPr>
            </a:lvl9pPr>
          </a:lstStyle>
          <a:p>
            <a:pPr algn="ctr" eaLnBrk="0" hangingPunct="0">
              <a:spcBef>
                <a:spcPct val="50000"/>
              </a:spcBef>
            </a:pPr>
            <a:r>
              <a:rPr lang="en-IE" altLang="nl-NL" sz="1600">
                <a:latin typeface="Arial" charset="0"/>
                <a:cs typeface="Arial" charset="0"/>
              </a:rPr>
              <a:t>REACH Regulations </a:t>
            </a:r>
            <a:endParaRPr lang="en-GB" altLang="nl-NL" sz="1600">
              <a:latin typeface="Arial" charset="0"/>
              <a:cs typeface="Arial" charset="0"/>
            </a:endParaRPr>
          </a:p>
        </p:txBody>
      </p:sp>
      <p:sp>
        <p:nvSpPr>
          <p:cNvPr id="20523" name="Line 44"/>
          <p:cNvSpPr>
            <a:spLocks noChangeShapeType="1"/>
          </p:cNvSpPr>
          <p:nvPr/>
        </p:nvSpPr>
        <p:spPr bwMode="auto">
          <a:xfrm flipH="1" flipV="1">
            <a:off x="4953673" y="4344025"/>
            <a:ext cx="2589725" cy="152336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24" name="Line 45"/>
          <p:cNvSpPr>
            <a:spLocks noChangeShapeType="1"/>
          </p:cNvSpPr>
          <p:nvPr/>
        </p:nvSpPr>
        <p:spPr bwMode="auto">
          <a:xfrm flipH="1" flipV="1">
            <a:off x="4449705" y="4408817"/>
            <a:ext cx="732433" cy="189340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79681" tIns="39840" rIns="79681" bIns="39840"/>
          <a:lstStyle/>
          <a:p>
            <a:endParaRPr lang="nl-NL"/>
          </a:p>
        </p:txBody>
      </p:sp>
      <p:sp>
        <p:nvSpPr>
          <p:cNvPr id="20525" name="Text Box 46"/>
          <p:cNvSpPr txBox="1">
            <a:spLocks noChangeArrowheads="1"/>
          </p:cNvSpPr>
          <p:nvPr/>
        </p:nvSpPr>
        <p:spPr bwMode="auto">
          <a:xfrm>
            <a:off x="4235650" y="6302219"/>
            <a:ext cx="1822720" cy="572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9681" tIns="39840" rIns="79681" bIns="39840">
            <a:spAutoFit/>
          </a:bodyPr>
          <a:lstStyle>
            <a:lvl1pPr>
              <a:defRPr sz="2000">
                <a:solidFill>
                  <a:schemeClr val="tx1"/>
                </a:solidFill>
                <a:latin typeface="Garamond" pitchFamily="18" charset="0"/>
              </a:defRPr>
            </a:lvl1pPr>
            <a:lvl2pPr marL="742950" indent="-285750">
              <a:defRPr sz="2000">
                <a:solidFill>
                  <a:schemeClr val="tx1"/>
                </a:solidFill>
                <a:latin typeface="Garamond" pitchFamily="18" charset="0"/>
              </a:defRPr>
            </a:lvl2pPr>
            <a:lvl3pPr marL="1143000" indent="-228600">
              <a:defRPr sz="2000">
                <a:solidFill>
                  <a:schemeClr val="tx1"/>
                </a:solidFill>
                <a:latin typeface="Garamond" pitchFamily="18" charset="0"/>
              </a:defRPr>
            </a:lvl3pPr>
            <a:lvl4pPr marL="1600200" indent="-228600">
              <a:defRPr sz="2000">
                <a:solidFill>
                  <a:schemeClr val="tx1"/>
                </a:solidFill>
                <a:latin typeface="Garamond" pitchFamily="18" charset="0"/>
              </a:defRPr>
            </a:lvl4pPr>
            <a:lvl5pPr marL="2057400" indent="-228600">
              <a:defRPr sz="2000">
                <a:solidFill>
                  <a:schemeClr val="tx1"/>
                </a:solidFill>
                <a:latin typeface="Garamond" pitchFamily="18" charset="0"/>
              </a:defRPr>
            </a:lvl5pPr>
            <a:lvl6pPr marL="2514600" indent="-228600" fontAlgn="base">
              <a:spcBef>
                <a:spcPct val="0"/>
              </a:spcBef>
              <a:spcAft>
                <a:spcPct val="0"/>
              </a:spcAft>
              <a:defRPr sz="2000">
                <a:solidFill>
                  <a:schemeClr val="tx1"/>
                </a:solidFill>
                <a:latin typeface="Garamond" pitchFamily="18" charset="0"/>
              </a:defRPr>
            </a:lvl6pPr>
            <a:lvl7pPr marL="2971800" indent="-228600" fontAlgn="base">
              <a:spcBef>
                <a:spcPct val="0"/>
              </a:spcBef>
              <a:spcAft>
                <a:spcPct val="0"/>
              </a:spcAft>
              <a:defRPr sz="2000">
                <a:solidFill>
                  <a:schemeClr val="tx1"/>
                </a:solidFill>
                <a:latin typeface="Garamond" pitchFamily="18" charset="0"/>
              </a:defRPr>
            </a:lvl7pPr>
            <a:lvl8pPr marL="3429000" indent="-228600" fontAlgn="base">
              <a:spcBef>
                <a:spcPct val="0"/>
              </a:spcBef>
              <a:spcAft>
                <a:spcPct val="0"/>
              </a:spcAft>
              <a:defRPr sz="2000">
                <a:solidFill>
                  <a:schemeClr val="tx1"/>
                </a:solidFill>
                <a:latin typeface="Garamond" pitchFamily="18" charset="0"/>
              </a:defRPr>
            </a:lvl8pPr>
            <a:lvl9pPr marL="3886200" indent="-228600" fontAlgn="base">
              <a:spcBef>
                <a:spcPct val="0"/>
              </a:spcBef>
              <a:spcAft>
                <a:spcPct val="0"/>
              </a:spcAft>
              <a:defRPr sz="2000">
                <a:solidFill>
                  <a:schemeClr val="tx1"/>
                </a:solidFill>
                <a:latin typeface="Garamond" pitchFamily="18" charset="0"/>
              </a:defRPr>
            </a:lvl9pPr>
          </a:lstStyle>
          <a:p>
            <a:r>
              <a:rPr lang="nl-NL" altLang="nl-NL" sz="1600" b="1" dirty="0" err="1">
                <a:solidFill>
                  <a:srgbClr val="0070C0"/>
                </a:solidFill>
                <a:latin typeface="Arial" charset="0"/>
              </a:rPr>
              <a:t>Titanium-Dioxide</a:t>
            </a:r>
            <a:endParaRPr lang="nl-NL" altLang="nl-NL" sz="1600" b="1" dirty="0">
              <a:solidFill>
                <a:srgbClr val="0070C0"/>
              </a:solidFill>
              <a:latin typeface="Arial" charset="0"/>
            </a:endParaRPr>
          </a:p>
          <a:p>
            <a:r>
              <a:rPr lang="nl-NL" altLang="nl-NL" sz="1600" b="1" dirty="0" err="1">
                <a:solidFill>
                  <a:srgbClr val="0070C0"/>
                </a:solidFill>
                <a:latin typeface="Arial" charset="0"/>
              </a:rPr>
              <a:t>Directives</a:t>
            </a:r>
            <a:endParaRPr lang="nl-NL" altLang="nl-NL" sz="1600" b="1" dirty="0">
              <a:solidFill>
                <a:srgbClr val="0070C0"/>
              </a:solidFill>
              <a:latin typeface="Arial" charset="0"/>
            </a:endParaRPr>
          </a:p>
        </p:txBody>
      </p:sp>
    </p:spTree>
    <p:extLst>
      <p:ext uri="{BB962C8B-B14F-4D97-AF65-F5344CB8AC3E}">
        <p14:creationId xmlns:p14="http://schemas.microsoft.com/office/powerpoint/2010/main" val="3758180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1226</TotalTime>
  <Words>1413</Words>
  <Application>Microsoft Office PowerPoint</Application>
  <PresentationFormat>Diavoorstelling (4:3)</PresentationFormat>
  <Paragraphs>243</Paragraphs>
  <Slides>15</Slides>
  <Notes>2</Notes>
  <HiddenSlides>0</HiddenSlides>
  <MMClips>0</MMClips>
  <ScaleCrop>false</ScaleCrop>
  <HeadingPairs>
    <vt:vector size="4" baseType="variant">
      <vt:variant>
        <vt:lpstr>Thema</vt:lpstr>
      </vt:variant>
      <vt:variant>
        <vt:i4>1</vt:i4>
      </vt:variant>
      <vt:variant>
        <vt:lpstr>Diatitels</vt:lpstr>
      </vt:variant>
      <vt:variant>
        <vt:i4>15</vt:i4>
      </vt:variant>
    </vt:vector>
  </HeadingPairs>
  <TitlesOfParts>
    <vt:vector size="16" baseType="lpstr">
      <vt:lpstr>Office Theme</vt:lpstr>
      <vt:lpstr> </vt:lpstr>
      <vt:lpstr> </vt:lpstr>
      <vt:lpstr> </vt:lpstr>
      <vt:lpstr> </vt:lpstr>
      <vt:lpstr> </vt:lpstr>
      <vt:lpstr> </vt:lpstr>
      <vt:lpstr>PowerPoint-presentatie</vt:lpstr>
      <vt:lpstr> </vt:lpstr>
      <vt:lpstr>PowerPoint-presentatie</vt:lpstr>
      <vt:lpstr> </vt:lpstr>
      <vt:lpstr> </vt:lpstr>
      <vt:lpstr> </vt:lpstr>
      <vt:lpstr> </vt:lpstr>
      <vt:lpstr> </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ruza</dc:creator>
  <cp:lastModifiedBy>Ike Van Der Putte</cp:lastModifiedBy>
  <cp:revision>72</cp:revision>
  <dcterms:created xsi:type="dcterms:W3CDTF">2013-10-30T11:37:35Z</dcterms:created>
  <dcterms:modified xsi:type="dcterms:W3CDTF">2014-01-30T15:37:05Z</dcterms:modified>
</cp:coreProperties>
</file>