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Coordinator ECRAN KE 2 </a:t>
            </a:r>
          </a:p>
          <a:p>
            <a:r>
              <a:rPr lang="en-US" dirty="0" smtClean="0"/>
              <a:t>Ike van der Putte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3" t="23214" r="36221" b="4767"/>
          <a:stretch/>
        </p:blipFill>
        <p:spPr bwMode="auto">
          <a:xfrm>
            <a:off x="175363" y="1177447"/>
            <a:ext cx="8844613" cy="109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3419872" y="2852936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Activity 1.2</a:t>
            </a:r>
            <a:endParaRPr lang="nl-NL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539552" y="657562"/>
            <a:ext cx="6216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1.2.7 Inspectors participation in networking activities and </a:t>
            </a:r>
            <a:endParaRPr lang="en-GB" b="1" i="1" dirty="0" smtClean="0"/>
          </a:p>
          <a:p>
            <a:r>
              <a:rPr lang="en-GB" b="1" i="1" dirty="0" smtClean="0"/>
              <a:t>ECENA </a:t>
            </a:r>
            <a:r>
              <a:rPr lang="en-GB" b="1" i="1" dirty="0"/>
              <a:t>Coordinators Annual Meetings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70844" y="1427915"/>
            <a:ext cx="84325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IMPEL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b="1" dirty="0" smtClean="0"/>
              <a:t>IMPEL</a:t>
            </a:r>
            <a:r>
              <a:rPr lang="en-GB" dirty="0" smtClean="0"/>
              <a:t>/</a:t>
            </a:r>
            <a:r>
              <a:rPr lang="en-GB" b="1" i="1" dirty="0" smtClean="0"/>
              <a:t>GREENFORCE </a:t>
            </a:r>
            <a:r>
              <a:rPr lang="en-GB" dirty="0" smtClean="0"/>
              <a:t> </a:t>
            </a:r>
            <a:r>
              <a:rPr lang="en-GB" dirty="0"/>
              <a:t>are the main networks that should be </a:t>
            </a:r>
            <a:r>
              <a:rPr lang="en-GB" dirty="0" smtClean="0"/>
              <a:t>considered </a:t>
            </a:r>
            <a:r>
              <a:rPr lang="en-GB" dirty="0"/>
              <a:t>and </a:t>
            </a:r>
            <a:endParaRPr lang="en-GB" dirty="0" smtClean="0"/>
          </a:p>
          <a:p>
            <a:r>
              <a:rPr lang="en-GB" dirty="0" smtClean="0"/>
              <a:t>recommended</a:t>
            </a:r>
            <a:r>
              <a:rPr lang="en-GB" dirty="0"/>
              <a:t>. Membership of IMPEL is now open for all beneficiary </a:t>
            </a:r>
            <a:endParaRPr lang="en-GB" dirty="0" smtClean="0"/>
          </a:p>
          <a:p>
            <a:r>
              <a:rPr lang="en-GB" dirty="0" smtClean="0"/>
              <a:t>countries </a:t>
            </a:r>
            <a:r>
              <a:rPr lang="en-GB" dirty="0"/>
              <a:t>within the </a:t>
            </a:r>
            <a:r>
              <a:rPr lang="en-GB" dirty="0" smtClean="0"/>
              <a:t>ECRAN </a:t>
            </a:r>
            <a:r>
              <a:rPr lang="en-GB" dirty="0"/>
              <a:t>programme. With IMPEL membership a more </a:t>
            </a:r>
            <a:r>
              <a:rPr lang="en-GB" dirty="0" smtClean="0"/>
              <a:t>broad</a:t>
            </a:r>
          </a:p>
          <a:p>
            <a:r>
              <a:rPr lang="en-GB" dirty="0" smtClean="0"/>
              <a:t> </a:t>
            </a:r>
            <a:r>
              <a:rPr lang="en-GB" dirty="0"/>
              <a:t>participation of inspectors in the various clusters of IMPEL can be supported. </a:t>
            </a:r>
            <a:endParaRPr lang="nl-NL" dirty="0"/>
          </a:p>
          <a:p>
            <a:r>
              <a:rPr lang="en-GB" dirty="0"/>
              <a:t>A new activity is proposed which considers the participation in the European </a:t>
            </a:r>
            <a:r>
              <a:rPr lang="en-GB" dirty="0" smtClean="0"/>
              <a:t>Forum</a:t>
            </a:r>
          </a:p>
          <a:p>
            <a:r>
              <a:rPr lang="en-GB" dirty="0" smtClean="0"/>
              <a:t> </a:t>
            </a:r>
            <a:r>
              <a:rPr lang="en-GB" dirty="0"/>
              <a:t>of Judges for Environment </a:t>
            </a:r>
            <a:r>
              <a:rPr lang="en-GB" b="1" i="1" dirty="0"/>
              <a:t>(EUFJE</a:t>
            </a:r>
            <a:r>
              <a:rPr lang="en-GB" b="1" i="1" dirty="0" smtClean="0"/>
              <a:t>)</a:t>
            </a:r>
          </a:p>
          <a:p>
            <a:r>
              <a:rPr lang="en-GB" dirty="0"/>
              <a:t>Along the same lines, the newly established European Network of Prosecutors for </a:t>
            </a:r>
            <a:r>
              <a:rPr lang="en-GB" dirty="0" smtClean="0"/>
              <a:t>the</a:t>
            </a:r>
          </a:p>
          <a:p>
            <a:r>
              <a:rPr lang="en-GB" dirty="0" smtClean="0"/>
              <a:t> </a:t>
            </a:r>
            <a:r>
              <a:rPr lang="en-GB" dirty="0"/>
              <a:t>Environment </a:t>
            </a:r>
            <a:r>
              <a:rPr lang="en-GB" b="1" i="1" dirty="0"/>
              <a:t>(ENPE) </a:t>
            </a:r>
            <a:r>
              <a:rPr lang="en-GB" dirty="0"/>
              <a:t>can be mentioned as a network that helps practitioners to connect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49863" y="5013176"/>
            <a:ext cx="83806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practice established under RENA will continue under ECRAN when It comes to </a:t>
            </a:r>
            <a:r>
              <a:rPr lang="en-GB" dirty="0" smtClean="0"/>
              <a:t>this</a:t>
            </a:r>
          </a:p>
          <a:p>
            <a:r>
              <a:rPr lang="en-GB" dirty="0" smtClean="0"/>
              <a:t> </a:t>
            </a:r>
            <a:r>
              <a:rPr lang="en-GB" dirty="0"/>
              <a:t>task. ECRAN will finance participation of up to one representative from the beneficiary </a:t>
            </a:r>
            <a:endParaRPr lang="en-GB" dirty="0" smtClean="0"/>
          </a:p>
          <a:p>
            <a:r>
              <a:rPr lang="en-GB" dirty="0" smtClean="0"/>
              <a:t>country </a:t>
            </a:r>
            <a:r>
              <a:rPr lang="en-GB" dirty="0"/>
              <a:t>to the relevant meetings of </a:t>
            </a:r>
            <a:r>
              <a:rPr lang="en-GB" dirty="0" smtClean="0"/>
              <a:t>related </a:t>
            </a:r>
            <a:r>
              <a:rPr lang="en-GB" dirty="0"/>
              <a:t>networks. The request for financing will be </a:t>
            </a:r>
            <a:endParaRPr lang="en-GB" dirty="0" smtClean="0"/>
          </a:p>
          <a:p>
            <a:r>
              <a:rPr lang="en-GB" dirty="0" smtClean="0"/>
              <a:t>addressed </a:t>
            </a:r>
            <a:r>
              <a:rPr lang="en-GB" dirty="0"/>
              <a:t>to ECRAN Secretariat who will arrange the logistics upon approval of EC.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539552" y="3723596"/>
            <a:ext cx="7674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Considering </a:t>
            </a:r>
            <a:r>
              <a:rPr lang="en-GB" dirty="0">
                <a:ea typeface="Times New Roman"/>
                <a:cs typeface="Times New Roman"/>
              </a:rPr>
              <a:t>enforcement in the European Union also </a:t>
            </a:r>
            <a:r>
              <a:rPr lang="en-GB" b="1" i="1" dirty="0" smtClean="0">
                <a:ea typeface="Times New Roman"/>
                <a:cs typeface="Times New Roman"/>
              </a:rPr>
              <a:t>EUROPOL/</a:t>
            </a:r>
            <a:r>
              <a:rPr lang="en-GB" b="1" i="1" dirty="0" smtClean="0"/>
              <a:t>ENVICRIMENET</a:t>
            </a:r>
            <a:endParaRPr lang="nl-NL" b="1" i="1" dirty="0"/>
          </a:p>
          <a:p>
            <a:r>
              <a:rPr lang="en-GB" dirty="0"/>
              <a:t> </a:t>
            </a:r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has to be mentioned as an important organisation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85225" y="4404041"/>
            <a:ext cx="8309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Other </a:t>
            </a:r>
            <a:r>
              <a:rPr lang="en-GB" dirty="0"/>
              <a:t>networks which are of secondary relevance are INTERPOL and INECE because of </a:t>
            </a:r>
            <a:endParaRPr lang="en-GB" dirty="0" smtClean="0"/>
          </a:p>
          <a:p>
            <a:r>
              <a:rPr lang="en-GB" dirty="0" smtClean="0"/>
              <a:t>their </a:t>
            </a:r>
            <a:r>
              <a:rPr lang="en-GB" dirty="0"/>
              <a:t>international perspective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31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959529"/>
              </p:ext>
            </p:extLst>
          </p:nvPr>
        </p:nvGraphicFramePr>
        <p:xfrm>
          <a:off x="1187624" y="1772816"/>
          <a:ext cx="6124575" cy="356616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  2014 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2014/January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2015/January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ECENA WG Annual Meetings materials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4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December 2013– September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Reports from the beneficiaries participating to the relevant meetings of the related networks.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31413"/>
            <a:ext cx="3087825" cy="231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002" y="3131412"/>
            <a:ext cx="3335498" cy="224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555349" y="1412776"/>
            <a:ext cx="52961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Thank you for your attention</a:t>
            </a:r>
            <a:endParaRPr lang="en-US" sz="32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043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258006" y="1340768"/>
            <a:ext cx="895431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activities for the period </a:t>
            </a:r>
            <a:r>
              <a:rPr lang="en-US" dirty="0" smtClean="0"/>
              <a:t>2010-2013 (RENA) </a:t>
            </a:r>
            <a:r>
              <a:rPr lang="en-US" dirty="0"/>
              <a:t>were based on a Multi Annual Work </a:t>
            </a:r>
            <a:r>
              <a:rPr lang="en-US" dirty="0" smtClean="0"/>
              <a:t>Plan with:</a:t>
            </a:r>
          </a:p>
          <a:p>
            <a:r>
              <a:rPr lang="en-US" dirty="0" smtClean="0"/>
              <a:t>•</a:t>
            </a:r>
            <a:r>
              <a:rPr lang="en-US" dirty="0"/>
              <a:t>	Training and exchange, </a:t>
            </a:r>
          </a:p>
          <a:p>
            <a:r>
              <a:rPr lang="en-US" dirty="0"/>
              <a:t>•	Institutional and methodological development, </a:t>
            </a:r>
          </a:p>
          <a:p>
            <a:r>
              <a:rPr lang="en-US" dirty="0"/>
              <a:t>•	Cross border enforcement.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activities planned under ECRAN </a:t>
            </a:r>
            <a:r>
              <a:rPr lang="en-US" dirty="0" smtClean="0"/>
              <a:t>will be built </a:t>
            </a:r>
            <a:r>
              <a:rPr lang="en-US" dirty="0"/>
              <a:t>on the </a:t>
            </a:r>
            <a:r>
              <a:rPr lang="en-US" dirty="0" smtClean="0"/>
              <a:t>RENA results.</a:t>
            </a:r>
          </a:p>
          <a:p>
            <a:r>
              <a:rPr lang="en-US" dirty="0" smtClean="0"/>
              <a:t> </a:t>
            </a:r>
            <a:r>
              <a:rPr lang="en-US" dirty="0"/>
              <a:t>Since the work of inspectors and permit writers has to be more </a:t>
            </a:r>
            <a:r>
              <a:rPr lang="en-US" dirty="0" smtClean="0"/>
              <a:t>coordinated/ connected</a:t>
            </a:r>
          </a:p>
          <a:p>
            <a:r>
              <a:rPr lang="en-US" dirty="0" smtClean="0"/>
              <a:t> </a:t>
            </a:r>
            <a:r>
              <a:rPr lang="en-US" dirty="0"/>
              <a:t>to other </a:t>
            </a:r>
            <a:r>
              <a:rPr lang="en-US" dirty="0" smtClean="0"/>
              <a:t>activities </a:t>
            </a:r>
            <a:r>
              <a:rPr lang="en-US" dirty="0"/>
              <a:t>within the environmental protection area, it has been decided that </a:t>
            </a:r>
            <a:endParaRPr lang="en-US" dirty="0" smtClean="0"/>
          </a:p>
          <a:p>
            <a:r>
              <a:rPr lang="en-US" dirty="0" smtClean="0"/>
              <a:t>ECENA </a:t>
            </a:r>
            <a:r>
              <a:rPr lang="en-US" dirty="0"/>
              <a:t>under ECRAN should be of </a:t>
            </a:r>
            <a:r>
              <a:rPr lang="en-US" b="1" i="1" dirty="0"/>
              <a:t>cross cutting</a:t>
            </a:r>
            <a:r>
              <a:rPr lang="en-US" dirty="0"/>
              <a:t> nature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This </a:t>
            </a:r>
            <a:r>
              <a:rPr lang="en-US" dirty="0"/>
              <a:t>is particularly important as the work of ECENA is dealing with both </a:t>
            </a:r>
            <a:r>
              <a:rPr lang="en-US" dirty="0" smtClean="0"/>
              <a:t>implementation</a:t>
            </a:r>
          </a:p>
          <a:p>
            <a:r>
              <a:rPr lang="en-US" dirty="0" smtClean="0"/>
              <a:t> </a:t>
            </a:r>
            <a:r>
              <a:rPr lang="en-US" dirty="0"/>
              <a:t>and enforcement of the EU </a:t>
            </a:r>
            <a:r>
              <a:rPr lang="en-US" dirty="0" err="1" smtClean="0"/>
              <a:t>acquis</a:t>
            </a:r>
            <a:r>
              <a:rPr lang="en-US" dirty="0" smtClean="0"/>
              <a:t>. Cooperation </a:t>
            </a:r>
            <a:r>
              <a:rPr lang="en-US" dirty="0"/>
              <a:t>with policy makers and law drafters has to </a:t>
            </a:r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/>
              <a:t>strengthened in order to </a:t>
            </a:r>
            <a:r>
              <a:rPr lang="en-US" dirty="0" smtClean="0"/>
              <a:t>enable </a:t>
            </a:r>
            <a:r>
              <a:rPr lang="en-US" dirty="0"/>
              <a:t>developing better implementable legislation.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043608" y="620688"/>
            <a:ext cx="5790184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Approach ECENA Work Plan Development 2013 -2016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495767" y="2132856"/>
            <a:ext cx="6685933" cy="286232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1.2.1 Capacity building on compliance with environmental legislation </a:t>
            </a:r>
          </a:p>
          <a:p>
            <a:r>
              <a:rPr lang="en-US" dirty="0">
                <a:solidFill>
                  <a:schemeClr val="bg1"/>
                </a:solidFill>
              </a:rPr>
              <a:t>1.2.2 External country assessments </a:t>
            </a:r>
          </a:p>
          <a:p>
            <a:r>
              <a:rPr lang="en-US" dirty="0">
                <a:solidFill>
                  <a:schemeClr val="bg1"/>
                </a:solidFill>
              </a:rPr>
              <a:t>1.2.3 Methodological development - application of IRAM/easy Tools</a:t>
            </a:r>
          </a:p>
          <a:p>
            <a:r>
              <a:rPr lang="en-US" dirty="0">
                <a:solidFill>
                  <a:schemeClr val="bg1"/>
                </a:solidFill>
              </a:rPr>
              <a:t>1.2.4 Compliance with REACH/CLP Regulations;</a:t>
            </a:r>
          </a:p>
          <a:p>
            <a:r>
              <a:rPr lang="en-US" dirty="0">
                <a:solidFill>
                  <a:schemeClr val="bg1"/>
                </a:solidFill>
              </a:rPr>
              <a:t>1.2.5 Trans frontier Shipment of Waste (TFS);</a:t>
            </a:r>
          </a:p>
          <a:p>
            <a:r>
              <a:rPr lang="en-US" dirty="0">
                <a:solidFill>
                  <a:schemeClr val="bg1"/>
                </a:solidFill>
              </a:rPr>
              <a:t>1.2.6 Inspection and enforcement in other policy areas;</a:t>
            </a:r>
          </a:p>
          <a:p>
            <a:r>
              <a:rPr lang="en-US" dirty="0">
                <a:solidFill>
                  <a:schemeClr val="bg1"/>
                </a:solidFill>
              </a:rPr>
              <a:t>1.2.7 Inspector’s participation in networking activities.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123728" y="980728"/>
            <a:ext cx="5430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Activities/Tasks to </a:t>
            </a:r>
            <a:r>
              <a:rPr lang="en-US" sz="2800" b="1" dirty="0"/>
              <a:t>be implemented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313510"/>
              </p:ext>
            </p:extLst>
          </p:nvPr>
        </p:nvGraphicFramePr>
        <p:xfrm>
          <a:off x="395536" y="2060848"/>
          <a:ext cx="8352928" cy="4101084"/>
        </p:xfrm>
        <a:graphic>
          <a:graphicData uri="http://schemas.openxmlformats.org/drawingml/2006/table">
            <a:tbl>
              <a:tblPr/>
              <a:tblGrid>
                <a:gridCol w="426170"/>
                <a:gridCol w="2301317"/>
                <a:gridCol w="5625441"/>
              </a:tblGrid>
              <a:tr h="429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858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mid-January  2014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Needs Questionnaire and Training Needs Assessment. </a:t>
                      </a:r>
                      <a:endParaRPr lang="en-GB" sz="1800" dirty="0" smtClean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Proposals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for  pilot industries for common inspection. TNA report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 - February 2014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Methodology, Training Programme and Training Materials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3 -10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8 Regional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3-day Training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Workshops, April 1 2014 – May 2016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</a:t>
                      </a:r>
                      <a:r>
                        <a:rPr lang="en-GB" sz="1800" b="1" dirty="0">
                          <a:effectLst/>
                          <a:latin typeface="Calibri"/>
                          <a:ea typeface="SimSun"/>
                          <a:cs typeface="Arial"/>
                        </a:rPr>
                        <a:t>IED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, selected directives, </a:t>
                      </a:r>
                      <a:r>
                        <a:rPr lang="en-GB" sz="1800" b="1" dirty="0">
                          <a:effectLst/>
                          <a:latin typeface="Calibri"/>
                          <a:ea typeface="SimSun"/>
                          <a:cs typeface="Arial"/>
                        </a:rPr>
                        <a:t>common inspection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with </a:t>
                      </a:r>
                      <a:endParaRPr lang="en-GB" sz="1800" dirty="0" smtClean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cross-cutting </a:t>
                      </a:r>
                      <a:r>
                        <a:rPr lang="en-GB" sz="1800" b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elements in </a:t>
                      </a:r>
                      <a:r>
                        <a:rPr lang="en-GB" sz="1800" b="1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Inspection management</a:t>
                      </a:r>
                      <a:r>
                        <a:rPr lang="en-GB" sz="1800" b="1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b="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and planning,</a:t>
                      </a:r>
                      <a:r>
                        <a:rPr lang="en-GB" sz="1800" b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IED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linkages with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ambient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water and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-air quality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,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waste, EIA, chemicals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and nature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legislation. 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Report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637133" y="519063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1.2.1 Capacity building on compliance with environmental legislation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03569" y="980728"/>
            <a:ext cx="8536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trainings (for inspectors and permit writers) are designed </a:t>
            </a:r>
            <a:r>
              <a:rPr lang="en-GB" dirty="0"/>
              <a:t>as a cross cutting activity</a:t>
            </a:r>
            <a:r>
              <a:rPr lang="en-GB" dirty="0" smtClean="0"/>
              <a:t>,</a:t>
            </a:r>
          </a:p>
          <a:p>
            <a:r>
              <a:rPr lang="en-GB" dirty="0" smtClean="0"/>
              <a:t> </a:t>
            </a:r>
            <a:r>
              <a:rPr lang="en-GB" dirty="0"/>
              <a:t>in such a manner that the </a:t>
            </a:r>
            <a:r>
              <a:rPr lang="en-GB" dirty="0" smtClean="0"/>
              <a:t>training </a:t>
            </a:r>
            <a:r>
              <a:rPr lang="en-GB" dirty="0"/>
              <a:t>programme will allow participation of policy makers 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/>
              <a:t>legal drafters from </a:t>
            </a:r>
            <a:r>
              <a:rPr lang="en-GB" dirty="0" smtClean="0"/>
              <a:t>other </a:t>
            </a:r>
            <a:r>
              <a:rPr lang="en-GB" dirty="0"/>
              <a:t>relevant WGs members such as Waste, Air, Water, etc.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747064" y="1196752"/>
            <a:ext cx="813235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scope </a:t>
            </a:r>
            <a:r>
              <a:rPr lang="en-US" dirty="0" smtClean="0"/>
              <a:t>and </a:t>
            </a:r>
            <a:r>
              <a:rPr lang="en-US" dirty="0"/>
              <a:t>the list of </a:t>
            </a:r>
            <a:r>
              <a:rPr lang="en-US" dirty="0" err="1"/>
              <a:t>acquis</a:t>
            </a:r>
            <a:r>
              <a:rPr lang="en-US" dirty="0"/>
              <a:t> to be assessed should be </a:t>
            </a:r>
            <a:r>
              <a:rPr lang="en-US" dirty="0" smtClean="0"/>
              <a:t>determined </a:t>
            </a:r>
            <a:r>
              <a:rPr lang="en-US" dirty="0"/>
              <a:t>in cooperation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the beneficiaries and European Commission. </a:t>
            </a:r>
            <a:endParaRPr lang="en-US" dirty="0" smtClean="0"/>
          </a:p>
          <a:p>
            <a:r>
              <a:rPr lang="en-US" dirty="0"/>
              <a:t>Specific attention </a:t>
            </a:r>
            <a:r>
              <a:rPr lang="en-US" dirty="0" smtClean="0"/>
              <a:t>for </a:t>
            </a:r>
            <a:r>
              <a:rPr lang="en-US" dirty="0"/>
              <a:t>the functioning of the </a:t>
            </a:r>
            <a:r>
              <a:rPr lang="en-US" dirty="0" smtClean="0"/>
              <a:t>environmental </a:t>
            </a:r>
            <a:r>
              <a:rPr lang="en-US" dirty="0"/>
              <a:t>inspection cycle.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task will be closely coordinated with the </a:t>
            </a:r>
            <a:r>
              <a:rPr lang="en-US" dirty="0" smtClean="0"/>
              <a:t>activities </a:t>
            </a:r>
            <a:r>
              <a:rPr lang="en-US" dirty="0"/>
              <a:t>related to compliance checks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ECRAN Component 1, Activity 1.4) </a:t>
            </a:r>
            <a:r>
              <a:rPr lang="en-US" dirty="0" smtClean="0"/>
              <a:t>and </a:t>
            </a:r>
            <a:r>
              <a:rPr lang="en-US" dirty="0"/>
              <a:t>screening reviews (ECRAN Component 2, </a:t>
            </a:r>
            <a:endParaRPr lang="en-US" dirty="0" smtClean="0"/>
          </a:p>
          <a:p>
            <a:r>
              <a:rPr lang="en-US" dirty="0" smtClean="0"/>
              <a:t>Activity </a:t>
            </a:r>
            <a:r>
              <a:rPr lang="en-US" dirty="0"/>
              <a:t>2.1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This activity will be carried out </a:t>
            </a:r>
            <a:r>
              <a:rPr lang="en-US" b="1" dirty="0"/>
              <a:t>“on request”</a:t>
            </a:r>
            <a:r>
              <a:rPr lang="en-US" dirty="0"/>
              <a:t> i.e. if there is a request from the </a:t>
            </a:r>
            <a:endParaRPr lang="en-US" dirty="0" smtClean="0"/>
          </a:p>
          <a:p>
            <a:r>
              <a:rPr lang="en-US" dirty="0" smtClean="0"/>
              <a:t>Commission </a:t>
            </a:r>
            <a:r>
              <a:rPr lang="en-US" dirty="0"/>
              <a:t>side or from the beneficiaries to check the level of </a:t>
            </a:r>
            <a:r>
              <a:rPr lang="en-US" dirty="0" smtClean="0"/>
              <a:t>implementation</a:t>
            </a:r>
          </a:p>
          <a:p>
            <a:r>
              <a:rPr lang="en-US" dirty="0" smtClean="0"/>
              <a:t> </a:t>
            </a:r>
            <a:r>
              <a:rPr lang="en-US" dirty="0"/>
              <a:t>and enforcement for a particular piece or pieces of EU legislation.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919701"/>
              </p:ext>
            </p:extLst>
          </p:nvPr>
        </p:nvGraphicFramePr>
        <p:xfrm>
          <a:off x="971600" y="4509120"/>
          <a:ext cx="6124575" cy="137160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 2014- January 2016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/>
                          <a:ea typeface="SimSun"/>
                          <a:cs typeface="Arial"/>
                        </a:rPr>
                        <a:t>Up to eight Assessment Reports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delivered and approved.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971599" y="737139"/>
            <a:ext cx="421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Task 1.2.2 External country assessments    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1412032" y="1133128"/>
            <a:ext cx="736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1.2.3 Methodological development - application of IRAM/easy Tools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214661" y="1820122"/>
            <a:ext cx="6965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SEVESO and IED t</a:t>
            </a:r>
            <a:r>
              <a:rPr lang="en-GB" dirty="0" smtClean="0">
                <a:ea typeface="Times New Roman"/>
                <a:cs typeface="Times New Roman"/>
              </a:rPr>
              <a:t>he </a:t>
            </a:r>
            <a:r>
              <a:rPr lang="en-GB" dirty="0">
                <a:ea typeface="Times New Roman"/>
                <a:cs typeface="Times New Roman"/>
              </a:rPr>
              <a:t>competent authority must draw up inspection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plans </a:t>
            </a:r>
            <a:r>
              <a:rPr lang="en-GB" dirty="0">
                <a:ea typeface="Times New Roman"/>
                <a:cs typeface="Times New Roman"/>
              </a:rPr>
              <a:t>and programs </a:t>
            </a:r>
            <a:r>
              <a:rPr lang="en-GB" dirty="0" smtClean="0">
                <a:ea typeface="Times New Roman"/>
                <a:cs typeface="Times New Roman"/>
              </a:rPr>
              <a:t>for </a:t>
            </a:r>
            <a:r>
              <a:rPr lang="en-GB" dirty="0">
                <a:ea typeface="Times New Roman"/>
                <a:cs typeface="Times New Roman"/>
              </a:rPr>
              <a:t>installations and establishments, including the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frequency </a:t>
            </a:r>
            <a:r>
              <a:rPr lang="en-GB" dirty="0">
                <a:ea typeface="Times New Roman"/>
                <a:cs typeface="Times New Roman"/>
              </a:rPr>
              <a:t>of site visits.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These </a:t>
            </a:r>
            <a:r>
              <a:rPr lang="en-GB" dirty="0">
                <a:ea typeface="Times New Roman"/>
                <a:cs typeface="Times New Roman"/>
              </a:rPr>
              <a:t>frequencies should be based on a systematic risk </a:t>
            </a:r>
            <a:r>
              <a:rPr lang="en-GB" dirty="0" smtClean="0">
                <a:ea typeface="Times New Roman"/>
                <a:cs typeface="Times New Roman"/>
              </a:rPr>
              <a:t>appraisal.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214661" y="3140968"/>
            <a:ext cx="76903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dirty="0" smtClean="0">
                <a:ea typeface="Times New Roman"/>
              </a:rPr>
              <a:t>To </a:t>
            </a:r>
            <a:r>
              <a:rPr lang="en-GB" dirty="0">
                <a:ea typeface="Times New Roman"/>
              </a:rPr>
              <a:t>disseminate </a:t>
            </a:r>
            <a:r>
              <a:rPr lang="en-GB" dirty="0" smtClean="0">
                <a:ea typeface="Times New Roman"/>
              </a:rPr>
              <a:t>the useful IMPEL  IRAM easy tools </a:t>
            </a:r>
            <a:r>
              <a:rPr lang="en-GB" dirty="0">
                <a:ea typeface="Times New Roman"/>
              </a:rPr>
              <a:t>methodology, up to 2 </a:t>
            </a:r>
            <a:r>
              <a:rPr lang="en-GB" dirty="0" smtClean="0">
                <a:ea typeface="Times New Roman"/>
              </a:rPr>
              <a:t>regional</a:t>
            </a:r>
          </a:p>
          <a:p>
            <a:pPr algn="just">
              <a:spcAft>
                <a:spcPts val="0"/>
              </a:spcAft>
            </a:pPr>
            <a:r>
              <a:rPr lang="en-GB" dirty="0" smtClean="0">
                <a:ea typeface="Times New Roman"/>
              </a:rPr>
              <a:t> trainings will </a:t>
            </a:r>
            <a:r>
              <a:rPr lang="en-GB" dirty="0">
                <a:ea typeface="Times New Roman"/>
              </a:rPr>
              <a:t>be organised for all ECRAN beneficiary countries at a general level. </a:t>
            </a:r>
            <a:endParaRPr lang="nl-NL" sz="2000" dirty="0">
              <a:latin typeface="Times New Roman"/>
              <a:ea typeface="SimSun"/>
            </a:endParaRPr>
          </a:p>
          <a:p>
            <a:endParaRPr lang="nl-NL" dirty="0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502168"/>
              </p:ext>
            </p:extLst>
          </p:nvPr>
        </p:nvGraphicFramePr>
        <p:xfrm>
          <a:off x="1763688" y="3933056"/>
          <a:ext cx="6124575" cy="219456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7,8 October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2014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 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1,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September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 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TBD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National training courses methodology, materials and reports (if requested)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829" y="3861048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942734" y="478413"/>
            <a:ext cx="5369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1.2.4 Compliance with REACH/CLP Regulations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861957" y="818128"/>
            <a:ext cx="75305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REACH </a:t>
            </a:r>
            <a:r>
              <a:rPr lang="en-GB" dirty="0"/>
              <a:t>and CLP are regulations and </a:t>
            </a:r>
            <a:r>
              <a:rPr lang="en-GB" dirty="0" smtClean="0"/>
              <a:t>are therefore </a:t>
            </a:r>
            <a:r>
              <a:rPr lang="en-GB" dirty="0"/>
              <a:t>directly applicable. As </a:t>
            </a:r>
            <a:r>
              <a:rPr lang="en-GB" dirty="0" smtClean="0"/>
              <a:t>they</a:t>
            </a:r>
          </a:p>
          <a:p>
            <a:r>
              <a:rPr lang="en-GB" dirty="0" smtClean="0"/>
              <a:t> </a:t>
            </a:r>
            <a:r>
              <a:rPr lang="en-GB" dirty="0"/>
              <a:t>enter into force, they will automatically form part of Member States’ </a:t>
            </a:r>
            <a:endParaRPr lang="en-GB" dirty="0" smtClean="0"/>
          </a:p>
          <a:p>
            <a:r>
              <a:rPr lang="en-GB" dirty="0" smtClean="0"/>
              <a:t>national </a:t>
            </a:r>
            <a:r>
              <a:rPr lang="en-GB" dirty="0"/>
              <a:t>laws. In order to enable REACH and CLP to operate effectively </a:t>
            </a:r>
            <a:r>
              <a:rPr lang="en-GB" dirty="0" smtClean="0"/>
              <a:t>in</a:t>
            </a:r>
          </a:p>
          <a:p>
            <a:r>
              <a:rPr lang="en-GB" dirty="0" smtClean="0"/>
              <a:t> </a:t>
            </a:r>
            <a:r>
              <a:rPr lang="en-GB" dirty="0"/>
              <a:t>practice, Member States are obliged to establish the necessary arrangements </a:t>
            </a:r>
            <a:endParaRPr lang="en-GB" dirty="0" smtClean="0"/>
          </a:p>
          <a:p>
            <a:r>
              <a:rPr lang="en-GB" dirty="0" smtClean="0"/>
              <a:t>for </a:t>
            </a:r>
            <a:r>
              <a:rPr lang="en-GB" dirty="0"/>
              <a:t>their implementation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908522" y="2295456"/>
            <a:ext cx="7944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The </a:t>
            </a:r>
            <a:r>
              <a:rPr lang="en-GB" dirty="0">
                <a:ea typeface="Times New Roman"/>
                <a:cs typeface="Times New Roman"/>
              </a:rPr>
              <a:t>enforcement of the requirements of the REACH and CLP Regulations involves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different </a:t>
            </a:r>
            <a:r>
              <a:rPr lang="en-GB" dirty="0">
                <a:ea typeface="Times New Roman"/>
                <a:cs typeface="Times New Roman"/>
              </a:rPr>
              <a:t>enforcement authorities and other bodies. The environmental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inspectorate </a:t>
            </a:r>
            <a:r>
              <a:rPr lang="en-GB" dirty="0">
                <a:ea typeface="Times New Roman"/>
                <a:cs typeface="Times New Roman"/>
              </a:rPr>
              <a:t>can play a coordinating role. </a:t>
            </a:r>
            <a:endParaRPr lang="nl-NL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080041"/>
              </p:ext>
            </p:extLst>
          </p:nvPr>
        </p:nvGraphicFramePr>
        <p:xfrm>
          <a:off x="1564963" y="3356992"/>
          <a:ext cx="6124575" cy="246888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January-February 2015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 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1,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October - November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TBD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National training courses methodology, materials and reports (if requested)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691680" y="657562"/>
            <a:ext cx="5144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1.2.5 Trans frontier Shipment of Waste (TFS)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65820" y="1260502"/>
            <a:ext cx="7621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To </a:t>
            </a:r>
            <a:r>
              <a:rPr lang="en-GB" dirty="0">
                <a:ea typeface="Times New Roman"/>
                <a:cs typeface="Times New Roman"/>
              </a:rPr>
              <a:t>continue the work on what has been accomplished within RENA together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with </a:t>
            </a:r>
            <a:r>
              <a:rPr lang="en-GB" dirty="0">
                <a:ea typeface="Times New Roman"/>
                <a:cs typeface="Times New Roman"/>
              </a:rPr>
              <a:t>IMPEL, it is proposed to organise up to 2 regional trainings combined with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a </a:t>
            </a:r>
            <a:r>
              <a:rPr lang="en-GB" dirty="0">
                <a:ea typeface="Times New Roman"/>
                <a:cs typeface="Times New Roman"/>
              </a:rPr>
              <a:t>site visit </a:t>
            </a:r>
            <a:r>
              <a:rPr lang="en-GB" dirty="0" smtClean="0">
                <a:ea typeface="Times New Roman"/>
                <a:cs typeface="Times New Roman"/>
              </a:rPr>
              <a:t>to </a:t>
            </a:r>
            <a:r>
              <a:rPr lang="en-GB" dirty="0">
                <a:ea typeface="Times New Roman"/>
                <a:cs typeface="Times New Roman"/>
              </a:rPr>
              <a:t>consolidate and increase the know-how and improve the </a:t>
            </a:r>
            <a:r>
              <a:rPr lang="en-GB" dirty="0" smtClean="0">
                <a:ea typeface="Times New Roman"/>
                <a:cs typeface="Times New Roman"/>
              </a:rPr>
              <a:t>required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institutional structures. Cooperation with IMPEL is again envisaged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61509"/>
              </p:ext>
            </p:extLst>
          </p:nvPr>
        </p:nvGraphicFramePr>
        <p:xfrm>
          <a:off x="971600" y="3068960"/>
          <a:ext cx="6124575" cy="219456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2,3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July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2014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 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1 (Croatia?),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May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2-day Regional </a:t>
                      </a: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March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Report on study visit (1) to the selected EU MS Institution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75" y="1628800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403648" y="550421"/>
            <a:ext cx="617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1.2.6 Inspection and enforcement in other policy areas   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91222" y="980728"/>
            <a:ext cx="8244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The </a:t>
            </a:r>
            <a:r>
              <a:rPr lang="en-GB" dirty="0">
                <a:ea typeface="Times New Roman"/>
                <a:cs typeface="Times New Roman"/>
              </a:rPr>
              <a:t>project team will aim to create links with other sector specific Working </a:t>
            </a:r>
            <a:r>
              <a:rPr lang="en-GB" dirty="0" smtClean="0">
                <a:ea typeface="Times New Roman"/>
                <a:cs typeface="Times New Roman"/>
              </a:rPr>
              <a:t>Groups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defined under Component 2 Environment in order to enhance the capacities </a:t>
            </a:r>
            <a:r>
              <a:rPr lang="en-GB" dirty="0" smtClean="0">
                <a:ea typeface="Times New Roman"/>
                <a:cs typeface="Times New Roman"/>
              </a:rPr>
              <a:t>of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inspections in sector specific areas </a:t>
            </a:r>
            <a:endParaRPr lang="en-GB" dirty="0" smtClean="0">
              <a:ea typeface="Times New Roman"/>
              <a:cs typeface="Times New Roman"/>
            </a:endParaRPr>
          </a:p>
          <a:p>
            <a:r>
              <a:rPr lang="en-GB" dirty="0" smtClean="0">
                <a:ea typeface="Times New Roman"/>
                <a:cs typeface="Times New Roman"/>
              </a:rPr>
              <a:t>A </a:t>
            </a:r>
            <a:r>
              <a:rPr lang="en-GB" dirty="0">
                <a:ea typeface="Times New Roman"/>
                <a:cs typeface="Times New Roman"/>
              </a:rPr>
              <a:t>clear connection can be made to </a:t>
            </a:r>
            <a:r>
              <a:rPr lang="en-GB" b="1" dirty="0">
                <a:ea typeface="Times New Roman"/>
                <a:cs typeface="Times New Roman"/>
              </a:rPr>
              <a:t>the Nature WG</a:t>
            </a:r>
            <a:r>
              <a:rPr lang="en-GB" dirty="0">
                <a:ea typeface="Times New Roman"/>
                <a:cs typeface="Times New Roman"/>
              </a:rPr>
              <a:t>, building on the activities </a:t>
            </a:r>
            <a:r>
              <a:rPr lang="en-GB" dirty="0" smtClean="0">
                <a:ea typeface="Times New Roman"/>
                <a:cs typeface="Times New Roman"/>
              </a:rPr>
              <a:t>delivered</a:t>
            </a:r>
          </a:p>
          <a:p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under ECENA in this area in the previous period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0407"/>
              </p:ext>
            </p:extLst>
          </p:nvPr>
        </p:nvGraphicFramePr>
        <p:xfrm>
          <a:off x="1259632" y="2708920"/>
          <a:ext cx="6124575" cy="3291840"/>
        </p:xfrm>
        <a:graphic>
          <a:graphicData uri="http://schemas.openxmlformats.org/drawingml/2006/table">
            <a:tbl>
              <a:tblPr/>
              <a:tblGrid>
                <a:gridCol w="690039"/>
                <a:gridCol w="1305102"/>
                <a:gridCol w="412943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September – October 2014 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1 (Croatia?),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February – April 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2,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September – October 2015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3,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4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January – February 2016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Workshop 4, methodology, materials and report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516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1163</Words>
  <Application>Microsoft Office PowerPoint</Application>
  <PresentationFormat>Diavoorstelling (4:3)</PresentationFormat>
  <Paragraphs>199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 Theme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Ike Van Der Putte</cp:lastModifiedBy>
  <cp:revision>63</cp:revision>
  <dcterms:created xsi:type="dcterms:W3CDTF">2013-10-30T11:37:35Z</dcterms:created>
  <dcterms:modified xsi:type="dcterms:W3CDTF">2014-01-30T15:41:15Z</dcterms:modified>
</cp:coreProperties>
</file>